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Lst>
  <p:notesMasterIdLst>
    <p:notesMasterId r:id="rId88"/>
  </p:notesMasterIdLst>
  <p:sldIdLst>
    <p:sldId id="460" r:id="rId5"/>
    <p:sldId id="784" r:id="rId6"/>
    <p:sldId id="919" r:id="rId7"/>
    <p:sldId id="920" r:id="rId8"/>
    <p:sldId id="921" r:id="rId9"/>
    <p:sldId id="922" r:id="rId10"/>
    <p:sldId id="923" r:id="rId11"/>
    <p:sldId id="924" r:id="rId12"/>
    <p:sldId id="925" r:id="rId13"/>
    <p:sldId id="926" r:id="rId14"/>
    <p:sldId id="978" r:id="rId15"/>
    <p:sldId id="927" r:id="rId16"/>
    <p:sldId id="984" r:id="rId17"/>
    <p:sldId id="928" r:id="rId18"/>
    <p:sldId id="991" r:id="rId19"/>
    <p:sldId id="992" r:id="rId20"/>
    <p:sldId id="977" r:id="rId21"/>
    <p:sldId id="929" r:id="rId22"/>
    <p:sldId id="938" r:id="rId23"/>
    <p:sldId id="930" r:id="rId24"/>
    <p:sldId id="931" r:id="rId25"/>
    <p:sldId id="932" r:id="rId26"/>
    <p:sldId id="933" r:id="rId27"/>
    <p:sldId id="934" r:id="rId28"/>
    <p:sldId id="935" r:id="rId29"/>
    <p:sldId id="940" r:id="rId30"/>
    <p:sldId id="941" r:id="rId31"/>
    <p:sldId id="993" r:id="rId32"/>
    <p:sldId id="994" r:id="rId33"/>
    <p:sldId id="987" r:id="rId34"/>
    <p:sldId id="942" r:id="rId35"/>
    <p:sldId id="979" r:id="rId36"/>
    <p:sldId id="988" r:id="rId37"/>
    <p:sldId id="989" r:id="rId38"/>
    <p:sldId id="943" r:id="rId39"/>
    <p:sldId id="945" r:id="rId40"/>
    <p:sldId id="947" r:id="rId41"/>
    <p:sldId id="982" r:id="rId42"/>
    <p:sldId id="946" r:id="rId43"/>
    <p:sldId id="948" r:id="rId44"/>
    <p:sldId id="949" r:id="rId45"/>
    <p:sldId id="950" r:id="rId46"/>
    <p:sldId id="958" r:id="rId47"/>
    <p:sldId id="951" r:id="rId48"/>
    <p:sldId id="952" r:id="rId49"/>
    <p:sldId id="953" r:id="rId50"/>
    <p:sldId id="983" r:id="rId51"/>
    <p:sldId id="954" r:id="rId52"/>
    <p:sldId id="1003" r:id="rId53"/>
    <p:sldId id="1002" r:id="rId54"/>
    <p:sldId id="956" r:id="rId55"/>
    <p:sldId id="990" r:id="rId56"/>
    <p:sldId id="957" r:id="rId57"/>
    <p:sldId id="961" r:id="rId58"/>
    <p:sldId id="963" r:id="rId59"/>
    <p:sldId id="962" r:id="rId60"/>
    <p:sldId id="955" r:id="rId61"/>
    <p:sldId id="959" r:id="rId62"/>
    <p:sldId id="960" r:id="rId63"/>
    <p:sldId id="986" r:id="rId64"/>
    <p:sldId id="964" r:id="rId65"/>
    <p:sldId id="965" r:id="rId66"/>
    <p:sldId id="966" r:id="rId67"/>
    <p:sldId id="967" r:id="rId68"/>
    <p:sldId id="970" r:id="rId69"/>
    <p:sldId id="971" r:id="rId70"/>
    <p:sldId id="972" r:id="rId71"/>
    <p:sldId id="973" r:id="rId72"/>
    <p:sldId id="974" r:id="rId73"/>
    <p:sldId id="976" r:id="rId74"/>
    <p:sldId id="981" r:id="rId75"/>
    <p:sldId id="980" r:id="rId76"/>
    <p:sldId id="985" r:id="rId77"/>
    <p:sldId id="968" r:id="rId78"/>
    <p:sldId id="969" r:id="rId79"/>
    <p:sldId id="975" r:id="rId80"/>
    <p:sldId id="995" r:id="rId81"/>
    <p:sldId id="996" r:id="rId82"/>
    <p:sldId id="998" r:id="rId83"/>
    <p:sldId id="997" r:id="rId84"/>
    <p:sldId id="999" r:id="rId85"/>
    <p:sldId id="1000" r:id="rId86"/>
    <p:sldId id="1001" r:id="rId87"/>
  </p:sldIdLst>
  <p:sldSz cx="9906000" cy="7218363"/>
  <p:notesSz cx="7099300" cy="10234613"/>
  <p:defaultTextStyle>
    <a:defPPr>
      <a:defRPr lang="en-US"/>
    </a:defPPr>
    <a:lvl1pPr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1pPr>
    <a:lvl2pPr marL="4572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2pPr>
    <a:lvl3pPr marL="9144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3pPr>
    <a:lvl4pPr marL="13716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4pPr>
    <a:lvl5pPr marL="1828800" algn="ctr" rtl="0" fontAlgn="base">
      <a:spcBef>
        <a:spcPct val="0"/>
      </a:spcBef>
      <a:spcAft>
        <a:spcPct val="0"/>
      </a:spcAft>
      <a:buFont typeface="Arial" panose="020B0604020202020204" pitchFamily="34" charset="0"/>
      <a:defRPr sz="2400" b="1"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6pPr>
    <a:lvl7pPr marL="27432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7pPr>
    <a:lvl8pPr marL="32004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8pPr>
    <a:lvl9pPr marL="3657600" algn="l" defTabSz="914400" rtl="0" eaLnBrk="1" latinLnBrk="0" hangingPunct="1">
      <a:defRPr sz="2400" b="1" kern="1200">
        <a:solidFill>
          <a:schemeClr val="tx1"/>
        </a:solidFill>
        <a:latin typeface="宋体" panose="02010600030101010101" pitchFamily="2" charset="-122"/>
        <a:ea typeface="宋体" panose="02010600030101010101" pitchFamily="2" charset="-122"/>
        <a:cs typeface="+mn-cs"/>
      </a:defRPr>
    </a:lvl9pPr>
  </p:defaultTextStyle>
  <p:extLst>
    <p:ext uri="{EFAFB233-063F-42B5-8137-9DF3F51BA10A}">
      <p15:sldGuideLst xmlns:p15="http://schemas.microsoft.com/office/powerpoint/2012/main">
        <p15:guide id="1" orient="horz" pos="2273">
          <p15:clr>
            <a:srgbClr val="A4A3A4"/>
          </p15:clr>
        </p15:guide>
        <p15:guide id="2" pos="37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00CC"/>
    <a:srgbClr val="6600FF"/>
    <a:srgbClr val="0000FF"/>
    <a:srgbClr val="FFCC00"/>
    <a:srgbClr val="00FF00"/>
    <a:srgbClr val="663300"/>
    <a:srgbClr val="FF3399"/>
    <a:srgbClr val="003300"/>
    <a:srgbClr val="003399"/>
    <a:srgbClr val="0055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78" autoAdjust="0"/>
    <p:restoredTop sz="94676" autoAdjust="0"/>
  </p:normalViewPr>
  <p:slideViewPr>
    <p:cSldViewPr showGuides="1">
      <p:cViewPr varScale="1">
        <p:scale>
          <a:sx n="102" d="100"/>
          <a:sy n="102" d="100"/>
        </p:scale>
        <p:origin x="1014" y="114"/>
      </p:cViewPr>
      <p:guideLst>
        <p:guide orient="horz" pos="2273"/>
        <p:guide pos="3755"/>
      </p:guideLst>
    </p:cSldViewPr>
  </p:slideViewPr>
  <p:notesTextViewPr>
    <p:cViewPr>
      <p:scale>
        <a:sx n="1" d="1"/>
        <a:sy n="1" d="1"/>
      </p:scale>
      <p:origin x="0" y="0"/>
    </p:cViewPr>
  </p:notesTextViewPr>
  <p:sorterViewPr>
    <p:cViewPr>
      <p:scale>
        <a:sx n="100" d="100"/>
        <a:sy n="100" d="100"/>
      </p:scale>
      <p:origin x="0" y="925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l" defTabSz="946150" eaLnBrk="0" hangingPunct="0">
              <a:defRPr sz="1200">
                <a:latin typeface="Arial" panose="020B0604020202020204" pitchFamily="34" charset="0"/>
              </a:defRPr>
            </a:lvl1pPr>
          </a:lstStyle>
          <a:p>
            <a:pPr>
              <a:defRPr/>
            </a:pPr>
            <a:endParaRPr lang="en-US"/>
          </a:p>
        </p:txBody>
      </p:sp>
      <p:sp>
        <p:nvSpPr>
          <p:cNvPr id="5123" name="Rectangle 3"/>
          <p:cNvSpPr>
            <a:spLocks noGrp="1" noChangeArrowheads="1"/>
          </p:cNvSpPr>
          <p:nvPr>
            <p:ph type="dt" idx="1"/>
          </p:nvPr>
        </p:nvSpPr>
        <p:spPr bwMode="auto">
          <a:xfrm>
            <a:off x="4054475" y="0"/>
            <a:ext cx="3038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lvl1pPr algn="r" defTabSz="946150" eaLnBrk="0" hangingPunct="0">
              <a:defRPr sz="1200">
                <a:latin typeface="Arial" panose="020B0604020202020204" pitchFamily="34" charset="0"/>
              </a:defRPr>
            </a:lvl1pPr>
          </a:lstStyle>
          <a:p>
            <a:pPr>
              <a:defRPr/>
            </a:pPr>
            <a:endParaRPr lang="en-US"/>
          </a:p>
        </p:txBody>
      </p:sp>
      <p:sp>
        <p:nvSpPr>
          <p:cNvPr id="16388" name="Rectangle 4"/>
          <p:cNvSpPr>
            <a:spLocks noGrp="1" noRot="1" noChangeAspect="1" noChangeArrowheads="1"/>
          </p:cNvSpPr>
          <p:nvPr>
            <p:ph type="sldImg" idx="2"/>
          </p:nvPr>
        </p:nvSpPr>
        <p:spPr bwMode="auto">
          <a:xfrm>
            <a:off x="898525" y="773113"/>
            <a:ext cx="530225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5125" name="Rectangle 5"/>
          <p:cNvSpPr>
            <a:spLocks noGrp="1" noChangeArrowheads="1"/>
          </p:cNvSpPr>
          <p:nvPr>
            <p:ph type="body" sz="quarter" idx="3"/>
          </p:nvPr>
        </p:nvSpPr>
        <p:spPr bwMode="auto">
          <a:xfrm>
            <a:off x="935038" y="4894263"/>
            <a:ext cx="5221287"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l" defTabSz="946150" eaLnBrk="0" hangingPunct="0">
              <a:defRPr sz="1200">
                <a:latin typeface="Arial" panose="020B0604020202020204" pitchFamily="34" charset="0"/>
              </a:defRPr>
            </a:lvl1pPr>
          </a:lstStyle>
          <a:p>
            <a:pPr>
              <a:defRPr/>
            </a:pPr>
            <a:endParaRPr lang="en-US"/>
          </a:p>
        </p:txBody>
      </p:sp>
      <p:sp>
        <p:nvSpPr>
          <p:cNvPr id="5127" name="Rectangle 7"/>
          <p:cNvSpPr>
            <a:spLocks noGrp="1" noChangeArrowheads="1"/>
          </p:cNvSpPr>
          <p:nvPr>
            <p:ph type="sldNum" sz="quarter" idx="5"/>
          </p:nvPr>
        </p:nvSpPr>
        <p:spPr bwMode="auto">
          <a:xfrm>
            <a:off x="4054475" y="9704388"/>
            <a:ext cx="303847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76" tIns="47290" rIns="94576" bIns="47290" numCol="1" anchor="b" anchorCtr="0" compatLnSpc="1"/>
          <a:lstStyle>
            <a:lvl1pPr algn="r" defTabSz="946150" eaLnBrk="0" hangingPunct="0">
              <a:defRPr sz="1200">
                <a:latin typeface="Arial" panose="020B0604020202020204" pitchFamily="34" charset="0"/>
              </a:defRPr>
            </a:lvl1pPr>
          </a:lstStyle>
          <a:p>
            <a:pPr>
              <a:defRPr/>
            </a:pPr>
            <a:fld id="{54964AFB-F732-4DD9-9199-CD178992C230}" type="slidenum">
              <a:rPr lang="zh-CN" altLang="en-US"/>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9"/>
            <a:ext cx="8420101"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1" y="4090989"/>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Tree>
  </p:cSld>
  <p:clrMapOvr>
    <a:masterClrMapping/>
  </p:clrMapOvr>
  <p:transition spd="med">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9" y="180976"/>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4" y="180976"/>
            <a:ext cx="6767514"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9"/>
            <a:ext cx="8420101"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1" y="4090989"/>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13A6BD0B-F08D-4893-9E1A-26C1A9E0852E}" type="datetime2">
              <a:rPr lang="zh-CN" altLang="en-US"/>
              <a:t>2024年3月25日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4BDEB97-C56C-4CC4-9200-CB6D4B2DFD0C}" type="slidenum">
              <a:rPr lang="zh-CN" alt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C8D7B061-5AAE-4F68-9544-4886A9F74F8D}" type="datetime2">
              <a:rPr lang="zh-CN" altLang="en-US"/>
              <a:t>2024年3月25日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0534ED55-952C-4745-B090-6F7B7FBF0F94}" type="slidenum">
              <a:rPr lang="zh-CN" alt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6"/>
            <a:ext cx="8420101"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1"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33B01BBC-E841-42B8-9188-835DFC0698C1}" type="datetime2">
              <a:rPr lang="zh-CN" altLang="en-US"/>
              <a:t>2024年3月25日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E175AA0-2B1A-4FED-9911-CDC888D45A15}" type="slidenum">
              <a:rPr lang="zh-CN" alt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1" y="1282701"/>
            <a:ext cx="4381499"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2" y="1282701"/>
            <a:ext cx="4381499"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80F6EBBA-7CC0-470D-9D70-7DE50CA2A931}" type="datetime2">
              <a:rPr lang="zh-CN" altLang="en-US"/>
              <a:t>2024年3月25日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0FFDB477-91BB-4B23-AF38-B9885CBB72B5}" type="slidenum">
              <a:rPr lang="zh-CN" alt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1" y="288926"/>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1" y="1616075"/>
            <a:ext cx="4376737"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1" y="2289175"/>
            <a:ext cx="4376737"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F1A3C301-4076-4A12-9AD6-81291D5300C2}" type="datetime2">
              <a:rPr lang="zh-CN" altLang="en-US"/>
              <a:t>2024年3月25日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32E0037D-138B-43E7-A632-E42F1B054D30}" type="slidenum">
              <a:rPr lang="zh-CN" alt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88579287-42AB-43CD-9DEA-9730218E525C}" type="datetime2">
              <a:rPr lang="zh-CN" altLang="en-US"/>
              <a:t>2024年3月25日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AD4C48C2-2764-47A8-8B9B-85896BF43C4E}" type="slidenum">
              <a:rPr lang="zh-CN" altLang="en-US"/>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93F5EE25-4D68-46B2-8C10-71CF70C021F2}" type="datetime2">
              <a:rPr lang="zh-CN" altLang="en-US"/>
              <a:t>2024年3月25日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49842B60-13F2-420E-A7C3-20B87DBC3B5A}" type="slidenum">
              <a:rPr lang="zh-CN" altLang="en-US"/>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9"/>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1"/>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47C4E09B-7001-4B5A-86C7-6D7E8EA3E468}" type="datetime2">
              <a:rPr lang="zh-CN" altLang="en-US"/>
              <a:t>2024年3月25日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C51BCE7-3A4B-41CF-AFB4-C514D0095E96}" type="slidenum">
              <a:rPr lang="zh-CN" alt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cSld>
  <p:clrMapOvr>
    <a:masterClrMapping/>
  </p:clrMapOvr>
  <p:transition spd="med">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51EAFBF5-1234-4658-A5DE-F9F35433EA0C}" type="datetime2">
              <a:rPr lang="zh-CN" altLang="en-US"/>
              <a:t>2024年3月25日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9BF78F6B-65DB-48DE-B6CA-F63E46D58919}" type="slidenum">
              <a:rPr lang="zh-CN" altLang="en-US"/>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30B3E5B-F9AB-4DBB-861A-60333707C9BD}" type="datetime2">
              <a:rPr lang="zh-CN" altLang="en-US"/>
              <a:t>2024年3月25日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FEBB804-D562-48BF-B0B3-743D7DEC8785}" type="slidenum">
              <a:rPr lang="zh-CN" altLang="en-US"/>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4" y="49213"/>
            <a:ext cx="2332038"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2" y="49213"/>
            <a:ext cx="6843712"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8250839D-2FFB-460B-A8F3-754EC9A255BA}" type="datetime2">
              <a:rPr lang="zh-CN" altLang="en-US"/>
              <a:t>2024年3月25日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60510E9A-5F37-476C-93AD-B1AEE08E9387}" type="slidenum">
              <a:rPr lang="zh-CN" altLang="en-US"/>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9"/>
            <a:ext cx="8420101"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1" y="4090989"/>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6"/>
            <a:ext cx="8420101"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1"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1" y="1160464"/>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4" y="1160464"/>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1" y="288926"/>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1" y="1616075"/>
            <a:ext cx="4376737"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1" y="2289175"/>
            <a:ext cx="4376737"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6"/>
            <a:ext cx="8420101"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1"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cSld>
  <p:clrMapOvr>
    <a:masterClrMapping/>
  </p:clrMapOvr>
  <p:transition spd="med">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9"/>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1"/>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9339" y="180976"/>
            <a:ext cx="2306637" cy="6596063"/>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79424" y="180976"/>
            <a:ext cx="6767514" cy="6596063"/>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15"/>
          <p:cNvSpPr>
            <a:spLocks noGrp="1" noChangeArrowheads="1"/>
          </p:cNvSpPr>
          <p:nvPr>
            <p:ph type="ftr" sz="quarter" idx="10"/>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Tree>
  </p:cSld>
  <p:clrMapOvr>
    <a:masterClrMapping/>
  </p:clrMapOvr>
  <p:transition spd="med">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243139"/>
            <a:ext cx="8420101" cy="15462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485901" y="4090989"/>
            <a:ext cx="6934200" cy="1844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2069659-F56F-459B-8050-BE2E762F4638}" type="datetime2">
              <a:rPr lang="zh-CN" altLang="en-US"/>
              <a:t>2024年3月25日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614D8807-A6DA-4CC0-B473-1635F5CFBDF5}" type="slidenum">
              <a:rPr lang="zh-CN" altLang="en-US"/>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E9269BCA-A675-40FF-96AA-054BBF835FEA}" type="datetime2">
              <a:rPr lang="zh-CN" altLang="en-US"/>
              <a:t>2024年3月25日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E7CFF41C-8510-4B2C-B57A-7F0D421A88BD}" type="slidenum">
              <a:rPr lang="zh-CN" altLang="en-US"/>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638676"/>
            <a:ext cx="8420101" cy="1433513"/>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82638" y="3059113"/>
            <a:ext cx="8420101" cy="15795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fld id="{482FD2F9-C5F0-4980-855C-1B97F4B67963}" type="datetime2">
              <a:rPr lang="zh-CN" altLang="en-US"/>
              <a:t>2024年3月25日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567A8CE7-00A1-4494-AC82-F569F105220B}" type="slidenum">
              <a:rPr lang="zh-CN" altLang="en-US"/>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95301" y="1282701"/>
            <a:ext cx="4381499"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029202" y="1282701"/>
            <a:ext cx="4381499" cy="516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E84CCA07-3D10-41E9-BF8C-C8D5381DA504}" type="datetime2">
              <a:rPr lang="zh-CN" altLang="en-US"/>
              <a:t>2024年3月25日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B24A5F6A-93D3-449C-8447-7A7D5726A5F6}" type="slidenum">
              <a:rPr lang="zh-CN" altLang="en-US"/>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1" y="288926"/>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1" y="1616075"/>
            <a:ext cx="4376737"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1" y="2289175"/>
            <a:ext cx="4376737"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3D060021-DA4F-4841-B0E2-62FE19D67AB6}" type="datetime2">
              <a:rPr lang="zh-CN" altLang="en-US"/>
              <a:t>2024年3月25日</a:t>
            </a:fld>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9" name="Rectangle 6"/>
          <p:cNvSpPr>
            <a:spLocks noGrp="1" noChangeArrowheads="1"/>
          </p:cNvSpPr>
          <p:nvPr>
            <p:ph type="sldNum" sz="quarter" idx="12"/>
          </p:nvPr>
        </p:nvSpPr>
        <p:spPr/>
        <p:txBody>
          <a:bodyPr/>
          <a:lstStyle>
            <a:lvl1pPr>
              <a:defRPr/>
            </a:lvl1pPr>
          </a:lstStyle>
          <a:p>
            <a:pPr>
              <a:defRPr/>
            </a:pPr>
            <a:fld id="{78640675-C1C0-49D0-B414-EDD5A0204A6A}" type="slidenum">
              <a:rPr lang="zh-CN" altLang="en-US"/>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16A51D81-AC7A-4559-8019-805C98B1BBC3}" type="datetime2">
              <a:rPr lang="zh-CN" altLang="en-US"/>
              <a:t>2024年3月25日</a:t>
            </a:fld>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5" name="Rectangle 6"/>
          <p:cNvSpPr>
            <a:spLocks noGrp="1" noChangeArrowheads="1"/>
          </p:cNvSpPr>
          <p:nvPr>
            <p:ph type="sldNum" sz="quarter" idx="12"/>
          </p:nvPr>
        </p:nvSpPr>
        <p:spPr/>
        <p:txBody>
          <a:bodyPr/>
          <a:lstStyle>
            <a:lvl1pPr>
              <a:defRPr/>
            </a:lvl1pPr>
          </a:lstStyle>
          <a:p>
            <a:pPr>
              <a:defRPr/>
            </a:pPr>
            <a:fld id="{3E3A1F65-5B71-4A68-ACB4-1C4E474FB4F1}" type="slidenum">
              <a:rPr lang="zh-CN" alt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88951" y="1160464"/>
            <a:ext cx="4532313"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5173664" y="1160464"/>
            <a:ext cx="4532312" cy="5616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B755EB85-CA55-4D24-B2B6-BE381BC7C7D5}" type="datetime2">
              <a:rPr lang="zh-CN" altLang="en-US"/>
              <a:t>2024年3月25日</a:t>
            </a:fld>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4" name="Rectangle 6"/>
          <p:cNvSpPr>
            <a:spLocks noGrp="1" noChangeArrowheads="1"/>
          </p:cNvSpPr>
          <p:nvPr>
            <p:ph type="sldNum" sz="quarter" idx="12"/>
          </p:nvPr>
        </p:nvSpPr>
        <p:spPr/>
        <p:txBody>
          <a:bodyPr/>
          <a:lstStyle>
            <a:lvl1pPr>
              <a:defRPr/>
            </a:lvl1pPr>
          </a:lstStyle>
          <a:p>
            <a:pPr>
              <a:defRPr/>
            </a:pPr>
            <a:fld id="{B3779FF4-C238-43D1-A7DB-F805D35C1A96}" type="slidenum">
              <a:rPr lang="zh-CN" altLang="en-US"/>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9"/>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1"/>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CB20EC53-BAB9-49A8-A136-83DA1E57F501}" type="datetime2">
              <a:rPr lang="zh-CN" altLang="en-US"/>
              <a:t>2024年3月25日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ADF39F4B-F5A9-48FE-8FF7-DCDF4077C5B9}" type="slidenum">
              <a:rPr lang="zh-CN" altLang="en-US"/>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B8AAEF74-B976-4E2F-8C3C-A1C82A710811}" type="datetime2">
              <a:rPr lang="zh-CN" altLang="en-US"/>
              <a:t>2024年3月25日</a:t>
            </a:fld>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7" name="Rectangle 6"/>
          <p:cNvSpPr>
            <a:spLocks noGrp="1" noChangeArrowheads="1"/>
          </p:cNvSpPr>
          <p:nvPr>
            <p:ph type="sldNum" sz="quarter" idx="12"/>
          </p:nvPr>
        </p:nvSpPr>
        <p:spPr/>
        <p:txBody>
          <a:bodyPr/>
          <a:lstStyle>
            <a:lvl1pPr>
              <a:defRPr/>
            </a:lvl1pPr>
          </a:lstStyle>
          <a:p>
            <a:pPr>
              <a:defRPr/>
            </a:pPr>
            <a:fld id="{C62ACF83-5178-4C10-9106-AF2916AE9861}" type="slidenum">
              <a:rPr lang="zh-CN" altLang="en-US"/>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32259E22-81E4-4CEE-A70E-51070A0B4FF8}" type="datetime2">
              <a:rPr lang="zh-CN" altLang="en-US"/>
              <a:t>2024年3月25日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5450007B-410E-4399-8729-EA17B0E12AE4}" type="slidenum">
              <a:rPr lang="zh-CN" altLang="en-US"/>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91414" y="49213"/>
            <a:ext cx="2332038" cy="6399212"/>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95302" y="49213"/>
            <a:ext cx="6843712" cy="639921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D9FA7B3-7460-4E94-9128-6519F58E2801}" type="datetime2">
              <a:rPr lang="zh-CN" altLang="en-US"/>
              <a:t>2024年3月25日</a:t>
            </a:fld>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a:p>
            <a:pPr>
              <a:defRPr/>
            </a:pPr>
            <a:r>
              <a:rPr lang="zh-CN" altLang="en-US"/>
              <a:t>第</a:t>
            </a:r>
            <a:r>
              <a:rPr lang="en-US"/>
              <a:t>1</a:t>
            </a:r>
            <a:r>
              <a:rPr lang="zh-CN" altLang="en-US"/>
              <a:t>章 多媒体技术概要</a:t>
            </a:r>
          </a:p>
        </p:txBody>
      </p:sp>
      <p:sp>
        <p:nvSpPr>
          <p:cNvPr id="6" name="Rectangle 6"/>
          <p:cNvSpPr>
            <a:spLocks noGrp="1" noChangeArrowheads="1"/>
          </p:cNvSpPr>
          <p:nvPr>
            <p:ph type="sldNum" sz="quarter" idx="12"/>
          </p:nvPr>
        </p:nvSpPr>
        <p:spPr/>
        <p:txBody>
          <a:bodyPr/>
          <a:lstStyle>
            <a:lvl1pPr>
              <a:defRPr/>
            </a:lvl1pPr>
          </a:lstStyle>
          <a:p>
            <a:pPr>
              <a:defRPr/>
            </a:pPr>
            <a:fld id="{67DA3539-048E-44FE-956D-626B1D19B6A4}" type="slidenum">
              <a:rPr lang="zh-CN" alt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1" y="288926"/>
            <a:ext cx="8915400" cy="1203325"/>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95301" y="1616075"/>
            <a:ext cx="4376737"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95301" y="2289175"/>
            <a:ext cx="4376737"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5032375" y="1616075"/>
            <a:ext cx="4378325" cy="6731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5032375" y="2289175"/>
            <a:ext cx="4378325" cy="41592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87338"/>
            <a:ext cx="3259138" cy="122396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873500" y="287339"/>
            <a:ext cx="5537200" cy="61610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95300" y="1511301"/>
            <a:ext cx="3259138" cy="493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5053013"/>
            <a:ext cx="5943600" cy="596900"/>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941513" y="644525"/>
            <a:ext cx="5943600" cy="4330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941513" y="5649913"/>
            <a:ext cx="5943600" cy="8461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1027" name="Rectangle 3"/>
          <p:cNvSpPr>
            <a:spLocks noGrp="1" noChangeArrowheads="1"/>
          </p:cNvSpPr>
          <p:nvPr>
            <p:ph type="body" idx="1"/>
          </p:nvPr>
        </p:nvSpPr>
        <p:spPr bwMode="auto">
          <a:xfrm>
            <a:off x="488950" y="1160464"/>
            <a:ext cx="9217026"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1028" name="Rectangle 17"/>
          <p:cNvSpPr>
            <a:spLocks noChangeArrowheads="1"/>
          </p:cNvSpPr>
          <p:nvPr/>
        </p:nvSpPr>
        <p:spPr bwMode="auto">
          <a:xfrm>
            <a:off x="1"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1029" name="Rectangle 18"/>
          <p:cNvSpPr>
            <a:spLocks noChangeArrowheads="1"/>
          </p:cNvSpPr>
          <p:nvPr/>
        </p:nvSpPr>
        <p:spPr bwMode="auto">
          <a:xfrm>
            <a:off x="3176"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defRPr/>
            </a:pPr>
            <a:endParaRPr lang="zh-CN" altLang="en-US" sz="1500">
              <a:effectLst>
                <a:outerShdw blurRad="38100" dist="38100" dir="2700000" algn="tl">
                  <a:srgbClr val="C0C0C0"/>
                </a:outerShdw>
              </a:effectLst>
              <a:latin typeface="Times New Roman" panose="02020603050405020304" pitchFamily="18" charset="0"/>
            </a:endParaRPr>
          </a:p>
        </p:txBody>
      </p:sp>
      <p:sp>
        <p:nvSpPr>
          <p:cNvPr id="1030" name="Line 22"/>
          <p:cNvSpPr>
            <a:spLocks noChangeShapeType="1"/>
          </p:cNvSpPr>
          <p:nvPr/>
        </p:nvSpPr>
        <p:spPr bwMode="auto">
          <a:xfrm>
            <a:off x="330200" y="180976"/>
            <a:ext cx="0" cy="16287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1" name="Line 23"/>
          <p:cNvSpPr>
            <a:spLocks noChangeShapeType="1"/>
          </p:cNvSpPr>
          <p:nvPr/>
        </p:nvSpPr>
        <p:spPr bwMode="auto">
          <a:xfrm>
            <a:off x="333376" y="1017588"/>
            <a:ext cx="95535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2" name="Text Box 30"/>
          <p:cNvSpPr txBox="1">
            <a:spLocks noChangeArrowheads="1"/>
          </p:cNvSpPr>
          <p:nvPr/>
        </p:nvSpPr>
        <p:spPr bwMode="auto">
          <a:xfrm>
            <a:off x="9345613" y="6788151"/>
            <a:ext cx="396022" cy="30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defRPr/>
            </a:pPr>
            <a:fld id="{100306CA-81BE-4E2E-9FCD-3171B6F92DE3}" type="slidenum">
              <a:rPr lang="en-US" sz="1400" smtClean="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33" name="Text Box 41"/>
          <p:cNvSpPr txBox="1">
            <a:spLocks noChangeArrowheads="1"/>
          </p:cNvSpPr>
          <p:nvPr/>
        </p:nvSpPr>
        <p:spPr bwMode="auto">
          <a:xfrm>
            <a:off x="-196848" y="6650038"/>
            <a:ext cx="1897063"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defRPr/>
            </a:pPr>
            <a:fld id="{43136712-8E76-44C5-802C-27DFBF06D3BB}" type="datetime1">
              <a:rPr lang="en-US" sz="1400" smtClean="0">
                <a:effectLst>
                  <a:outerShdw blurRad="38100" dist="38100" dir="2700000" algn="tl">
                    <a:srgbClr val="C0C0C0"/>
                  </a:outerShdw>
                </a:effectLst>
                <a:latin typeface="Bookman Old Style" panose="02050604050505020204" pitchFamily="18" charset="0"/>
                <a:ea typeface="楷体_GB2312" pitchFamily="49" charset="-122"/>
              </a:rPr>
              <a:t>3/25/2024</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1034"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5226050"/>
            <a:ext cx="2157414"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9351" y="9525"/>
            <a:ext cx="11525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908051" y="49214"/>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2051" name="Rectangle 3"/>
          <p:cNvSpPr>
            <a:spLocks noGrp="1" noChangeArrowheads="1"/>
          </p:cNvSpPr>
          <p:nvPr>
            <p:ph type="body" idx="1"/>
          </p:nvPr>
        </p:nvSpPr>
        <p:spPr bwMode="auto">
          <a:xfrm>
            <a:off x="495301" y="1282701"/>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2" name="Rectangle 4"/>
          <p:cNvSpPr>
            <a:spLocks noGrp="1" noChangeArrowheads="1"/>
          </p:cNvSpPr>
          <p:nvPr>
            <p:ph type="dt" sz="half" idx="2"/>
          </p:nvPr>
        </p:nvSpPr>
        <p:spPr bwMode="auto">
          <a:xfrm>
            <a:off x="495301"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pPr>
              <a:defRPr/>
            </a:pPr>
            <a:fld id="{FFBD61B3-9F4C-4E80-859D-FB05C7BC1831}" type="datetime2">
              <a:rPr lang="zh-CN" altLang="en-US"/>
              <a:t>2024年3月25日</a:t>
            </a:fld>
            <a:endParaRPr lang="en-US"/>
          </a:p>
        </p:txBody>
      </p:sp>
      <p:sp>
        <p:nvSpPr>
          <p:cNvPr id="2053" name="Rectangle 5"/>
          <p:cNvSpPr>
            <a:spLocks noGrp="1" noChangeArrowheads="1"/>
          </p:cNvSpPr>
          <p:nvPr>
            <p:ph type="ftr" sz="quarter" idx="3"/>
          </p:nvPr>
        </p:nvSpPr>
        <p:spPr bwMode="auto">
          <a:xfrm>
            <a:off x="3384551"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pPr>
              <a:defRPr/>
            </a:pPr>
            <a:endParaRPr lang="en-US"/>
          </a:p>
        </p:txBody>
      </p:sp>
      <p:sp>
        <p:nvSpPr>
          <p:cNvPr id="2054" name="Rectangle 6"/>
          <p:cNvSpPr>
            <a:spLocks noGrp="1" noChangeArrowheads="1"/>
          </p:cNvSpPr>
          <p:nvPr>
            <p:ph type="sldNum" sz="quarter" idx="4"/>
          </p:nvPr>
        </p:nvSpPr>
        <p:spPr bwMode="auto">
          <a:xfrm>
            <a:off x="7099301"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pPr>
              <a:defRPr/>
            </a:pPr>
            <a:fld id="{A31B5144-5A8C-409D-ACC0-F125B91FFFF1}" type="slidenum">
              <a:rPr lang="zh-CN" altLang="en-US"/>
              <a:t>‹#›</a:t>
            </a:fld>
            <a:endParaRPr lang="en-US"/>
          </a:p>
        </p:txBody>
      </p:sp>
      <p:sp>
        <p:nvSpPr>
          <p:cNvPr id="2055" name="Rectangle 7"/>
          <p:cNvSpPr>
            <a:spLocks noChangeArrowheads="1"/>
          </p:cNvSpPr>
          <p:nvPr/>
        </p:nvSpPr>
        <p:spPr bwMode="auto">
          <a:xfrm>
            <a:off x="306387" y="193676"/>
            <a:ext cx="474663" cy="500063"/>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6" name="Rectangle 8"/>
          <p:cNvSpPr>
            <a:spLocks noChangeArrowheads="1"/>
          </p:cNvSpPr>
          <p:nvPr/>
        </p:nvSpPr>
        <p:spPr bwMode="auto">
          <a:xfrm>
            <a:off x="439738" y="638176"/>
            <a:ext cx="458787" cy="50006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7" name="Rectangle 9"/>
          <p:cNvSpPr>
            <a:spLocks noChangeArrowheads="1"/>
          </p:cNvSpPr>
          <p:nvPr/>
        </p:nvSpPr>
        <p:spPr bwMode="auto">
          <a:xfrm>
            <a:off x="-3173" y="561975"/>
            <a:ext cx="601662" cy="444500"/>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
        <p:nvSpPr>
          <p:cNvPr id="2058" name="Rectangle 10"/>
          <p:cNvSpPr>
            <a:spLocks noChangeArrowheads="1"/>
          </p:cNvSpPr>
          <p:nvPr/>
        </p:nvSpPr>
        <p:spPr bwMode="auto">
          <a:xfrm>
            <a:off x="679451" y="160339"/>
            <a:ext cx="34925" cy="1108075"/>
          </a:xfrm>
          <a:prstGeom prst="rect">
            <a:avLst/>
          </a:prstGeom>
          <a:gradFill rotWithShape="1">
            <a:gsLst>
              <a:gs pos="0">
                <a:srgbClr val="000082"/>
              </a:gs>
              <a:gs pos="30000">
                <a:srgbClr val="66008F"/>
              </a:gs>
              <a:gs pos="64999">
                <a:srgbClr val="BA0066"/>
              </a:gs>
              <a:gs pos="89999">
                <a:srgbClr val="FF0000"/>
              </a:gs>
              <a:gs pos="100000">
                <a:srgbClr val="FF8200"/>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solidFill>
                <a:srgbClr val="FF3300"/>
              </a:solidFill>
              <a:latin typeface="Tahoma" panose="020B0604030504040204" pitchFamily="34" charset="0"/>
            </a:endParaRPr>
          </a:p>
        </p:txBody>
      </p:sp>
      <p:sp>
        <p:nvSpPr>
          <p:cNvPr id="2059" name="Rectangle 11"/>
          <p:cNvSpPr>
            <a:spLocks noChangeArrowheads="1"/>
          </p:cNvSpPr>
          <p:nvPr/>
        </p:nvSpPr>
        <p:spPr bwMode="auto">
          <a:xfrm>
            <a:off x="333376" y="992189"/>
            <a:ext cx="8912225" cy="33337"/>
          </a:xfrm>
          <a:prstGeom prst="rect">
            <a:avLst/>
          </a:prstGeom>
          <a:gradFill rotWithShape="1">
            <a:gsLst>
              <a:gs pos="0">
                <a:srgbClr val="0000FF"/>
              </a:gs>
              <a:gs pos="100000">
                <a:srgbClr val="8686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850" tIns="48925" rIns="97850" bIns="48925" anchor="ctr"/>
          <a:lstStyle/>
          <a:p>
            <a:pPr defTabSz="977900"/>
            <a:endParaRPr lang="zh-CN" altLang="en-US" sz="2600">
              <a:latin typeface="Tahom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17"/>
          <p:cNvSpPr>
            <a:spLocks noChangeArrowheads="1"/>
          </p:cNvSpPr>
          <p:nvPr/>
        </p:nvSpPr>
        <p:spPr bwMode="auto">
          <a:xfrm>
            <a:off x="1" y="-22225"/>
            <a:ext cx="9906000" cy="623888"/>
          </a:xfrm>
          <a:prstGeom prst="rect">
            <a:avLst/>
          </a:prstGeom>
          <a:gradFill rotWithShape="1">
            <a:gsLst>
              <a:gs pos="0">
                <a:srgbClr val="003366"/>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spcBef>
                <a:spcPct val="20000"/>
              </a:spcBef>
              <a:buClr>
                <a:srgbClr val="003366"/>
              </a:buClr>
            </a:pPr>
            <a:endParaRPr lang="zh-CN" altLang="en-US" sz="1200">
              <a:latin typeface="Arial" panose="020B0604020202020204" pitchFamily="34" charset="0"/>
            </a:endParaRPr>
          </a:p>
        </p:txBody>
      </p:sp>
      <p:sp>
        <p:nvSpPr>
          <p:cNvPr id="3075" name="Rectangle 18"/>
          <p:cNvSpPr>
            <a:spLocks noChangeArrowheads="1"/>
          </p:cNvSpPr>
          <p:nvPr/>
        </p:nvSpPr>
        <p:spPr bwMode="auto">
          <a:xfrm>
            <a:off x="3176" y="6594475"/>
            <a:ext cx="9906000" cy="628650"/>
          </a:xfrm>
          <a:prstGeom prst="rect">
            <a:avLst/>
          </a:prstGeom>
          <a:gradFill rotWithShape="1">
            <a:gsLst>
              <a:gs pos="0">
                <a:srgbClr val="FFFFFF"/>
              </a:gs>
              <a:gs pos="100000">
                <a:srgbClr val="0033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881380" eaLnBrk="0" hangingPunct="0">
              <a:lnSpc>
                <a:spcPct val="180000"/>
              </a:lnSpc>
              <a:spcBef>
                <a:spcPct val="50000"/>
              </a:spcBef>
              <a:buSzPct val="125000"/>
              <a:buFont typeface="Wingdings" panose="05000000000000000000" pitchFamily="2" charset="2"/>
              <a:buNone/>
              <a:defRPr/>
            </a:pPr>
            <a:endParaRPr lang="zh-CN" altLang="en-US" sz="1500">
              <a:effectLst>
                <a:outerShdw blurRad="38100" dist="38100" dir="2700000" algn="tl">
                  <a:srgbClr val="C0C0C0"/>
                </a:outerShdw>
              </a:effectLst>
              <a:latin typeface="Times New Roman" panose="02020603050405020304" pitchFamily="18" charset="0"/>
            </a:endParaRPr>
          </a:p>
        </p:txBody>
      </p:sp>
      <p:sp>
        <p:nvSpPr>
          <p:cNvPr id="3076" name="Text Box 30"/>
          <p:cNvSpPr txBox="1">
            <a:spLocks noChangeArrowheads="1"/>
          </p:cNvSpPr>
          <p:nvPr/>
        </p:nvSpPr>
        <p:spPr bwMode="auto">
          <a:xfrm>
            <a:off x="9345613" y="6788151"/>
            <a:ext cx="396022" cy="30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146" tIns="44073" rIns="88146" bIns="44073">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gn="l" eaLnBrk="1" hangingPunct="1">
              <a:spcBef>
                <a:spcPct val="20000"/>
              </a:spcBef>
              <a:buClr>
                <a:srgbClr val="003366"/>
              </a:buClr>
              <a:defRPr/>
            </a:pPr>
            <a:fld id="{D4E99214-74F9-44D6-AE2F-D9614A28E12E}" type="slidenum">
              <a:rPr lang="en-US" sz="1400" smtClean="0">
                <a:effectLst>
                  <a:outerShdw blurRad="38100" dist="38100" dir="2700000" algn="tl">
                    <a:srgbClr val="C0C0C0"/>
                  </a:outerShdw>
                </a:effectLst>
                <a:latin typeface="Arial" panose="020B0604020202020204" pitchFamily="34" charset="0"/>
                <a:cs typeface="Arial" panose="020B0604020202020204" pitchFamily="34" charset="0"/>
              </a:rPr>
              <a:t>‹#›</a:t>
            </a:fld>
            <a:endParaRPr lang="en-US" sz="140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3077" name="Text Box 41"/>
          <p:cNvSpPr txBox="1">
            <a:spLocks noChangeArrowheads="1"/>
          </p:cNvSpPr>
          <p:nvPr/>
        </p:nvSpPr>
        <p:spPr bwMode="auto">
          <a:xfrm>
            <a:off x="-196848" y="6650038"/>
            <a:ext cx="1897063"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81380" eaLnBrk="0" hangingPunct="0">
              <a:defRPr sz="2400" b="1">
                <a:solidFill>
                  <a:schemeClr val="tx1"/>
                </a:solidFill>
                <a:latin typeface="宋体" panose="02010600030101010101" pitchFamily="2" charset="-122"/>
                <a:ea typeface="宋体" panose="02010600030101010101" pitchFamily="2" charset="-122"/>
              </a:defRPr>
            </a:lvl1pPr>
            <a:lvl2pPr marL="742950" indent="-285750" defTabSz="881380" eaLnBrk="0" hangingPunct="0">
              <a:defRPr sz="2400" b="1">
                <a:solidFill>
                  <a:schemeClr val="tx1"/>
                </a:solidFill>
                <a:latin typeface="宋体" panose="02010600030101010101" pitchFamily="2" charset="-122"/>
                <a:ea typeface="宋体" panose="02010600030101010101" pitchFamily="2" charset="-122"/>
              </a:defRPr>
            </a:lvl2pPr>
            <a:lvl3pPr marL="1143000" indent="-228600" defTabSz="881380" eaLnBrk="0" hangingPunct="0">
              <a:defRPr sz="2400" b="1">
                <a:solidFill>
                  <a:schemeClr val="tx1"/>
                </a:solidFill>
                <a:latin typeface="宋体" panose="02010600030101010101" pitchFamily="2" charset="-122"/>
                <a:ea typeface="宋体" panose="02010600030101010101" pitchFamily="2" charset="-122"/>
              </a:defRPr>
            </a:lvl3pPr>
            <a:lvl4pPr marL="1600200" indent="-228600" defTabSz="881380" eaLnBrk="0" hangingPunct="0">
              <a:defRPr sz="2400" b="1">
                <a:solidFill>
                  <a:schemeClr val="tx1"/>
                </a:solidFill>
                <a:latin typeface="宋体" panose="02010600030101010101" pitchFamily="2" charset="-122"/>
                <a:ea typeface="宋体" panose="02010600030101010101" pitchFamily="2" charset="-122"/>
              </a:defRPr>
            </a:lvl4pPr>
            <a:lvl5pPr marL="2057400" indent="-228600" defTabSz="881380" eaLnBrk="0" hangingPunct="0">
              <a:defRPr sz="2400" b="1">
                <a:solidFill>
                  <a:schemeClr val="tx1"/>
                </a:solidFill>
                <a:latin typeface="宋体" panose="02010600030101010101" pitchFamily="2" charset="-122"/>
                <a:ea typeface="宋体" panose="02010600030101010101" pitchFamily="2" charset="-122"/>
              </a:defRPr>
            </a:lvl5pPr>
            <a:lvl6pPr marL="25146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6pPr>
            <a:lvl7pPr marL="29718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7pPr>
            <a:lvl8pPr marL="34290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8pPr>
            <a:lvl9pPr marL="3886200" indent="-228600" algn="ctr" defTabSz="881380" eaLnBrk="0" fontAlgn="base" hangingPunct="0">
              <a:spcBef>
                <a:spcPct val="0"/>
              </a:spcBef>
              <a:spcAft>
                <a:spcPct val="0"/>
              </a:spcAft>
              <a:buFont typeface="Arial" panose="020B0604020202020204" pitchFamily="34" charset="0"/>
              <a:defRPr sz="2400" b="1">
                <a:solidFill>
                  <a:schemeClr val="tx1"/>
                </a:solidFill>
                <a:latin typeface="宋体" panose="02010600030101010101" pitchFamily="2" charset="-122"/>
                <a:ea typeface="宋体" panose="02010600030101010101" pitchFamily="2" charset="-122"/>
              </a:defRPr>
            </a:lvl9pPr>
          </a:lstStyle>
          <a:p>
            <a:pPr>
              <a:lnSpc>
                <a:spcPct val="180000"/>
              </a:lnSpc>
              <a:spcBef>
                <a:spcPct val="50000"/>
              </a:spcBef>
              <a:buSzPct val="125000"/>
              <a:buFont typeface="Wingdings" panose="05000000000000000000" pitchFamily="2" charset="2"/>
              <a:buNone/>
              <a:defRPr/>
            </a:pPr>
            <a:fld id="{E5CDD699-53F8-4783-A8B6-69A8720A65AF}" type="datetime1">
              <a:rPr lang="en-US" sz="1400" smtClean="0">
                <a:effectLst>
                  <a:outerShdw blurRad="38100" dist="38100" dir="2700000" algn="tl">
                    <a:srgbClr val="C0C0C0"/>
                  </a:outerShdw>
                </a:effectLst>
                <a:latin typeface="Bookman Old Style" panose="02050604050505020204" pitchFamily="18" charset="0"/>
                <a:ea typeface="楷体_GB2312" pitchFamily="49" charset="-122"/>
              </a:rPr>
              <a:t>3/25/2024</a:t>
            </a:fld>
            <a:endParaRPr lang="en-US" sz="1400">
              <a:effectLst>
                <a:outerShdw blurRad="38100" dist="38100" dir="2700000" algn="tl">
                  <a:srgbClr val="C0C0C0"/>
                </a:outerShdw>
              </a:effectLst>
              <a:latin typeface="Bookman Old Style" panose="02050604050505020204" pitchFamily="18" charset="0"/>
              <a:ea typeface="楷体_GB2312" pitchFamily="49" charset="-122"/>
            </a:endParaRPr>
          </a:p>
        </p:txBody>
      </p:sp>
      <p:pic>
        <p:nvPicPr>
          <p:cNvPr id="3078" name="Picture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 y="5226050"/>
            <a:ext cx="2157414"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3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54351"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1" name="Rectangle 2"/>
          <p:cNvSpPr>
            <a:spLocks noGrp="1" noChangeArrowheads="1"/>
          </p:cNvSpPr>
          <p:nvPr>
            <p:ph type="title"/>
          </p:nvPr>
        </p:nvSpPr>
        <p:spPr bwMode="auto">
          <a:xfrm>
            <a:off x="479425" y="180975"/>
            <a:ext cx="8650288"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ctr" anchorCtr="0" compatLnSpc="1"/>
          <a:lstStyle/>
          <a:p>
            <a:pPr lvl="0"/>
            <a:r>
              <a:rPr lang="en-US" altLang="zh-CN"/>
              <a:t>Click to edit Master title style</a:t>
            </a:r>
          </a:p>
        </p:txBody>
      </p:sp>
      <p:sp>
        <p:nvSpPr>
          <p:cNvPr id="3082" name="Rectangle 3"/>
          <p:cNvSpPr>
            <a:spLocks noGrp="1" noChangeArrowheads="1"/>
          </p:cNvSpPr>
          <p:nvPr>
            <p:ph type="body" idx="1"/>
          </p:nvPr>
        </p:nvSpPr>
        <p:spPr bwMode="auto">
          <a:xfrm>
            <a:off x="488950" y="1160464"/>
            <a:ext cx="9217026"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146" tIns="44073" rIns="88146" bIns="44073" numCol="1" anchor="t" anchorCtr="0" compatLnSpc="1"/>
          <a:lstStyle/>
          <a:p>
            <a:pPr lvl="0"/>
            <a:r>
              <a:rPr lang="en-US" altLang="zh-CN"/>
              <a:t> Click to edit Master text styles</a:t>
            </a:r>
          </a:p>
          <a:p>
            <a:pPr lvl="1"/>
            <a:r>
              <a:rPr lang="en-US" altLang="zh-CN"/>
              <a:t> Second level</a:t>
            </a:r>
          </a:p>
          <a:p>
            <a:pPr lvl="2"/>
            <a:r>
              <a:rPr lang="en-US" altLang="zh-CN"/>
              <a:t> Third level</a:t>
            </a:r>
          </a:p>
          <a:p>
            <a:pPr lvl="3"/>
            <a:r>
              <a:rPr lang="en-US" altLang="zh-CN"/>
              <a:t> Fourth level</a:t>
            </a:r>
          </a:p>
          <a:p>
            <a:pPr lvl="4"/>
            <a:r>
              <a:rPr lang="en-US" altLang="zh-CN"/>
              <a:t> Fifth level</a:t>
            </a:r>
          </a:p>
        </p:txBody>
      </p:sp>
      <p:sp>
        <p:nvSpPr>
          <p:cNvPr id="3083" name="Rectangle 15"/>
          <p:cNvSpPr>
            <a:spLocks noGrp="1" noChangeArrowheads="1"/>
          </p:cNvSpPr>
          <p:nvPr>
            <p:ph type="ftr" sz="quarter" idx="3"/>
          </p:nvPr>
        </p:nvSpPr>
        <p:spPr bwMode="auto">
          <a:xfrm>
            <a:off x="3384551"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Arial" panose="020B0604020202020204" pitchFamily="34" charset="0"/>
              </a:defRPr>
            </a:lvl1pPr>
          </a:lstStyle>
          <a:p>
            <a:pPr>
              <a:defRPr/>
            </a:pPr>
            <a:endParaRPr lang="en-US"/>
          </a:p>
          <a:p>
            <a:pPr>
              <a:defRPr/>
            </a:pPr>
            <a:r>
              <a:rPr lang="zh-CN" altLang="en-US"/>
              <a:t>第</a:t>
            </a:r>
            <a:r>
              <a:rPr lang="en-US"/>
              <a:t>1</a:t>
            </a:r>
            <a:r>
              <a:rPr lang="zh-CN" altLang="en-US"/>
              <a:t>章 多媒体技术概要</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random/>
  </p:transition>
  <p:txStyles>
    <p:titleStyle>
      <a:lvl1pPr algn="l" defTabSz="881380" rtl="0" eaLnBrk="0" fontAlgn="base" hangingPunct="0">
        <a:spcBef>
          <a:spcPct val="0"/>
        </a:spcBef>
        <a:spcAft>
          <a:spcPct val="0"/>
        </a:spcAft>
        <a:defRPr sz="3600" b="1">
          <a:solidFill>
            <a:srgbClr val="FF0000"/>
          </a:solidFill>
          <a:latin typeface="+mj-lt"/>
          <a:ea typeface="+mj-ea"/>
          <a:cs typeface="+mj-cs"/>
        </a:defRPr>
      </a:lvl1pPr>
      <a:lvl2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2pPr>
      <a:lvl3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3pPr>
      <a:lvl4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4pPr>
      <a:lvl5pPr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5pPr>
      <a:lvl6pPr marL="4572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6pPr>
      <a:lvl7pPr marL="9144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7pPr>
      <a:lvl8pPr marL="13716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8pPr>
      <a:lvl9pPr marL="1828800" algn="l" defTabSz="881380" rtl="0" eaLnBrk="0" fontAlgn="base" hangingPunct="0">
        <a:spcBef>
          <a:spcPct val="0"/>
        </a:spcBef>
        <a:spcAft>
          <a:spcPct val="0"/>
        </a:spcAft>
        <a:defRPr sz="3600" b="1">
          <a:solidFill>
            <a:srgbClr val="FF0000"/>
          </a:solidFill>
          <a:latin typeface="Times New Roman" panose="02020603050405020304" pitchFamily="18" charset="0"/>
          <a:ea typeface="宋体" panose="02010600030101010101" pitchFamily="2" charset="-122"/>
        </a:defRPr>
      </a:lvl9pPr>
    </p:titleStyle>
    <p:bodyStyle>
      <a:lvl1pPr marL="330200" indent="-330200" algn="l" defTabSz="881380" rtl="0" eaLnBrk="0" fontAlgn="base" hangingPunct="0">
        <a:spcBef>
          <a:spcPct val="20000"/>
        </a:spcBef>
        <a:spcAft>
          <a:spcPct val="0"/>
        </a:spcAft>
        <a:buClr>
          <a:srgbClr val="003366"/>
        </a:buClr>
        <a:buFont typeface="Wingdings" panose="05000000000000000000" pitchFamily="2" charset="2"/>
        <a:buChar char="u"/>
        <a:defRPr sz="3000" b="1">
          <a:solidFill>
            <a:srgbClr val="0000FF"/>
          </a:solidFill>
          <a:latin typeface="+mn-lt"/>
          <a:ea typeface="+mn-ea"/>
          <a:cs typeface="+mn-cs"/>
        </a:defRPr>
      </a:lvl1pPr>
      <a:lvl2pPr marL="716280" indent="-274955" algn="l" defTabSz="881380" rtl="0" eaLnBrk="0" fontAlgn="base" hangingPunct="0">
        <a:spcBef>
          <a:spcPct val="20000"/>
        </a:spcBef>
        <a:spcAft>
          <a:spcPct val="0"/>
        </a:spcAft>
        <a:buClr>
          <a:srgbClr val="003366"/>
        </a:buClr>
        <a:buFont typeface="Wingdings" panose="05000000000000000000" pitchFamily="2" charset="2"/>
        <a:buChar char="Ø"/>
        <a:defRPr sz="2600" b="1">
          <a:solidFill>
            <a:schemeClr val="tx1"/>
          </a:solidFill>
          <a:latin typeface="+mn-lt"/>
          <a:ea typeface="+mj-ea"/>
        </a:defRPr>
      </a:lvl2pPr>
      <a:lvl3pPr marL="1101725" indent="-220980" algn="l" defTabSz="881380" rtl="0" eaLnBrk="0" fontAlgn="base" hangingPunct="0">
        <a:spcBef>
          <a:spcPct val="20000"/>
        </a:spcBef>
        <a:spcAft>
          <a:spcPct val="0"/>
        </a:spcAft>
        <a:buClr>
          <a:srgbClr val="003366"/>
        </a:buClr>
        <a:buFont typeface="Wingdings" panose="05000000000000000000" pitchFamily="2" charset="2"/>
        <a:buChar char="ü"/>
        <a:defRPr sz="2200" b="1">
          <a:solidFill>
            <a:schemeClr val="tx1"/>
          </a:solidFill>
          <a:latin typeface="+mn-lt"/>
          <a:ea typeface="+mj-ea"/>
        </a:defRPr>
      </a:lvl3pPr>
      <a:lvl4pPr marL="1541780" indent="-220980" algn="l" defTabSz="881380" rtl="0" eaLnBrk="0" fontAlgn="base" hangingPunct="0">
        <a:spcBef>
          <a:spcPct val="20000"/>
        </a:spcBef>
        <a:spcAft>
          <a:spcPct val="0"/>
        </a:spcAft>
        <a:buClr>
          <a:srgbClr val="003366"/>
        </a:buClr>
        <a:buFont typeface="Wingdings" panose="05000000000000000000" pitchFamily="2" charset="2"/>
        <a:buChar char="l"/>
        <a:defRPr sz="2000" b="1">
          <a:solidFill>
            <a:schemeClr val="tx1"/>
          </a:solidFill>
          <a:latin typeface="+mn-lt"/>
          <a:ea typeface="+mj-ea"/>
        </a:defRPr>
      </a:lvl4pPr>
      <a:lvl5pPr marL="19843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5pPr>
      <a:lvl6pPr marL="24415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6pPr>
      <a:lvl7pPr marL="28987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7pPr>
      <a:lvl8pPr marL="33559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8pPr>
      <a:lvl9pPr marL="3813175" indent="-224155" algn="l" defTabSz="881380" rtl="0" eaLnBrk="0" fontAlgn="base" hangingPunct="0">
        <a:spcBef>
          <a:spcPct val="20000"/>
        </a:spcBef>
        <a:spcAft>
          <a:spcPct val="0"/>
        </a:spcAft>
        <a:buClr>
          <a:srgbClr val="003366"/>
        </a:buClr>
        <a:buFont typeface="Wingdings" panose="05000000000000000000" pitchFamily="2" charset="2"/>
        <a:buChar char="n"/>
        <a:defRPr sz="2000" b="1">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40250" y="801688"/>
            <a:ext cx="2846388" cy="69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54351" y="561975"/>
            <a:ext cx="1249363"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2"/>
          <p:cNvSpPr>
            <a:spLocks noGrp="1" noChangeArrowheads="1"/>
          </p:cNvSpPr>
          <p:nvPr>
            <p:ph type="title"/>
          </p:nvPr>
        </p:nvSpPr>
        <p:spPr bwMode="auto">
          <a:xfrm>
            <a:off x="908051" y="49214"/>
            <a:ext cx="89154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ctr" anchorCtr="0" compatLnSpc="1"/>
          <a:lstStyle/>
          <a:p>
            <a:pPr lvl="0"/>
            <a:r>
              <a:rPr lang="zh-CN" altLang="en-US"/>
              <a:t>单击此处编辑母版标题样式</a:t>
            </a:r>
          </a:p>
        </p:txBody>
      </p:sp>
      <p:sp>
        <p:nvSpPr>
          <p:cNvPr id="4101" name="Rectangle 3"/>
          <p:cNvSpPr>
            <a:spLocks noGrp="1" noChangeArrowheads="1"/>
          </p:cNvSpPr>
          <p:nvPr>
            <p:ph type="body" idx="1"/>
          </p:nvPr>
        </p:nvSpPr>
        <p:spPr bwMode="auto">
          <a:xfrm>
            <a:off x="495301" y="1282701"/>
            <a:ext cx="8915400" cy="516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4"/>
          <p:cNvSpPr>
            <a:spLocks noGrp="1" noChangeArrowheads="1"/>
          </p:cNvSpPr>
          <p:nvPr>
            <p:ph type="dt" sz="half" idx="2"/>
          </p:nvPr>
        </p:nvSpPr>
        <p:spPr bwMode="auto">
          <a:xfrm>
            <a:off x="495301"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l" defTabSz="977900">
              <a:defRPr sz="1500">
                <a:latin typeface="+mn-lt"/>
              </a:defRPr>
            </a:lvl1pPr>
          </a:lstStyle>
          <a:p>
            <a:pPr>
              <a:defRPr/>
            </a:pPr>
            <a:fld id="{AE092DA8-208D-417C-8C19-76FC4AA36860}" type="datetime2">
              <a:rPr lang="zh-CN" altLang="en-US"/>
              <a:t>2024年3月25日</a:t>
            </a:fld>
            <a:endParaRPr lang="en-US"/>
          </a:p>
        </p:txBody>
      </p:sp>
      <p:sp>
        <p:nvSpPr>
          <p:cNvPr id="4103" name="Rectangle 5"/>
          <p:cNvSpPr>
            <a:spLocks noGrp="1" noChangeArrowheads="1"/>
          </p:cNvSpPr>
          <p:nvPr>
            <p:ph type="ftr" sz="quarter" idx="3"/>
          </p:nvPr>
        </p:nvSpPr>
        <p:spPr bwMode="auto">
          <a:xfrm>
            <a:off x="3384551" y="6573838"/>
            <a:ext cx="31369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defTabSz="977900">
              <a:defRPr sz="1500">
                <a:latin typeface="+mn-lt"/>
              </a:defRPr>
            </a:lvl1pPr>
          </a:lstStyle>
          <a:p>
            <a:pPr>
              <a:defRPr/>
            </a:pPr>
            <a:endParaRPr lang="en-US"/>
          </a:p>
          <a:p>
            <a:pPr>
              <a:defRPr/>
            </a:pPr>
            <a:r>
              <a:rPr lang="zh-CN" altLang="en-US"/>
              <a:t>第</a:t>
            </a:r>
            <a:r>
              <a:rPr lang="en-US"/>
              <a:t>1</a:t>
            </a:r>
            <a:r>
              <a:rPr lang="zh-CN" altLang="en-US"/>
              <a:t>章 多媒体技术概要</a:t>
            </a:r>
          </a:p>
        </p:txBody>
      </p:sp>
      <p:sp>
        <p:nvSpPr>
          <p:cNvPr id="4104" name="Rectangle 6"/>
          <p:cNvSpPr>
            <a:spLocks noGrp="1" noChangeArrowheads="1"/>
          </p:cNvSpPr>
          <p:nvPr>
            <p:ph type="sldNum" sz="quarter" idx="4"/>
          </p:nvPr>
        </p:nvSpPr>
        <p:spPr bwMode="auto">
          <a:xfrm>
            <a:off x="7099301" y="6573838"/>
            <a:ext cx="2311400"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850" tIns="48925" rIns="97850" bIns="48925" numCol="1" anchor="t" anchorCtr="0" compatLnSpc="1"/>
          <a:lstStyle>
            <a:lvl1pPr algn="r" defTabSz="977900">
              <a:defRPr sz="1500">
                <a:latin typeface="+mn-lt"/>
              </a:defRPr>
            </a:lvl1pPr>
          </a:lstStyle>
          <a:p>
            <a:pPr>
              <a:defRPr/>
            </a:pPr>
            <a:fld id="{7582EEDD-250D-449F-8305-BE8AFD45BB3B}" type="slidenum">
              <a:rPr lang="zh-CN" altLang="en-US"/>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77900" rtl="0" eaLnBrk="0" fontAlgn="base" hangingPunct="0">
        <a:spcBef>
          <a:spcPct val="0"/>
        </a:spcBef>
        <a:spcAft>
          <a:spcPct val="0"/>
        </a:spcAft>
        <a:defRPr sz="4700">
          <a:solidFill>
            <a:srgbClr val="FF3300"/>
          </a:solidFill>
          <a:latin typeface="+mj-lt"/>
          <a:ea typeface="+mj-ea"/>
          <a:cs typeface="+mj-cs"/>
        </a:defRPr>
      </a:lvl1pPr>
      <a:lvl2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2pPr>
      <a:lvl3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3pPr>
      <a:lvl4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4pPr>
      <a:lvl5pPr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5pPr>
      <a:lvl6pPr marL="4572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6pPr>
      <a:lvl7pPr marL="9144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7pPr>
      <a:lvl8pPr marL="13716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8pPr>
      <a:lvl9pPr marL="1828800" algn="ctr" defTabSz="977900" rtl="0" eaLnBrk="0" fontAlgn="base" hangingPunct="0">
        <a:spcBef>
          <a:spcPct val="0"/>
        </a:spcBef>
        <a:spcAft>
          <a:spcPct val="0"/>
        </a:spcAft>
        <a:defRPr sz="4700">
          <a:solidFill>
            <a:srgbClr val="FF3300"/>
          </a:solidFill>
          <a:latin typeface="Arial" panose="020B0604020202020204" pitchFamily="34" charset="0"/>
          <a:ea typeface="宋体" panose="02010600030101010101" pitchFamily="2" charset="-122"/>
        </a:defRPr>
      </a:lvl9pPr>
    </p:titleStyle>
    <p:bodyStyle>
      <a:lvl1pPr marL="367030" indent="-367030" algn="l" defTabSz="977900" rtl="0" eaLnBrk="0" fontAlgn="base" hangingPunct="0">
        <a:spcBef>
          <a:spcPct val="20000"/>
        </a:spcBef>
        <a:spcAft>
          <a:spcPct val="0"/>
        </a:spcAft>
        <a:buChar char="•"/>
        <a:defRPr sz="3400">
          <a:solidFill>
            <a:srgbClr val="0000FF"/>
          </a:solidFill>
          <a:latin typeface="+mn-lt"/>
          <a:ea typeface="+mn-ea"/>
          <a:cs typeface="+mn-cs"/>
        </a:defRPr>
      </a:lvl1pPr>
      <a:lvl2pPr marL="795655" indent="-306705" algn="l" defTabSz="977900" rtl="0" eaLnBrk="0" fontAlgn="base" hangingPunct="0">
        <a:spcBef>
          <a:spcPct val="20000"/>
        </a:spcBef>
        <a:spcAft>
          <a:spcPct val="0"/>
        </a:spcAft>
        <a:buChar char="–"/>
        <a:defRPr sz="3000">
          <a:solidFill>
            <a:schemeClr val="tx1"/>
          </a:solidFill>
          <a:latin typeface="+mn-lt"/>
          <a:ea typeface="+mn-ea"/>
        </a:defRPr>
      </a:lvl2pPr>
      <a:lvl3pPr marL="1222375" indent="-244475" algn="l" defTabSz="977900" rtl="0" eaLnBrk="0" fontAlgn="base" hangingPunct="0">
        <a:spcBef>
          <a:spcPct val="20000"/>
        </a:spcBef>
        <a:spcAft>
          <a:spcPct val="0"/>
        </a:spcAft>
        <a:buChar char="•"/>
        <a:defRPr sz="2600">
          <a:solidFill>
            <a:schemeClr val="tx1"/>
          </a:solidFill>
          <a:latin typeface="+mn-lt"/>
          <a:ea typeface="+mn-ea"/>
        </a:defRPr>
      </a:lvl3pPr>
      <a:lvl4pPr marL="1713230" indent="-244475" algn="l" defTabSz="977900" rtl="0" eaLnBrk="0" fontAlgn="base" hangingPunct="0">
        <a:spcBef>
          <a:spcPct val="20000"/>
        </a:spcBef>
        <a:spcAft>
          <a:spcPct val="0"/>
        </a:spcAft>
        <a:buChar char="–"/>
        <a:defRPr sz="2100">
          <a:solidFill>
            <a:schemeClr val="tx1"/>
          </a:solidFill>
          <a:latin typeface="+mn-lt"/>
          <a:ea typeface="+mn-ea"/>
        </a:defRPr>
      </a:lvl4pPr>
      <a:lvl5pPr marL="2202180" indent="-244475" algn="l" defTabSz="977900" rtl="0" eaLnBrk="0" fontAlgn="base" hangingPunct="0">
        <a:spcBef>
          <a:spcPct val="20000"/>
        </a:spcBef>
        <a:spcAft>
          <a:spcPct val="0"/>
        </a:spcAft>
        <a:buChar char="»"/>
        <a:defRPr sz="2100">
          <a:solidFill>
            <a:schemeClr val="tx1"/>
          </a:solidFill>
          <a:latin typeface="+mn-lt"/>
          <a:ea typeface="+mn-ea"/>
        </a:defRPr>
      </a:lvl5pPr>
      <a:lvl6pPr marL="2659380" indent="-244475" algn="l" defTabSz="977900" rtl="0" eaLnBrk="0" fontAlgn="base" hangingPunct="0">
        <a:spcBef>
          <a:spcPct val="20000"/>
        </a:spcBef>
        <a:spcAft>
          <a:spcPct val="0"/>
        </a:spcAft>
        <a:buChar char="»"/>
        <a:defRPr sz="2100">
          <a:solidFill>
            <a:schemeClr val="tx1"/>
          </a:solidFill>
          <a:latin typeface="+mn-lt"/>
          <a:ea typeface="+mn-ea"/>
        </a:defRPr>
      </a:lvl6pPr>
      <a:lvl7pPr marL="3116580" indent="-244475" algn="l" defTabSz="977900" rtl="0" eaLnBrk="0" fontAlgn="base" hangingPunct="0">
        <a:spcBef>
          <a:spcPct val="20000"/>
        </a:spcBef>
        <a:spcAft>
          <a:spcPct val="0"/>
        </a:spcAft>
        <a:buChar char="»"/>
        <a:defRPr sz="2100">
          <a:solidFill>
            <a:schemeClr val="tx1"/>
          </a:solidFill>
          <a:latin typeface="+mn-lt"/>
          <a:ea typeface="+mn-ea"/>
        </a:defRPr>
      </a:lvl7pPr>
      <a:lvl8pPr marL="3573780" indent="-244475" algn="l" defTabSz="977900" rtl="0" eaLnBrk="0" fontAlgn="base" hangingPunct="0">
        <a:spcBef>
          <a:spcPct val="20000"/>
        </a:spcBef>
        <a:spcAft>
          <a:spcPct val="0"/>
        </a:spcAft>
        <a:buChar char="»"/>
        <a:defRPr sz="2100">
          <a:solidFill>
            <a:schemeClr val="tx1"/>
          </a:solidFill>
          <a:latin typeface="+mn-lt"/>
          <a:ea typeface="+mn-ea"/>
        </a:defRPr>
      </a:lvl8pPr>
      <a:lvl9pPr marL="4030980" indent="-244475" algn="l" defTabSz="977900" rtl="0" eaLnBrk="0" fontAlgn="base" hangingPunct="0">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slideLayout" Target="../slideLayouts/slideLayout2.xml"/><Relationship Id="rId16" Type="http://schemas.openxmlformats.org/officeDocument/2006/relationships/image" Target="NULL"/><Relationship Id="rId1" Type="http://schemas.openxmlformats.org/officeDocument/2006/relationships/tags" Target="../tags/tag10.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4.jpeg"/><Relationship Id="rId5"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NULL"/><Relationship Id="rId5" Type="http://schemas.openxmlformats.org/officeDocument/2006/relationships/image" Target="NUL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NUL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NULL"/><Relationship Id="rId5" Type="http://schemas.openxmlformats.org/officeDocument/2006/relationships/image" Target="NULL"/></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NULL"/></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NUL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NUL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NULL"/></Relationships>
</file>

<file path=ppt/slides/_rels/slide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NULL"/></Relationships>
</file>

<file path=ppt/slides/_rels/slide3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NUL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NUL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NUL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NULL"/></Relationships>
</file>

<file path=ppt/slides/_rels/slide4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oleObject" Target="NULL"/><Relationship Id="rId3" Type="http://schemas.openxmlformats.org/officeDocument/2006/relationships/image" Target="NULL"/><Relationship Id="rId7"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NUL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NUL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oleObject" Target="NULL"/><Relationship Id="rId3" Type="http://schemas.openxmlformats.org/officeDocument/2006/relationships/image" Target="NULL"/><Relationship Id="rId7"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NULL"/><Relationship Id="rId5" Type="http://schemas.openxmlformats.org/officeDocument/2006/relationships/image" Target="NULL"/></Relationships>
</file>

<file path=ppt/slides/_rels/slide6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NULL"/><Relationship Id="rId5" Type="http://schemas.openxmlformats.org/officeDocument/2006/relationships/image" Target="NUL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NUL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NUL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NULL"/></Relationships>
</file>

<file path=ppt/slides/_rels/slide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8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idx="4294967295"/>
          </p:nvPr>
        </p:nvSpPr>
        <p:spPr>
          <a:xfrm>
            <a:off x="1073150" y="2141539"/>
            <a:ext cx="8420101" cy="15398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r>
              <a:rPr lang="zh-CN" altLang="en-US" sz="2400" dirty="0">
                <a:solidFill>
                  <a:srgbClr val="CC00CC"/>
                </a:solidFill>
                <a:sym typeface="+mn-ea"/>
              </a:rPr>
              <a:t>组合优化与凸优化</a:t>
            </a:r>
            <a:br>
              <a:rPr lang="zh-CN" altLang="en-US" sz="2400" dirty="0">
                <a:solidFill>
                  <a:srgbClr val="CC00CC"/>
                </a:solidFill>
                <a:latin typeface="隶书" panose="02010509060101010101" pitchFamily="1" charset="-122"/>
              </a:rPr>
            </a:br>
            <a:r>
              <a:rPr lang="zh-CN" altLang="en-US" sz="2400" dirty="0">
                <a:latin typeface="隶书" panose="02010509060101010101" pitchFamily="1" charset="-122"/>
              </a:rPr>
              <a:t>第</a:t>
            </a:r>
            <a:r>
              <a:rPr lang="en-US" altLang="zh-CN" sz="2400" dirty="0">
                <a:latin typeface="隶书" panose="02010509060101010101" pitchFamily="1" charset="-122"/>
              </a:rPr>
              <a:t>3</a:t>
            </a:r>
            <a:r>
              <a:rPr lang="zh-CN" altLang="en-US" sz="2400" dirty="0">
                <a:latin typeface="隶书" panose="02010509060101010101" pitchFamily="1" charset="-122"/>
              </a:rPr>
              <a:t>章 非线性规划</a:t>
            </a:r>
            <a:r>
              <a:rPr lang="en-US" altLang="zh-CN" sz="2400" dirty="0">
                <a:latin typeface="隶书" panose="02010509060101010101" pitchFamily="1" charset="-122"/>
              </a:rPr>
              <a:t>(Nonlinear)</a:t>
            </a:r>
            <a:r>
              <a:rPr lang="zh-CN" altLang="en-US" sz="2400" dirty="0">
                <a:latin typeface="隶书" panose="02010509060101010101" pitchFamily="1" charset="-122"/>
              </a:rPr>
              <a:t>的数学模型</a:t>
            </a:r>
            <a:endParaRPr lang="zh-CN" altLang="en-US" dirty="0">
              <a:latin typeface="隶书" panose="02010509060101010101" pitchFamily="1" charset="-122"/>
            </a:endParaRPr>
          </a:p>
        </p:txBody>
      </p:sp>
      <p:sp>
        <p:nvSpPr>
          <p:cNvPr id="5123" name="Rectangle 3"/>
          <p:cNvSpPr>
            <a:spLocks noGrp="1" noChangeArrowheads="1"/>
          </p:cNvSpPr>
          <p:nvPr>
            <p:ph type="subTitle" idx="4294967295"/>
          </p:nvPr>
        </p:nvSpPr>
        <p:spPr>
          <a:xfrm>
            <a:off x="1485901" y="4090989"/>
            <a:ext cx="6934200" cy="1844675"/>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850" tIns="48925" rIns="97850" bIns="48925"/>
          <a:lstStyle/>
          <a:p>
            <a:pPr marL="0" indent="0" algn="ctr">
              <a:lnSpc>
                <a:spcPct val="90000"/>
              </a:lnSpc>
              <a:buFont typeface="Wingdings" panose="05000000000000000000" pitchFamily="2" charset="2"/>
              <a:buNone/>
            </a:pPr>
            <a:r>
              <a:rPr lang="zh-CN" altLang="en-US" sz="2600" dirty="0"/>
              <a:t>刘绍辉</a:t>
            </a:r>
          </a:p>
          <a:p>
            <a:pPr marL="0" indent="0" algn="ctr">
              <a:lnSpc>
                <a:spcPct val="90000"/>
              </a:lnSpc>
              <a:buFont typeface="Wingdings" panose="05000000000000000000" pitchFamily="2" charset="2"/>
              <a:buNone/>
            </a:pPr>
            <a:r>
              <a:rPr lang="zh-CN" altLang="en-US" sz="2600" dirty="0"/>
              <a:t>计算机科学与技术学院 哈尔滨工业大学</a:t>
            </a:r>
          </a:p>
          <a:p>
            <a:pPr marL="0" indent="0" algn="ctr">
              <a:lnSpc>
                <a:spcPct val="90000"/>
              </a:lnSpc>
              <a:buFont typeface="Wingdings" panose="05000000000000000000" pitchFamily="2" charset="2"/>
              <a:buNone/>
            </a:pPr>
            <a:r>
              <a:rPr lang="zh-CN" altLang="en-US" sz="2600" dirty="0"/>
              <a:t>shliu@hit.edu.cn</a:t>
            </a:r>
          </a:p>
          <a:p>
            <a:pPr marL="0" indent="0" algn="ctr">
              <a:lnSpc>
                <a:spcPct val="90000"/>
              </a:lnSpc>
              <a:buFont typeface="Wingdings" panose="05000000000000000000" pitchFamily="2" charset="2"/>
              <a:buNone/>
            </a:pPr>
            <a:r>
              <a:rPr lang="zh-CN" altLang="en-US" sz="2600" dirty="0"/>
              <a:t>20</a:t>
            </a:r>
            <a:r>
              <a:rPr lang="en-US" sz="2600" dirty="0"/>
              <a:t>24</a:t>
            </a:r>
            <a:r>
              <a:rPr lang="zh-CN" altLang="en-US" sz="2600" dirty="0"/>
              <a:t>年春季</a:t>
            </a:r>
          </a:p>
        </p:txBody>
      </p:sp>
    </p:spTree>
  </p:cSld>
  <p:clrMapOvr>
    <a:masterClrMapping/>
  </p:clrMapOvr>
  <p:transition spd="med">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一般数学模型</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在极值问题中引入不等式约束，标志现代数学规划理论的开始</a:t>
                </a:r>
                <a:endParaRPr lang="en-US" altLang="zh-CN" sz="2400" dirty="0"/>
              </a:p>
              <a:p>
                <a:r>
                  <a:rPr lang="zh-CN" altLang="en-US" sz="2400" dirty="0"/>
                  <a:t>不等式使得极值问题的处理更复杂，但也使得部分经典极值问题解决不了的问题得到解决，从而扩大了极值问题的应用范围</a:t>
                </a:r>
                <a:endParaRPr lang="en-US" altLang="zh-CN" sz="2400" dirty="0"/>
              </a:p>
              <a:p>
                <a:r>
                  <a:rPr lang="zh-CN" altLang="en-US" sz="2800" dirty="0"/>
                  <a:t>注意这里的问题也可以等价写为</a:t>
                </a:r>
                <a:endParaRPr lang="en-US" altLang="zh-CN" sz="2800" dirty="0"/>
              </a:p>
              <a:p>
                <a14:m>
                  <m:oMath xmlns:m="http://schemas.openxmlformats.org/officeDocument/2006/math">
                    <m:r>
                      <a:rPr lang="en-US" altLang="zh-CN" sz="2800" b="1" i="1" smtClean="0">
                        <a:latin typeface="Cambria Math"/>
                      </a:rPr>
                      <m:t>𝒎𝒊𝒏</m:t>
                    </m:r>
                    <m:r>
                      <a:rPr lang="en-US" altLang="zh-CN" sz="2800" b="1" i="1" smtClean="0">
                        <a:latin typeface="Cambria Math"/>
                      </a:rPr>
                      <m:t> </m:t>
                    </m:r>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𝒔</m:t>
                    </m:r>
                    <m:r>
                      <a:rPr lang="en-US" altLang="zh-CN" sz="2800" b="1" i="1" smtClean="0">
                        <a:latin typeface="Cambria Math"/>
                      </a:rPr>
                      <m:t>.</m:t>
                    </m:r>
                    <m:r>
                      <a:rPr lang="en-US" altLang="zh-CN" sz="2800" b="1" i="1" smtClean="0">
                        <a:latin typeface="Cambria Math"/>
                      </a:rPr>
                      <m:t>𝒕</m:t>
                    </m:r>
                    <m:r>
                      <a:rPr lang="en-US" altLang="zh-CN" sz="2800" b="1" i="1" smtClean="0">
                        <a:latin typeface="Cambria Math"/>
                      </a:rPr>
                      <m:t>.</m:t>
                    </m:r>
                    <m:d>
                      <m:dPr>
                        <m:begChr m:val="{"/>
                        <m:endChr m:val=""/>
                        <m:ctrlPr>
                          <a:rPr lang="en-US" altLang="zh-CN" sz="2800" b="1" i="1" smtClean="0">
                            <a:latin typeface="Cambria Math" panose="02040503050406030204" pitchFamily="18" charset="0"/>
                          </a:rPr>
                        </m:ctrlPr>
                      </m:dPr>
                      <m:e>
                        <m:eqArr>
                          <m:eqArrPr>
                            <m:ctrlPr>
                              <a:rPr lang="en-US" altLang="zh-CN" sz="2800" b="1" i="1" smtClean="0">
                                <a:latin typeface="Cambria Math" panose="02040503050406030204" pitchFamily="18" charset="0"/>
                              </a:rPr>
                            </m:ctrlPr>
                          </m:eqArrPr>
                          <m:e>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𝟐</m:t>
                            </m:r>
                            <m:r>
                              <a:rPr lang="en-US" altLang="zh-CN" sz="2800" b="1" i="1" smtClean="0">
                                <a:latin typeface="Cambria Math"/>
                              </a:rPr>
                              <m:t>,⋯,</m:t>
                            </m:r>
                            <m:r>
                              <a:rPr lang="en-US" altLang="zh-CN" sz="2800" b="1" i="1" smtClean="0">
                                <a:latin typeface="Cambria Math"/>
                              </a:rPr>
                              <m:t>𝒎</m:t>
                            </m:r>
                          </m:e>
                          <m:e>
                            <m:sSub>
                              <m:sSubPr>
                                <m:ctrlPr>
                                  <a:rPr lang="en-US" altLang="zh-CN" sz="2800" b="1" i="1" smtClean="0">
                                    <a:latin typeface="Cambria Math" panose="02040503050406030204" pitchFamily="18" charset="0"/>
                                  </a:rPr>
                                </m:ctrlPr>
                              </m:sSubPr>
                              <m:e>
                                <m:r>
                                  <a:rPr lang="en-US" altLang="zh-CN" sz="2800" b="1" i="1" smtClean="0">
                                    <a:latin typeface="Cambria Math"/>
                                  </a:rPr>
                                  <m:t>𝒉</m:t>
                                </m:r>
                              </m:e>
                              <m:sub>
                                <m:r>
                                  <a:rPr lang="en-US" altLang="zh-CN" sz="2800" b="1" i="1" smtClean="0">
                                    <a:latin typeface="Cambria Math"/>
                                  </a:rPr>
                                  <m:t>𝒋</m:t>
                                </m:r>
                              </m:sub>
                            </m:sSub>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𝒋</m:t>
                            </m:r>
                            <m:r>
                              <a:rPr lang="en-US" altLang="zh-CN" sz="2800" b="1" i="1" smtClean="0">
                                <a:latin typeface="Cambria Math"/>
                              </a:rPr>
                              <m:t>=</m:t>
                            </m:r>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𝟐</m:t>
                            </m:r>
                            <m:r>
                              <a:rPr lang="en-US" altLang="zh-CN" sz="2800" b="1" i="1" smtClean="0">
                                <a:latin typeface="Cambria Math"/>
                              </a:rPr>
                              <m:t>,⋯,</m:t>
                            </m:r>
                            <m:r>
                              <a:rPr lang="en-US" altLang="zh-CN" sz="2800" b="1" i="1" smtClean="0">
                                <a:latin typeface="Cambria Math"/>
                              </a:rPr>
                              <m:t>𝒍</m:t>
                            </m:r>
                          </m:e>
                        </m:eqArr>
                      </m:e>
                    </m:d>
                  </m:oMath>
                </a14:m>
                <a:r>
                  <a:rPr lang="en-US" altLang="zh-CN" sz="2800" dirty="0"/>
                  <a:t>,</a:t>
                </a:r>
                <a:r>
                  <a:rPr lang="zh-CN" altLang="en-US" sz="2800" dirty="0"/>
                  <a:t>或者</a:t>
                </a:r>
                <a14:m>
                  <m:oMath xmlns:m="http://schemas.openxmlformats.org/officeDocument/2006/math">
                    <m:r>
                      <a:rPr lang="en-US" altLang="zh-CN" sz="2800" b="1" i="1" smtClean="0">
                        <a:latin typeface="Cambria Math"/>
                      </a:rPr>
                      <m:t>𝒎𝒊𝒏</m:t>
                    </m:r>
                    <m:r>
                      <a:rPr lang="en-US" altLang="zh-CN" sz="2800" b="1" i="1" smtClean="0">
                        <a:latin typeface="Cambria Math"/>
                      </a:rPr>
                      <m:t> </m:t>
                    </m:r>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𝒔</m:t>
                    </m:r>
                    <m:r>
                      <a:rPr lang="en-US" altLang="zh-CN" sz="2800" b="1" i="1" smtClean="0">
                        <a:latin typeface="Cambria Math"/>
                      </a:rPr>
                      <m:t>.</m:t>
                    </m:r>
                    <m:r>
                      <a:rPr lang="en-US" altLang="zh-CN" sz="2800" b="1" i="1" smtClean="0">
                        <a:latin typeface="Cambria Math"/>
                      </a:rPr>
                      <m:t>𝒕</m:t>
                    </m:r>
                    <m:r>
                      <a:rPr lang="en-US" altLang="zh-CN" sz="2800" b="1" i="1" smtClean="0">
                        <a:latin typeface="Cambria Math"/>
                      </a:rPr>
                      <m:t>.</m:t>
                    </m:r>
                    <m:d>
                      <m:dPr>
                        <m:begChr m:val="{"/>
                        <m:endChr m:val=""/>
                        <m:ctrlPr>
                          <a:rPr lang="en-US" altLang="zh-CN" sz="2800" b="1" i="1" smtClean="0">
                            <a:latin typeface="Cambria Math" panose="02040503050406030204" pitchFamily="18" charset="0"/>
                          </a:rPr>
                        </m:ctrlPr>
                      </m:dPr>
                      <m:e>
                        <m:eqArr>
                          <m:eqArrPr>
                            <m:ctrlPr>
                              <a:rPr lang="en-US" altLang="zh-CN" sz="2800" b="1" i="1" smtClean="0">
                                <a:latin typeface="Cambria Math" panose="02040503050406030204" pitchFamily="18" charset="0"/>
                              </a:rPr>
                            </m:ctrlPr>
                          </m:eqArrPr>
                          <m:e>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𝟎</m:t>
                            </m:r>
                          </m:e>
                          <m:e>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𝟏</m:t>
                            </m:r>
                            <m:r>
                              <a:rPr lang="en-US" altLang="zh-CN" sz="2800" b="1" i="1" smtClean="0">
                                <a:latin typeface="Cambria Math"/>
                              </a:rPr>
                              <m:t>,</m:t>
                            </m:r>
                            <m:r>
                              <a:rPr lang="en-US" altLang="zh-CN" sz="2800" b="1" i="1" smtClean="0">
                                <a:latin typeface="Cambria Math"/>
                              </a:rPr>
                              <m:t>𝟐</m:t>
                            </m:r>
                            <m:r>
                              <a:rPr lang="en-US" altLang="zh-CN" sz="2800" b="1" i="1" smtClean="0">
                                <a:latin typeface="Cambria Math"/>
                              </a:rPr>
                              <m:t>,⋯,</m:t>
                            </m:r>
                            <m:r>
                              <a:rPr lang="en-US" altLang="zh-CN" sz="2800" b="1" i="1" smtClean="0">
                                <a:latin typeface="Cambria Math"/>
                              </a:rPr>
                              <m:t>𝒎</m:t>
                            </m:r>
                          </m:e>
                        </m:eqArr>
                      </m:e>
                    </m:d>
                  </m:oMath>
                </a14:m>
                <a:r>
                  <a:rPr lang="zh-CN" altLang="en-US" sz="2800" dirty="0"/>
                  <a:t> 或者</a:t>
                </a:r>
                <a14:m>
                  <m:oMath xmlns:m="http://schemas.openxmlformats.org/officeDocument/2006/math">
                    <m:r>
                      <a:rPr lang="en-US" altLang="zh-CN" sz="2800" i="1">
                        <a:latin typeface="Cambria Math"/>
                      </a:rPr>
                      <m:t>𝒎𝒊𝒏</m:t>
                    </m:r>
                    <m:r>
                      <a:rPr lang="en-US" altLang="zh-CN" sz="2800" i="1">
                        <a:latin typeface="Cambria Math"/>
                      </a:rPr>
                      <m:t> </m:t>
                    </m:r>
                    <m:r>
                      <a:rPr lang="en-US" altLang="zh-CN" sz="2800" i="1">
                        <a:latin typeface="Cambria Math"/>
                      </a:rPr>
                      <m:t>𝒇</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r>
                      <a:rPr lang="en-US" altLang="zh-CN" sz="2800" i="1">
                        <a:latin typeface="Cambria Math"/>
                      </a:rPr>
                      <m:t>𝒔</m:t>
                    </m:r>
                    <m:r>
                      <a:rPr lang="en-US" altLang="zh-CN" sz="2800" i="1">
                        <a:latin typeface="Cambria Math"/>
                      </a:rPr>
                      <m:t>.</m:t>
                    </m:r>
                    <m:r>
                      <a:rPr lang="en-US" altLang="zh-CN" sz="2800" i="1">
                        <a:latin typeface="Cambria Math"/>
                      </a:rPr>
                      <m:t>𝒕</m:t>
                    </m:r>
                    <m:r>
                      <a:rPr lang="en-US" altLang="zh-CN" sz="2800" i="1">
                        <a:latin typeface="Cambria Math"/>
                      </a:rPr>
                      <m:t>.</m:t>
                    </m:r>
                    <m:d>
                      <m:dPr>
                        <m:begChr m:val="{"/>
                        <m:endChr m:val=""/>
                        <m:ctrlPr>
                          <a:rPr lang="en-US" altLang="zh-CN" sz="2800" i="1">
                            <a:latin typeface="Cambria Math" panose="02040503050406030204" pitchFamily="18" charset="0"/>
                          </a:rPr>
                        </m:ctrlPr>
                      </m:dPr>
                      <m:e>
                        <m:eqArr>
                          <m:eqArrPr>
                            <m:ctrlPr>
                              <a:rPr lang="en-US" altLang="zh-CN" sz="2800" i="1">
                                <a:latin typeface="Cambria Math" panose="02040503050406030204" pitchFamily="18" charset="0"/>
                              </a:rPr>
                            </m:ctrlPr>
                          </m:eqArrPr>
                          <m:e>
                            <m:sSub>
                              <m:sSubPr>
                                <m:ctrlPr>
                                  <a:rPr lang="en-US" altLang="zh-CN" sz="2800" i="1">
                                    <a:latin typeface="Cambria Math" panose="02040503050406030204" pitchFamily="18" charset="0"/>
                                  </a:rPr>
                                </m:ctrlPr>
                              </m:sSubPr>
                              <m:e>
                                <m:r>
                                  <a:rPr lang="en-US" altLang="zh-CN" sz="2800" i="1">
                                    <a:latin typeface="Cambria Math"/>
                                  </a:rPr>
                                  <m:t>𝒈</m:t>
                                </m:r>
                              </m:e>
                              <m:sub>
                                <m:r>
                                  <a:rPr lang="en-US" altLang="zh-CN" sz="2800" i="1">
                                    <a:latin typeface="Cambria Math"/>
                                  </a:rPr>
                                  <m:t>𝒊</m:t>
                                </m:r>
                              </m:sub>
                            </m:sSub>
                            <m:d>
                              <m:dPr>
                                <m:ctrlPr>
                                  <a:rPr lang="en-US" altLang="zh-CN" sz="2800" i="1">
                                    <a:latin typeface="Cambria Math" panose="02040503050406030204" pitchFamily="18" charset="0"/>
                                  </a:rPr>
                                </m:ctrlPr>
                              </m:dPr>
                              <m:e>
                                <m:r>
                                  <a:rPr lang="en-US" altLang="zh-CN" sz="2800" i="1">
                                    <a:latin typeface="Cambria Math"/>
                                  </a:rPr>
                                  <m:t>𝒙</m:t>
                                </m:r>
                              </m:e>
                            </m:d>
                            <m:r>
                              <a:rPr lang="en-US" altLang="zh-CN" sz="2800" b="1" i="1" smtClean="0">
                                <a:latin typeface="Cambria Math"/>
                              </a:rPr>
                              <m:t>≤</m:t>
                            </m:r>
                            <m:r>
                              <a:rPr lang="en-US" altLang="zh-CN" sz="2800" i="1">
                                <a:latin typeface="Cambria Math"/>
                              </a:rPr>
                              <m:t>𝟎</m:t>
                            </m:r>
                          </m:e>
                          <m:e>
                            <m:r>
                              <a:rPr lang="en-US" altLang="zh-CN" sz="2800" i="1">
                                <a:latin typeface="Cambria Math"/>
                              </a:rPr>
                              <m:t>𝒊</m:t>
                            </m:r>
                            <m:r>
                              <a:rPr lang="en-US" altLang="zh-CN" sz="2800" i="1">
                                <a:latin typeface="Cambria Math"/>
                              </a:rPr>
                              <m:t>=</m:t>
                            </m:r>
                            <m:r>
                              <a:rPr lang="en-US" altLang="zh-CN" sz="2800" i="1">
                                <a:latin typeface="Cambria Math"/>
                              </a:rPr>
                              <m:t>𝟏</m:t>
                            </m:r>
                            <m:r>
                              <a:rPr lang="en-US" altLang="zh-CN" sz="2800" i="1">
                                <a:latin typeface="Cambria Math"/>
                              </a:rPr>
                              <m:t>,</m:t>
                            </m:r>
                            <m:r>
                              <a:rPr lang="en-US" altLang="zh-CN" sz="2800" i="1">
                                <a:latin typeface="Cambria Math"/>
                              </a:rPr>
                              <m:t>𝟐</m:t>
                            </m:r>
                            <m:r>
                              <a:rPr lang="en-US" altLang="zh-CN" sz="2800" i="1">
                                <a:latin typeface="Cambria Math"/>
                              </a:rPr>
                              <m:t>,⋯,</m:t>
                            </m:r>
                            <m:r>
                              <a:rPr lang="en-US" altLang="zh-CN" sz="2800" i="1">
                                <a:latin typeface="Cambria Math"/>
                              </a:rPr>
                              <m:t>𝒎</m:t>
                            </m:r>
                          </m:e>
                        </m:eqArr>
                      </m:e>
                    </m:d>
                  </m:oMath>
                </a14:m>
                <a:r>
                  <a:rPr lang="zh-CN" altLang="en-US" sz="2800" dirty="0"/>
                  <a:t> </a:t>
                </a:r>
                <a:endParaRPr lang="en-US" altLang="zh-CN" sz="2800" dirty="0"/>
              </a:p>
              <a:p>
                <a:r>
                  <a:rPr lang="zh-CN" altLang="en-US" sz="2800" dirty="0"/>
                  <a:t>若所有的约束与目标函数均为凸函数，则称为凸规划问题，凸规划问题的解可简单判定是否是全局最优解</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90" t="-1193" r="-132" b="-8568"/>
                </a:stretch>
              </a:blipFill>
            </p:spPr>
            <p:txBody>
              <a:bodyPr/>
              <a:lstStyle/>
              <a:p>
                <a:r>
                  <a:rPr lang="zh-CN" altLang="en-US">
                    <a:noFill/>
                  </a:rPr>
                  <a:t> </a:t>
                </a: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(Nonlinear programming)</a:t>
            </a:r>
            <a:endParaRPr lang="zh-CN" altLang="en-US" sz="3200" dirty="0"/>
          </a:p>
        </p:txBody>
      </p:sp>
      <p:sp>
        <p:nvSpPr>
          <p:cNvPr id="3" name="Content Placeholder 2"/>
          <p:cNvSpPr>
            <a:spLocks noGrp="1"/>
          </p:cNvSpPr>
          <p:nvPr>
            <p:ph idx="1"/>
          </p:nvPr>
        </p:nvSpPr>
        <p:spPr>
          <a:xfrm>
            <a:off x="488504" y="1160910"/>
            <a:ext cx="9217026" cy="5616575"/>
          </a:xfrm>
        </p:spPr>
        <p:txBody>
          <a:bodyPr/>
          <a:lstStyle/>
          <a:p>
            <a:r>
              <a:rPr lang="zh-CN" altLang="en-US" dirty="0"/>
              <a:t>非线性规划的数学模型</a:t>
            </a:r>
            <a:endParaRPr lang="en-US" altLang="zh-CN" dirty="0"/>
          </a:p>
          <a:p>
            <a:r>
              <a:rPr lang="zh-CN" altLang="en-US" dirty="0">
                <a:solidFill>
                  <a:srgbClr val="FF0000"/>
                </a:solidFill>
              </a:rPr>
              <a:t>非线性规划的直观理解</a:t>
            </a:r>
            <a:endParaRPr lang="en-US" altLang="zh-CN" dirty="0">
              <a:solidFill>
                <a:srgbClr val="FF0000"/>
              </a:solidFill>
            </a:endParaRPr>
          </a:p>
          <a:p>
            <a:r>
              <a:rPr lang="zh-CN" altLang="en-US" dirty="0"/>
              <a:t>无约束问题的最优性条件</a:t>
            </a:r>
            <a:endParaRPr lang="en-US" altLang="zh-CN" dirty="0"/>
          </a:p>
          <a:p>
            <a:r>
              <a:rPr lang="zh-CN" altLang="en-US" dirty="0"/>
              <a:t>凸无约束问题的最优性条件</a:t>
            </a:r>
            <a:endParaRPr lang="en-US" altLang="zh-CN" dirty="0"/>
          </a:p>
          <a:p>
            <a:r>
              <a:rPr lang="zh-CN" altLang="en-US" dirty="0"/>
              <a:t>解非线性规划问题的基本思路</a:t>
            </a:r>
            <a:endParaRPr lang="en-US" altLang="zh-CN" dirty="0"/>
          </a:p>
          <a:p>
            <a:r>
              <a:rPr lang="zh-CN" altLang="en-US" dirty="0"/>
              <a:t>有约束问题的最优性条件简介</a:t>
            </a:r>
            <a:endParaRPr lang="en-US" altLang="zh-CN" dirty="0"/>
          </a:p>
          <a:p>
            <a:r>
              <a:rPr lang="zh-CN" altLang="en-US" dirty="0"/>
              <a:t>总结</a:t>
            </a:r>
            <a:endParaRPr lang="en-US" altLang="zh-CN" dirty="0"/>
          </a:p>
          <a:p>
            <a:endParaRPr lang="zh-CN" altLang="en-US" dirty="0"/>
          </a:p>
        </p:txBody>
      </p:sp>
    </p:spTree>
  </p:cSld>
  <p:clrMapOvr>
    <a:masterClrMapping/>
  </p:clrMapOvr>
  <p:transition spd="med">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直观理解</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例，非线性规划问题 </a:t>
                </a:r>
                <a14:m>
                  <m:oMath xmlns:m="http://schemas.openxmlformats.org/officeDocument/2006/math">
                    <m:r>
                      <a:rPr lang="en-US" altLang="zh-CN" b="1" i="1" smtClean="0">
                        <a:latin typeface="Cambria Math"/>
                      </a:rPr>
                      <m:t>𝒎𝒊𝒏</m:t>
                    </m:r>
                    <m:r>
                      <a:rPr lang="en-US" altLang="zh-CN" b="1" i="1" smtClean="0">
                        <a:latin typeface="Cambria Math"/>
                      </a:rPr>
                      <m:t> </m:t>
                    </m:r>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d>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𝟏</m:t>
                            </m:r>
                          </m:e>
                        </m:d>
                      </m:e>
                      <m:sup>
                        <m:r>
                          <a:rPr lang="en-US" altLang="zh-CN" b="1" i="1" smtClean="0">
                            <a:latin typeface="Cambria Math"/>
                          </a:rPr>
                          <m:t>𝟐</m:t>
                        </m:r>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𝟐</m:t>
                            </m:r>
                          </m:e>
                        </m:d>
                      </m:e>
                      <m:sup>
                        <m:r>
                          <a:rPr lang="en-US" altLang="zh-CN" b="1" i="1" smtClean="0">
                            <a:latin typeface="Cambria Math"/>
                          </a:rPr>
                          <m:t>𝟐</m:t>
                        </m:r>
                      </m:sup>
                    </m:sSup>
                    <m:r>
                      <a:rPr lang="en-US" altLang="zh-CN" b="1" i="1" smtClean="0">
                        <a:latin typeface="Cambria Math"/>
                      </a:rPr>
                      <m:t>;</m:t>
                    </m:r>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 </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𝟎</m:t>
                    </m:r>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518"/>
                </a:stretch>
              </a:blipFill>
            </p:spPr>
            <p:txBody>
              <a:bodyPr/>
              <a:lstStyle/>
              <a:p>
                <a:r>
                  <a:rPr lang="zh-CN" altLang="en-US">
                    <a:noFill/>
                  </a:rPr>
                  <a:t> </a:t>
                </a:r>
                <a:endParaRPr lang="zh-CN" altLang="en-US">
                  <a:noFill/>
                </a:endParaRPr>
              </a:p>
            </p:txBody>
          </p:sp>
        </mc:Fallback>
      </mc:AlternateContent>
      <p:grpSp>
        <p:nvGrpSpPr>
          <p:cNvPr id="24" name="Group 23"/>
          <p:cNvGrpSpPr/>
          <p:nvPr/>
        </p:nvGrpSpPr>
        <p:grpSpPr>
          <a:xfrm>
            <a:off x="704529" y="2385046"/>
            <a:ext cx="4263779" cy="3630017"/>
            <a:chOff x="5657773" y="2097013"/>
            <a:chExt cx="4263779" cy="3630017"/>
          </a:xfrm>
        </p:grpSpPr>
        <p:cxnSp>
          <p:nvCxnSpPr>
            <p:cNvPr id="5" name="Straight Arrow Connector 4"/>
            <p:cNvCxnSpPr/>
            <p:nvPr/>
          </p:nvCxnSpPr>
          <p:spPr bwMode="auto">
            <a:xfrm flipV="1">
              <a:off x="5745088" y="5409381"/>
              <a:ext cx="3888432" cy="7200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5745088" y="2097013"/>
              <a:ext cx="0" cy="338437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p:cNvCxnSpPr/>
            <p:nvPr/>
          </p:nvCxnSpPr>
          <p:spPr bwMode="auto">
            <a:xfrm flipV="1">
              <a:off x="5745088" y="2529061"/>
              <a:ext cx="2664296" cy="2952328"/>
            </a:xfrm>
            <a:prstGeom prst="straightConnector1">
              <a:avLst/>
            </a:prstGeom>
            <a:solidFill>
              <a:schemeClr val="accent1"/>
            </a:solidFill>
            <a:ln w="9525" cap="flat" cmpd="sng" algn="ctr">
              <a:solidFill>
                <a:schemeClr val="tx1"/>
              </a:solidFill>
              <a:prstDash val="dash"/>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Parallelogram 9"/>
            <p:cNvSpPr/>
            <p:nvPr/>
          </p:nvSpPr>
          <p:spPr bwMode="auto">
            <a:xfrm rot="852325" flipV="1">
              <a:off x="5657773" y="3634516"/>
              <a:ext cx="3859327" cy="1870862"/>
            </a:xfrm>
            <a:prstGeom prst="parallelogram">
              <a:avLst/>
            </a:prstGeom>
            <a:solidFill>
              <a:schemeClr val="accent1">
                <a:alpha val="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1" name="Freeform 10"/>
            <p:cNvSpPr/>
            <p:nvPr/>
          </p:nvSpPr>
          <p:spPr bwMode="auto">
            <a:xfrm>
              <a:off x="6208294" y="3080084"/>
              <a:ext cx="2489122" cy="2105264"/>
            </a:xfrm>
            <a:custGeom>
              <a:avLst/>
              <a:gdLst>
                <a:gd name="connsiteX0" fmla="*/ 0 w 2406316"/>
                <a:gd name="connsiteY0" fmla="*/ 0 h 2105264"/>
                <a:gd name="connsiteX1" fmla="*/ 24063 w 2406316"/>
                <a:gd name="connsiteY1" fmla="*/ 336884 h 2105264"/>
                <a:gd name="connsiteX2" fmla="*/ 36094 w 2406316"/>
                <a:gd name="connsiteY2" fmla="*/ 421105 h 2105264"/>
                <a:gd name="connsiteX3" fmla="*/ 72189 w 2406316"/>
                <a:gd name="connsiteY3" fmla="*/ 697832 h 2105264"/>
                <a:gd name="connsiteX4" fmla="*/ 168442 w 2406316"/>
                <a:gd name="connsiteY4" fmla="*/ 1022684 h 2105264"/>
                <a:gd name="connsiteX5" fmla="*/ 300789 w 2406316"/>
                <a:gd name="connsiteY5" fmla="*/ 1383632 h 2105264"/>
                <a:gd name="connsiteX6" fmla="*/ 553452 w 2406316"/>
                <a:gd name="connsiteY6" fmla="*/ 1720516 h 2105264"/>
                <a:gd name="connsiteX7" fmla="*/ 974558 w 2406316"/>
                <a:gd name="connsiteY7" fmla="*/ 2057400 h 2105264"/>
                <a:gd name="connsiteX8" fmla="*/ 1419726 w 2406316"/>
                <a:gd name="connsiteY8" fmla="*/ 2081463 h 2105264"/>
                <a:gd name="connsiteX9" fmla="*/ 1756610 w 2406316"/>
                <a:gd name="connsiteY9" fmla="*/ 1852863 h 2105264"/>
                <a:gd name="connsiteX10" fmla="*/ 2045368 w 2406316"/>
                <a:gd name="connsiteY10" fmla="*/ 1528011 h 2105264"/>
                <a:gd name="connsiteX11" fmla="*/ 2286000 w 2406316"/>
                <a:gd name="connsiteY11" fmla="*/ 1010653 h 2105264"/>
                <a:gd name="connsiteX12" fmla="*/ 2346158 w 2406316"/>
                <a:gd name="connsiteY12" fmla="*/ 661737 h 2105264"/>
                <a:gd name="connsiteX13" fmla="*/ 2370221 w 2406316"/>
                <a:gd name="connsiteY13" fmla="*/ 360948 h 2105264"/>
                <a:gd name="connsiteX14" fmla="*/ 2370221 w 2406316"/>
                <a:gd name="connsiteY14" fmla="*/ 216569 h 2105264"/>
                <a:gd name="connsiteX15" fmla="*/ 2406316 w 2406316"/>
                <a:gd name="connsiteY15" fmla="*/ 180474 h 2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6316" h="2105264">
                  <a:moveTo>
                    <a:pt x="0" y="0"/>
                  </a:moveTo>
                  <a:cubicBezTo>
                    <a:pt x="9023" y="133350"/>
                    <a:pt x="18047" y="266700"/>
                    <a:pt x="24063" y="336884"/>
                  </a:cubicBezTo>
                  <a:cubicBezTo>
                    <a:pt x="30079" y="407068"/>
                    <a:pt x="28073" y="360947"/>
                    <a:pt x="36094" y="421105"/>
                  </a:cubicBezTo>
                  <a:cubicBezTo>
                    <a:pt x="44115" y="481263"/>
                    <a:pt x="50131" y="597569"/>
                    <a:pt x="72189" y="697832"/>
                  </a:cubicBezTo>
                  <a:cubicBezTo>
                    <a:pt x="94247" y="798095"/>
                    <a:pt x="130342" y="908384"/>
                    <a:pt x="168442" y="1022684"/>
                  </a:cubicBezTo>
                  <a:cubicBezTo>
                    <a:pt x="206542" y="1136984"/>
                    <a:pt x="236621" y="1267327"/>
                    <a:pt x="300789" y="1383632"/>
                  </a:cubicBezTo>
                  <a:cubicBezTo>
                    <a:pt x="364957" y="1499937"/>
                    <a:pt x="441157" y="1608221"/>
                    <a:pt x="553452" y="1720516"/>
                  </a:cubicBezTo>
                  <a:cubicBezTo>
                    <a:pt x="665747" y="1832811"/>
                    <a:pt x="830179" y="1997242"/>
                    <a:pt x="974558" y="2057400"/>
                  </a:cubicBezTo>
                  <a:cubicBezTo>
                    <a:pt x="1118937" y="2117558"/>
                    <a:pt x="1289384" y="2115552"/>
                    <a:pt x="1419726" y="2081463"/>
                  </a:cubicBezTo>
                  <a:cubicBezTo>
                    <a:pt x="1550068" y="2047374"/>
                    <a:pt x="1652336" y="1945105"/>
                    <a:pt x="1756610" y="1852863"/>
                  </a:cubicBezTo>
                  <a:cubicBezTo>
                    <a:pt x="1860884" y="1760621"/>
                    <a:pt x="1957136" y="1668379"/>
                    <a:pt x="2045368" y="1528011"/>
                  </a:cubicBezTo>
                  <a:cubicBezTo>
                    <a:pt x="2133600" y="1387643"/>
                    <a:pt x="2235868" y="1155032"/>
                    <a:pt x="2286000" y="1010653"/>
                  </a:cubicBezTo>
                  <a:cubicBezTo>
                    <a:pt x="2336132" y="866274"/>
                    <a:pt x="2332121" y="770021"/>
                    <a:pt x="2346158" y="661737"/>
                  </a:cubicBezTo>
                  <a:cubicBezTo>
                    <a:pt x="2360195" y="553453"/>
                    <a:pt x="2366211" y="435143"/>
                    <a:pt x="2370221" y="360948"/>
                  </a:cubicBezTo>
                  <a:cubicBezTo>
                    <a:pt x="2374231" y="286753"/>
                    <a:pt x="2364205" y="246648"/>
                    <a:pt x="2370221" y="216569"/>
                  </a:cubicBezTo>
                  <a:cubicBezTo>
                    <a:pt x="2376237" y="186490"/>
                    <a:pt x="2391276" y="183482"/>
                    <a:pt x="2406316" y="180474"/>
                  </a:cubicBezTo>
                </a:path>
              </a:pathLst>
            </a:custGeom>
            <a:no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2" name="Freeform 11"/>
            <p:cNvSpPr/>
            <p:nvPr/>
          </p:nvSpPr>
          <p:spPr bwMode="auto">
            <a:xfrm>
              <a:off x="6196263" y="2514474"/>
              <a:ext cx="2501153" cy="766923"/>
            </a:xfrm>
            <a:custGeom>
              <a:avLst/>
              <a:gdLst>
                <a:gd name="connsiteX0" fmla="*/ 0 w 2436733"/>
                <a:gd name="connsiteY0" fmla="*/ 577642 h 766923"/>
                <a:gd name="connsiteX1" fmla="*/ 336884 w 2436733"/>
                <a:gd name="connsiteY1" fmla="*/ 300915 h 766923"/>
                <a:gd name="connsiteX2" fmla="*/ 818148 w 2436733"/>
                <a:gd name="connsiteY2" fmla="*/ 60284 h 766923"/>
                <a:gd name="connsiteX3" fmla="*/ 1287379 w 2436733"/>
                <a:gd name="connsiteY3" fmla="*/ 126 h 766923"/>
                <a:gd name="connsiteX4" fmla="*/ 1636295 w 2436733"/>
                <a:gd name="connsiteY4" fmla="*/ 48252 h 766923"/>
                <a:gd name="connsiteX5" fmla="*/ 2021305 w 2436733"/>
                <a:gd name="connsiteY5" fmla="*/ 168568 h 766923"/>
                <a:gd name="connsiteX6" fmla="*/ 2358190 w 2436733"/>
                <a:gd name="connsiteY6" fmla="*/ 397168 h 766923"/>
                <a:gd name="connsiteX7" fmla="*/ 2430379 w 2436733"/>
                <a:gd name="connsiteY7" fmla="*/ 529515 h 766923"/>
                <a:gd name="connsiteX8" fmla="*/ 2430379 w 2436733"/>
                <a:gd name="connsiteY8" fmla="*/ 746084 h 766923"/>
                <a:gd name="connsiteX9" fmla="*/ 2406316 w 2436733"/>
                <a:gd name="connsiteY9" fmla="*/ 746084 h 76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6733" h="766923">
                  <a:moveTo>
                    <a:pt x="0" y="577642"/>
                  </a:moveTo>
                  <a:cubicBezTo>
                    <a:pt x="100263" y="482391"/>
                    <a:pt x="200526" y="387141"/>
                    <a:pt x="336884" y="300915"/>
                  </a:cubicBezTo>
                  <a:cubicBezTo>
                    <a:pt x="473242" y="214689"/>
                    <a:pt x="659732" y="110415"/>
                    <a:pt x="818148" y="60284"/>
                  </a:cubicBezTo>
                  <a:cubicBezTo>
                    <a:pt x="976564" y="10153"/>
                    <a:pt x="1151021" y="2131"/>
                    <a:pt x="1287379" y="126"/>
                  </a:cubicBezTo>
                  <a:cubicBezTo>
                    <a:pt x="1423737" y="-1879"/>
                    <a:pt x="1513974" y="20178"/>
                    <a:pt x="1636295" y="48252"/>
                  </a:cubicBezTo>
                  <a:cubicBezTo>
                    <a:pt x="1758616" y="76326"/>
                    <a:pt x="1900989" y="110415"/>
                    <a:pt x="2021305" y="168568"/>
                  </a:cubicBezTo>
                  <a:cubicBezTo>
                    <a:pt x="2141621" y="226721"/>
                    <a:pt x="2290011" y="337010"/>
                    <a:pt x="2358190" y="397168"/>
                  </a:cubicBezTo>
                  <a:cubicBezTo>
                    <a:pt x="2426369" y="457326"/>
                    <a:pt x="2418348" y="471362"/>
                    <a:pt x="2430379" y="529515"/>
                  </a:cubicBezTo>
                  <a:cubicBezTo>
                    <a:pt x="2442411" y="587668"/>
                    <a:pt x="2434389" y="709989"/>
                    <a:pt x="2430379" y="746084"/>
                  </a:cubicBezTo>
                  <a:cubicBezTo>
                    <a:pt x="2426369" y="782179"/>
                    <a:pt x="2416342" y="764131"/>
                    <a:pt x="2406316" y="746084"/>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4" name="Freeform 13"/>
            <p:cNvSpPr/>
            <p:nvPr/>
          </p:nvSpPr>
          <p:spPr bwMode="auto">
            <a:xfrm>
              <a:off x="6208295" y="3092116"/>
              <a:ext cx="2454442" cy="506578"/>
            </a:xfrm>
            <a:custGeom>
              <a:avLst/>
              <a:gdLst>
                <a:gd name="connsiteX0" fmla="*/ 0 w 2454442"/>
                <a:gd name="connsiteY0" fmla="*/ 0 h 506578"/>
                <a:gd name="connsiteX1" fmla="*/ 348916 w 2454442"/>
                <a:gd name="connsiteY1" fmla="*/ 288758 h 506578"/>
                <a:gd name="connsiteX2" fmla="*/ 818147 w 2454442"/>
                <a:gd name="connsiteY2" fmla="*/ 469231 h 506578"/>
                <a:gd name="connsiteX3" fmla="*/ 1407694 w 2454442"/>
                <a:gd name="connsiteY3" fmla="*/ 505326 h 506578"/>
                <a:gd name="connsiteX4" fmla="*/ 1864894 w 2454442"/>
                <a:gd name="connsiteY4" fmla="*/ 445168 h 506578"/>
                <a:gd name="connsiteX5" fmla="*/ 2225842 w 2454442"/>
                <a:gd name="connsiteY5" fmla="*/ 312821 h 506578"/>
                <a:gd name="connsiteX6" fmla="*/ 2454442 w 2454442"/>
                <a:gd name="connsiteY6" fmla="*/ 180473 h 50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4442" h="506578">
                  <a:moveTo>
                    <a:pt x="0" y="0"/>
                  </a:moveTo>
                  <a:cubicBezTo>
                    <a:pt x="106279" y="105276"/>
                    <a:pt x="212558" y="210553"/>
                    <a:pt x="348916" y="288758"/>
                  </a:cubicBezTo>
                  <a:cubicBezTo>
                    <a:pt x="485274" y="366963"/>
                    <a:pt x="641684" y="433136"/>
                    <a:pt x="818147" y="469231"/>
                  </a:cubicBezTo>
                  <a:cubicBezTo>
                    <a:pt x="994610" y="505326"/>
                    <a:pt x="1233236" y="509336"/>
                    <a:pt x="1407694" y="505326"/>
                  </a:cubicBezTo>
                  <a:cubicBezTo>
                    <a:pt x="1582152" y="501316"/>
                    <a:pt x="1728536" y="477252"/>
                    <a:pt x="1864894" y="445168"/>
                  </a:cubicBezTo>
                  <a:cubicBezTo>
                    <a:pt x="2001252" y="413084"/>
                    <a:pt x="2127584" y="356937"/>
                    <a:pt x="2225842" y="312821"/>
                  </a:cubicBezTo>
                  <a:cubicBezTo>
                    <a:pt x="2324100" y="268705"/>
                    <a:pt x="2389271" y="224589"/>
                    <a:pt x="2454442" y="180473"/>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6" name="Freeform 15"/>
            <p:cNvSpPr/>
            <p:nvPr/>
          </p:nvSpPr>
          <p:spPr bwMode="auto">
            <a:xfrm>
              <a:off x="6485021" y="3332747"/>
              <a:ext cx="1143000" cy="1010897"/>
            </a:xfrm>
            <a:custGeom>
              <a:avLst/>
              <a:gdLst>
                <a:gd name="connsiteX0" fmla="*/ 0 w 1143000"/>
                <a:gd name="connsiteY0" fmla="*/ 0 h 1010897"/>
                <a:gd name="connsiteX1" fmla="*/ 96253 w 1143000"/>
                <a:gd name="connsiteY1" fmla="*/ 324853 h 1010897"/>
                <a:gd name="connsiteX2" fmla="*/ 180474 w 1143000"/>
                <a:gd name="connsiteY2" fmla="*/ 661737 h 1010897"/>
                <a:gd name="connsiteX3" fmla="*/ 360947 w 1143000"/>
                <a:gd name="connsiteY3" fmla="*/ 902369 h 1010897"/>
                <a:gd name="connsiteX4" fmla="*/ 529390 w 1143000"/>
                <a:gd name="connsiteY4" fmla="*/ 1010653 h 1010897"/>
                <a:gd name="connsiteX5" fmla="*/ 733926 w 1143000"/>
                <a:gd name="connsiteY5" fmla="*/ 926432 h 1010897"/>
                <a:gd name="connsiteX6" fmla="*/ 902368 w 1143000"/>
                <a:gd name="connsiteY6" fmla="*/ 757990 h 1010897"/>
                <a:gd name="connsiteX7" fmla="*/ 1046747 w 1143000"/>
                <a:gd name="connsiteY7" fmla="*/ 553453 h 1010897"/>
                <a:gd name="connsiteX8" fmla="*/ 1143000 w 1143000"/>
                <a:gd name="connsiteY8" fmla="*/ 240632 h 1010897"/>
                <a:gd name="connsiteX9" fmla="*/ 1143000 w 1143000"/>
                <a:gd name="connsiteY9" fmla="*/ 240632 h 10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1010897">
                  <a:moveTo>
                    <a:pt x="0" y="0"/>
                  </a:moveTo>
                  <a:cubicBezTo>
                    <a:pt x="33087" y="107282"/>
                    <a:pt x="66174" y="214564"/>
                    <a:pt x="96253" y="324853"/>
                  </a:cubicBezTo>
                  <a:cubicBezTo>
                    <a:pt x="126332" y="435142"/>
                    <a:pt x="136358" y="565484"/>
                    <a:pt x="180474" y="661737"/>
                  </a:cubicBezTo>
                  <a:cubicBezTo>
                    <a:pt x="224590" y="757990"/>
                    <a:pt x="302794" y="844216"/>
                    <a:pt x="360947" y="902369"/>
                  </a:cubicBezTo>
                  <a:cubicBezTo>
                    <a:pt x="419100" y="960522"/>
                    <a:pt x="467227" y="1006643"/>
                    <a:pt x="529390" y="1010653"/>
                  </a:cubicBezTo>
                  <a:cubicBezTo>
                    <a:pt x="591553" y="1014664"/>
                    <a:pt x="671763" y="968542"/>
                    <a:pt x="733926" y="926432"/>
                  </a:cubicBezTo>
                  <a:cubicBezTo>
                    <a:pt x="796089" y="884322"/>
                    <a:pt x="850231" y="820153"/>
                    <a:pt x="902368" y="757990"/>
                  </a:cubicBezTo>
                  <a:cubicBezTo>
                    <a:pt x="954505" y="695827"/>
                    <a:pt x="1006642" y="639679"/>
                    <a:pt x="1046747" y="553453"/>
                  </a:cubicBezTo>
                  <a:cubicBezTo>
                    <a:pt x="1086852" y="467227"/>
                    <a:pt x="1143000" y="240632"/>
                    <a:pt x="1143000" y="240632"/>
                  </a:cubicBezTo>
                  <a:lnTo>
                    <a:pt x="1143000" y="240632"/>
                  </a:ln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17" name="TextBox 16"/>
                <p:cNvSpPr txBox="1"/>
                <p:nvPr/>
              </p:nvSpPr>
              <p:spPr>
                <a:xfrm>
                  <a:off x="7283046" y="4723683"/>
                  <a:ext cx="81251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𝟎</m:t>
                            </m:r>
                          </m:sub>
                        </m:sSub>
                      </m:oMath>
                    </m:oMathPara>
                  </a14:m>
                  <a:endParaRPr lang="zh-CN" alt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7283047" y="4723683"/>
                  <a:ext cx="812513" cy="461665"/>
                </a:xfrm>
                <a:prstGeom prst="rect">
                  <a:avLst/>
                </a:prstGeom>
                <a:blipFill rotWithShape="1">
                  <a:blip r:embed="rId6"/>
                  <a:stretch>
                    <a:fillRect b="-3947"/>
                  </a:stretch>
                </a:blipFill>
              </p:spPr>
              <p:txBody>
                <a:bodyPr/>
                <a:lstStyle/>
                <a:p>
                  <a:r>
                    <a:rPr lang="zh-CN" altLang="en-US">
                      <a:noFill/>
                    </a:rPr>
                    <a:t> </a:t>
                  </a:r>
                  <a:endParaRPr lang="zh-CN" altLang="en-US">
                    <a:noFill/>
                  </a:endParaRPr>
                </a:p>
              </p:txBody>
            </p:sp>
          </mc:Fallback>
        </mc:AlternateContent>
        <p:sp>
          <p:nvSpPr>
            <p:cNvPr id="18" name="Flowchart: Connector 17"/>
            <p:cNvSpPr/>
            <p:nvPr/>
          </p:nvSpPr>
          <p:spPr bwMode="auto">
            <a:xfrm>
              <a:off x="7476919" y="5133381"/>
              <a:ext cx="45719" cy="80579"/>
            </a:xfrm>
            <a:prstGeom prst="flowChartConnector">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19" name="TextBox 18"/>
                <p:cNvSpPr txBox="1"/>
                <p:nvPr/>
              </p:nvSpPr>
              <p:spPr>
                <a:xfrm>
                  <a:off x="6825209" y="3897213"/>
                  <a:ext cx="81251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m:oMathPara>
                  </a14:m>
                  <a:endParaRPr lang="zh-CN" alt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825208" y="3897213"/>
                  <a:ext cx="812513" cy="461665"/>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p:sp>
          <p:nvSpPr>
            <p:cNvPr id="20" name="Flowchart: Connector 19"/>
            <p:cNvSpPr/>
            <p:nvPr/>
          </p:nvSpPr>
          <p:spPr bwMode="auto">
            <a:xfrm>
              <a:off x="7019080" y="4306911"/>
              <a:ext cx="45719" cy="80579"/>
            </a:xfrm>
            <a:prstGeom prst="flowChartConnector">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21" name="TextBox 20"/>
                <p:cNvSpPr txBox="1"/>
                <p:nvPr/>
              </p:nvSpPr>
              <p:spPr>
                <a:xfrm>
                  <a:off x="9201472" y="5265365"/>
                  <a:ext cx="72008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oMath>
                    </m:oMathPara>
                  </a14:m>
                  <a:endParaRPr lang="zh-CN" alt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9201472" y="5265365"/>
                  <a:ext cx="720080" cy="461665"/>
                </a:xfrm>
                <a:prstGeom prst="rect">
                  <a:avLst/>
                </a:prstGeom>
                <a:blipFill rotWithShape="1">
                  <a:blip r:embed="rId8"/>
                  <a:stretch>
                    <a:fillRect b="-39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458153" y="2099442"/>
                  <a:ext cx="72008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oMath>
                    </m:oMathPara>
                  </a14:m>
                  <a:endParaRPr lang="zh-CN" alt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8458153" y="2099442"/>
                  <a:ext cx="720080" cy="461665"/>
                </a:xfrm>
                <a:prstGeom prst="rect">
                  <a:avLst/>
                </a:prstGeom>
                <a:blipFill rotWithShape="1">
                  <a:blip r:embed="rId9"/>
                  <a:stretch>
                    <a:fillRect b="-5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764941" y="2099442"/>
                  <a:ext cx="72008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oMath>
                    </m:oMathPara>
                  </a14:m>
                  <a:endParaRPr lang="zh-CN" alt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5764941" y="2099442"/>
                  <a:ext cx="720080" cy="461665"/>
                </a:xfrm>
                <a:prstGeom prst="rect">
                  <a:avLst/>
                </a:prstGeom>
                <a:blipFill rotWithShape="1">
                  <a:blip r:embed="rId10"/>
                  <a:stretch>
                    <a:fillRect l="-22034" r="-1695" b="-21333"/>
                  </a:stretch>
                </a:blipFill>
              </p:spPr>
              <p:txBody>
                <a:bodyPr/>
                <a:lstStyle/>
                <a:p>
                  <a:r>
                    <a:rPr lang="zh-CN" altLang="en-US">
                      <a:noFill/>
                    </a:rPr>
                    <a:t> </a:t>
                  </a:r>
                  <a:endParaRPr lang="zh-CN" altLang="en-US">
                    <a:noFill/>
                  </a:endParaRPr>
                </a:p>
              </p:txBody>
            </p:sp>
          </mc:Fallback>
        </mc:AlternateContent>
      </p:grpSp>
      <p:sp>
        <p:nvSpPr>
          <p:cNvPr id="25" name="Right Arrow 24"/>
          <p:cNvSpPr/>
          <p:nvPr/>
        </p:nvSpPr>
        <p:spPr bwMode="auto">
          <a:xfrm>
            <a:off x="4304929" y="3432914"/>
            <a:ext cx="1152127" cy="104208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grpSp>
        <p:nvGrpSpPr>
          <p:cNvPr id="73" name="Group 72"/>
          <p:cNvGrpSpPr/>
          <p:nvPr/>
        </p:nvGrpSpPr>
        <p:grpSpPr>
          <a:xfrm>
            <a:off x="5529064" y="2241030"/>
            <a:ext cx="4464496" cy="4436797"/>
            <a:chOff x="5241032" y="2241029"/>
            <a:chExt cx="4464496" cy="4436797"/>
          </a:xfrm>
        </p:grpSpPr>
        <p:cxnSp>
          <p:nvCxnSpPr>
            <p:cNvPr id="27" name="Straight Arrow Connector 26"/>
            <p:cNvCxnSpPr/>
            <p:nvPr/>
          </p:nvCxnSpPr>
          <p:spPr bwMode="auto">
            <a:xfrm>
              <a:off x="6033120" y="5733417"/>
              <a:ext cx="3672408"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p:cNvCxnSpPr/>
            <p:nvPr/>
          </p:nvCxnSpPr>
          <p:spPr bwMode="auto">
            <a:xfrm flipH="1" flipV="1">
              <a:off x="6177136" y="2241029"/>
              <a:ext cx="72008" cy="388843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Oval 33"/>
            <p:cNvSpPr/>
            <p:nvPr/>
          </p:nvSpPr>
          <p:spPr bwMode="auto">
            <a:xfrm>
              <a:off x="6681192" y="3465165"/>
              <a:ext cx="936104" cy="940260"/>
            </a:xfrm>
            <a:prstGeom prst="ellipse">
              <a:avLst/>
            </a:prstGeom>
            <a:solidFill>
              <a:schemeClr val="accent1">
                <a:alpha val="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35" name="Oval 34"/>
            <p:cNvSpPr>
              <a:spLocks noChangeAspect="1"/>
            </p:cNvSpPr>
            <p:nvPr/>
          </p:nvSpPr>
          <p:spPr bwMode="auto">
            <a:xfrm>
              <a:off x="6915218" y="3700230"/>
              <a:ext cx="468052" cy="470130"/>
            </a:xfrm>
            <a:prstGeom prst="ellipse">
              <a:avLst/>
            </a:prstGeom>
            <a:solidFill>
              <a:schemeClr val="accent1">
                <a:alpha val="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36" name="Oval 35"/>
            <p:cNvSpPr>
              <a:spLocks noChangeAspect="1"/>
            </p:cNvSpPr>
            <p:nvPr/>
          </p:nvSpPr>
          <p:spPr bwMode="auto">
            <a:xfrm>
              <a:off x="6334345" y="3135439"/>
              <a:ext cx="1629798" cy="1637034"/>
            </a:xfrm>
            <a:prstGeom prst="ellipse">
              <a:avLst/>
            </a:prstGeom>
            <a:solidFill>
              <a:schemeClr val="accent1">
                <a:alpha val="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37" name="Oval 36"/>
            <p:cNvSpPr>
              <a:spLocks noChangeAspect="1"/>
            </p:cNvSpPr>
            <p:nvPr/>
          </p:nvSpPr>
          <p:spPr bwMode="auto">
            <a:xfrm>
              <a:off x="6489232" y="3276840"/>
              <a:ext cx="1310571" cy="1316389"/>
            </a:xfrm>
            <a:prstGeom prst="ellipse">
              <a:avLst/>
            </a:prstGeom>
            <a:solidFill>
              <a:schemeClr val="accent1">
                <a:alpha val="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grpSp>
          <p:nvGrpSpPr>
            <p:cNvPr id="64" name="Group 63"/>
            <p:cNvGrpSpPr/>
            <p:nvPr/>
          </p:nvGrpSpPr>
          <p:grpSpPr>
            <a:xfrm>
              <a:off x="5385048" y="3177133"/>
              <a:ext cx="3672408" cy="3500693"/>
              <a:chOff x="5385048" y="3177133"/>
              <a:chExt cx="3672408" cy="3500693"/>
            </a:xfrm>
          </p:grpSpPr>
          <p:cxnSp>
            <p:nvCxnSpPr>
              <p:cNvPr id="32" name="Straight Connector 31"/>
              <p:cNvCxnSpPr/>
              <p:nvPr/>
            </p:nvCxnSpPr>
            <p:spPr bwMode="auto">
              <a:xfrm>
                <a:off x="5421052" y="3177133"/>
                <a:ext cx="3636404" cy="350069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p:nvPr/>
            </p:nvCxnSpPr>
            <p:spPr bwMode="auto">
              <a:xfrm flipH="1">
                <a:off x="5385048" y="31771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Connector 40"/>
              <p:cNvCxnSpPr/>
              <p:nvPr/>
            </p:nvCxnSpPr>
            <p:spPr bwMode="auto">
              <a:xfrm flipH="1">
                <a:off x="5537448" y="33295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Connector 41"/>
              <p:cNvCxnSpPr/>
              <p:nvPr/>
            </p:nvCxnSpPr>
            <p:spPr bwMode="auto">
              <a:xfrm flipH="1">
                <a:off x="5689848" y="34819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Connector 42"/>
              <p:cNvCxnSpPr/>
              <p:nvPr/>
            </p:nvCxnSpPr>
            <p:spPr bwMode="auto">
              <a:xfrm flipH="1">
                <a:off x="5842248" y="36343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p:cNvCxnSpPr/>
              <p:nvPr/>
            </p:nvCxnSpPr>
            <p:spPr bwMode="auto">
              <a:xfrm flipH="1">
                <a:off x="5994648" y="37867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Connector 44"/>
              <p:cNvCxnSpPr/>
              <p:nvPr/>
            </p:nvCxnSpPr>
            <p:spPr bwMode="auto">
              <a:xfrm flipH="1">
                <a:off x="6147048" y="39391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p:cNvCxnSpPr/>
              <p:nvPr/>
            </p:nvCxnSpPr>
            <p:spPr bwMode="auto">
              <a:xfrm flipH="1">
                <a:off x="6299448" y="40915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p:cNvCxnSpPr/>
              <p:nvPr/>
            </p:nvCxnSpPr>
            <p:spPr bwMode="auto">
              <a:xfrm flipH="1">
                <a:off x="6451848" y="42439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p:cNvCxnSpPr/>
              <p:nvPr/>
            </p:nvCxnSpPr>
            <p:spPr bwMode="auto">
              <a:xfrm flipH="1">
                <a:off x="6604248" y="43963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48"/>
              <p:cNvCxnSpPr/>
              <p:nvPr/>
            </p:nvCxnSpPr>
            <p:spPr bwMode="auto">
              <a:xfrm flipH="1">
                <a:off x="6756648" y="45487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Connector 49"/>
              <p:cNvCxnSpPr/>
              <p:nvPr/>
            </p:nvCxnSpPr>
            <p:spPr bwMode="auto">
              <a:xfrm flipH="1">
                <a:off x="6909048" y="47011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Connector 50"/>
              <p:cNvCxnSpPr/>
              <p:nvPr/>
            </p:nvCxnSpPr>
            <p:spPr bwMode="auto">
              <a:xfrm flipH="1">
                <a:off x="7061448" y="48535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p:cNvCxnSpPr/>
              <p:nvPr/>
            </p:nvCxnSpPr>
            <p:spPr bwMode="auto">
              <a:xfrm flipH="1">
                <a:off x="7213848" y="50059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Connector 52"/>
              <p:cNvCxnSpPr/>
              <p:nvPr/>
            </p:nvCxnSpPr>
            <p:spPr bwMode="auto">
              <a:xfrm flipH="1">
                <a:off x="7366248" y="51583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p:cNvCxnSpPr/>
              <p:nvPr/>
            </p:nvCxnSpPr>
            <p:spPr bwMode="auto">
              <a:xfrm flipH="1">
                <a:off x="7518648" y="53107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Connector 54"/>
              <p:cNvCxnSpPr/>
              <p:nvPr/>
            </p:nvCxnSpPr>
            <p:spPr bwMode="auto">
              <a:xfrm flipH="1">
                <a:off x="7671048" y="54631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p:cNvCxnSpPr/>
              <p:nvPr/>
            </p:nvCxnSpPr>
            <p:spPr bwMode="auto">
              <a:xfrm flipH="1">
                <a:off x="7823448" y="56155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p:cNvCxnSpPr/>
              <p:nvPr/>
            </p:nvCxnSpPr>
            <p:spPr bwMode="auto">
              <a:xfrm flipH="1">
                <a:off x="7975848" y="57679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p:nvPr/>
            </p:nvCxnSpPr>
            <p:spPr bwMode="auto">
              <a:xfrm flipH="1">
                <a:off x="8128248" y="59203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p:cNvCxnSpPr/>
              <p:nvPr/>
            </p:nvCxnSpPr>
            <p:spPr bwMode="auto">
              <a:xfrm flipH="1">
                <a:off x="8280648" y="60727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p:cNvCxnSpPr/>
              <p:nvPr/>
            </p:nvCxnSpPr>
            <p:spPr bwMode="auto">
              <a:xfrm flipH="1">
                <a:off x="8433048" y="62251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Connector 60"/>
              <p:cNvCxnSpPr/>
              <p:nvPr/>
            </p:nvCxnSpPr>
            <p:spPr bwMode="auto">
              <a:xfrm flipH="1">
                <a:off x="8585448" y="6377533"/>
                <a:ext cx="72008" cy="2925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xmlns:a14="http://schemas.microsoft.com/office/drawing/2010/main">
          <mc:Choice Requires="a14">
            <p:sp>
              <p:nvSpPr>
                <p:cNvPr id="65" name="TextBox 64"/>
                <p:cNvSpPr txBox="1"/>
                <p:nvPr/>
              </p:nvSpPr>
              <p:spPr>
                <a:xfrm>
                  <a:off x="6909049" y="2618306"/>
                  <a:ext cx="15240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zh-CN" altLang="en-US" b="1" i="1" smtClean="0">
                            <a:latin typeface="Cambria Math"/>
                          </a:rPr>
                          <m:t>的</m:t>
                        </m:r>
                        <m:r>
                          <a:rPr lang="zh-CN" altLang="en-US" i="1">
                            <a:latin typeface="Cambria Math"/>
                          </a:rPr>
                          <m:t>等值线</m:t>
                        </m:r>
                      </m:oMath>
                    </m:oMathPara>
                  </a14:m>
                  <a:endParaRPr lang="zh-CN" alt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6909048" y="2618306"/>
                  <a:ext cx="1524000" cy="461665"/>
                </a:xfrm>
                <a:prstGeom prst="rect">
                  <a:avLst/>
                </a:prstGeom>
                <a:blipFill rotWithShape="1">
                  <a:blip r:embed="rId11"/>
                  <a:stretch>
                    <a:fillRect l="-24400" r="-14400" b="-21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8876237" y="5327191"/>
                  <a:ext cx="6655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oMath>
                    </m:oMathPara>
                  </a14:m>
                  <a:endParaRPr lang="zh-CN" alt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8876237" y="5327191"/>
                  <a:ext cx="665503" cy="461665"/>
                </a:xfrm>
                <a:prstGeom prst="rect">
                  <a:avLst/>
                </a:prstGeom>
                <a:blipFill rotWithShape="1">
                  <a:blip r:embed="rId12"/>
                  <a:stretch>
                    <a:fillRect b="-39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5470212" y="2340841"/>
                  <a:ext cx="6655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oMath>
                    </m:oMathPara>
                  </a14:m>
                  <a:endParaRPr lang="zh-CN" alt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5470212" y="2340841"/>
                  <a:ext cx="665502" cy="461665"/>
                </a:xfrm>
                <a:prstGeom prst="rect">
                  <a:avLst/>
                </a:prstGeom>
                <a:blipFill rotWithShape="1">
                  <a:blip r:embed="rId13"/>
                  <a:stretch>
                    <a:fillRect b="-39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7692091" y="5908122"/>
                  <a:ext cx="194142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𝟐</m:t>
                        </m:r>
                      </m:oMath>
                    </m:oMathPara>
                  </a14:m>
                  <a:endParaRPr lang="zh-CN" altLang="en-US" dirty="0"/>
                </a:p>
              </p:txBody>
            </p:sp>
          </mc:Choice>
          <mc:Fallback xmlns="">
            <p:sp>
              <p:nvSpPr>
                <p:cNvPr id="68" name="TextBox 67"/>
                <p:cNvSpPr txBox="1">
                  <a:spLocks noRot="1" noChangeAspect="1" noMove="1" noResize="1" noEditPoints="1" noAdjustHandles="1" noChangeArrowheads="1" noChangeShapeType="1" noTextEdit="1"/>
                </p:cNvSpPr>
                <p:nvPr/>
              </p:nvSpPr>
              <p:spPr>
                <a:xfrm>
                  <a:off x="7692091" y="5908122"/>
                  <a:ext cx="1941429" cy="461665"/>
                </a:xfrm>
                <a:prstGeom prst="rect">
                  <a:avLst/>
                </a:prstGeom>
                <a:blipFill rotWithShape="1">
                  <a:blip r:embed="rId14"/>
                  <a:stretch>
                    <a:fillRect b="-3947"/>
                  </a:stretch>
                </a:blipFill>
              </p:spPr>
              <p:txBody>
                <a:bodyPr/>
                <a:lstStyle/>
                <a:p>
                  <a:r>
                    <a:rPr lang="zh-CN" altLang="en-US">
                      <a:noFill/>
                    </a:rPr>
                    <a:t> </a:t>
                  </a:r>
                  <a:endParaRPr lang="zh-CN" altLang="en-US">
                    <a:noFill/>
                  </a:endParaRPr>
                </a:p>
              </p:txBody>
            </p:sp>
          </mc:Fallback>
        </mc:AlternateContent>
        <p:cxnSp>
          <p:nvCxnSpPr>
            <p:cNvPr id="70" name="Straight Arrow Connector 69"/>
            <p:cNvCxnSpPr>
              <a:stCxn id="37" idx="3"/>
            </p:cNvCxnSpPr>
            <p:nvPr/>
          </p:nvCxnSpPr>
          <p:spPr bwMode="auto">
            <a:xfrm flipH="1" flipV="1">
              <a:off x="5878252" y="4390227"/>
              <a:ext cx="802909" cy="1022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1" name="TextBox 70"/>
                <p:cNvSpPr txBox="1"/>
                <p:nvPr/>
              </p:nvSpPr>
              <p:spPr>
                <a:xfrm>
                  <a:off x="5241032" y="4150725"/>
                  <a:ext cx="825625" cy="783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𝟐</m:t>
                            </m:r>
                          </m:den>
                        </m:f>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𝟑</m:t>
                            </m:r>
                          </m:num>
                          <m:den>
                            <m:r>
                              <a:rPr lang="en-US" altLang="zh-CN" b="1" i="1" smtClean="0">
                                <a:latin typeface="Cambria Math"/>
                              </a:rPr>
                              <m:t>𝟐</m:t>
                            </m:r>
                          </m:den>
                        </m:f>
                        <m:r>
                          <a:rPr lang="en-US" altLang="zh-CN" b="1" i="1" smtClean="0">
                            <a:latin typeface="Cambria Math"/>
                          </a:rPr>
                          <m:t>)</m:t>
                        </m:r>
                      </m:oMath>
                    </m:oMathPara>
                  </a14:m>
                  <a:endParaRPr lang="zh-CN" altLang="en-US" dirty="0"/>
                </a:p>
              </p:txBody>
            </p:sp>
          </mc:Choice>
          <mc:Fallback xmlns="">
            <p:sp>
              <p:nvSpPr>
                <p:cNvPr id="71" name="TextBox 70"/>
                <p:cNvSpPr txBox="1">
                  <a:spLocks noRot="1" noChangeAspect="1" noMove="1" noResize="1" noEditPoints="1" noAdjustHandles="1" noChangeArrowheads="1" noChangeShapeType="1" noTextEdit="1"/>
                </p:cNvSpPr>
                <p:nvPr/>
              </p:nvSpPr>
              <p:spPr>
                <a:xfrm>
                  <a:off x="5241032" y="4150725"/>
                  <a:ext cx="825624" cy="783804"/>
                </a:xfrm>
                <a:prstGeom prst="rect">
                  <a:avLst/>
                </a:prstGeom>
                <a:blipFill rotWithShape="1">
                  <a:blip r:embed="rId15"/>
                  <a:stretch>
                    <a:fillRect l="-370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6451849" y="5011715"/>
                  <a:ext cx="52920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ea typeface="Cambria Math"/>
                          </a:rPr>
                          <m:t>ℵ</m:t>
                        </m:r>
                      </m:oMath>
                    </m:oMathPara>
                  </a14:m>
                  <a:endParaRPr lang="zh-CN" alt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6451848" y="5011715"/>
                  <a:ext cx="529208" cy="461665"/>
                </a:xfrm>
                <a:prstGeom prst="rect">
                  <a:avLst/>
                </a:prstGeom>
                <a:blipFill rotWithShape="1">
                  <a:blip r:embed="rId16"/>
                  <a:stretch>
                    <a:fillRect l="-1163"/>
                  </a:stretch>
                </a:blipFill>
              </p:spPr>
              <p:txBody>
                <a:bodyPr/>
                <a:lstStyle/>
                <a:p>
                  <a:r>
                    <a:rPr lang="zh-CN" altLang="en-US">
                      <a:noFill/>
                    </a:rPr>
                    <a:t> </a:t>
                  </a:r>
                  <a:endParaRPr lang="zh-CN" altLang="en-US">
                    <a:noFill/>
                  </a:endParaRPr>
                </a:p>
              </p:txBody>
            </p:sp>
          </mc:Fallback>
        </mc:AlternateContent>
      </p:grpSp>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anim calcmode="lin" valueType="num">
                                      <p:cBhvr>
                                        <p:cTn id="14" dur="1000" fill="hold"/>
                                        <p:tgtEl>
                                          <p:spTgt spid="24"/>
                                        </p:tgtEl>
                                        <p:attrNameLst>
                                          <p:attrName>ppt_x</p:attrName>
                                        </p:attrNameLst>
                                      </p:cBhvr>
                                      <p:tavLst>
                                        <p:tav tm="0">
                                          <p:val>
                                            <p:strVal val="#ppt_x"/>
                                          </p:val>
                                        </p:tav>
                                        <p:tav tm="100000">
                                          <p:val>
                                            <p:strVal val="#ppt_x"/>
                                          </p:val>
                                        </p:tav>
                                      </p:tavLst>
                                    </p:anim>
                                    <p:anim calcmode="lin" valueType="num">
                                      <p:cBhvr>
                                        <p:cTn id="1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ppt_x"/>
                                          </p:val>
                                        </p:tav>
                                        <p:tav tm="100000">
                                          <p:val>
                                            <p:strVal val="#ppt_x"/>
                                          </p:val>
                                        </p:tav>
                                      </p:tavLst>
                                    </p:anim>
                                    <p:anim calcmode="lin" valueType="num">
                                      <p:cBhvr additive="base">
                                        <p:cTn id="2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1000"/>
                                        <p:tgtEl>
                                          <p:spTgt spid="73"/>
                                        </p:tgtEl>
                                      </p:cBhvr>
                                    </p:animEffect>
                                    <p:anim calcmode="lin" valueType="num">
                                      <p:cBhvr>
                                        <p:cTn id="27" dur="1000" fill="hold"/>
                                        <p:tgtEl>
                                          <p:spTgt spid="73"/>
                                        </p:tgtEl>
                                        <p:attrNameLst>
                                          <p:attrName>ppt_x</p:attrName>
                                        </p:attrNameLst>
                                      </p:cBhvr>
                                      <p:tavLst>
                                        <p:tav tm="0">
                                          <p:val>
                                            <p:strVal val="#ppt_x"/>
                                          </p:val>
                                        </p:tav>
                                        <p:tav tm="100000">
                                          <p:val>
                                            <p:strVal val="#ppt_x"/>
                                          </p:val>
                                        </p:tav>
                                      </p:tavLst>
                                    </p:anim>
                                    <p:anim calcmode="lin" valueType="num">
                                      <p:cBhvr>
                                        <p:cTn id="28"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图解</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例，非线性规划问题 </a:t>
                </a:r>
                <a14:m>
                  <m:oMath xmlns:m="http://schemas.openxmlformats.org/officeDocument/2006/math">
                    <m:r>
                      <a:rPr lang="en-US" altLang="zh-CN" i="1">
                        <a:latin typeface="Cambria Math"/>
                      </a:rPr>
                      <m:t>𝒎𝒊𝒏</m:t>
                    </m:r>
                    <m:r>
                      <a:rPr lang="en-US" altLang="zh-CN" i="1">
                        <a:latin typeface="Cambria Math"/>
                      </a:rPr>
                      <m:t> </m:t>
                    </m:r>
                    <m:r>
                      <a:rPr lang="en-US" altLang="zh-CN" i="1">
                        <a:latin typeface="Cambria Math"/>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𝟏</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𝟐</m:t>
                            </m:r>
                          </m:sub>
                        </m:sSub>
                      </m:e>
                    </m:d>
                    <m:r>
                      <a:rPr lang="en-US" altLang="zh-CN" i="1">
                        <a:latin typeface="Cambria Math"/>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𝟏</m:t>
                                </m:r>
                              </m:sub>
                            </m:sSub>
                            <m:r>
                              <a:rPr lang="en-US" altLang="zh-CN" i="1">
                                <a:latin typeface="Cambria Math"/>
                              </a:rPr>
                              <m:t>−</m:t>
                            </m:r>
                            <m:r>
                              <a:rPr lang="en-US" altLang="zh-CN" i="1">
                                <a:latin typeface="Cambria Math"/>
                              </a:rPr>
                              <m:t>𝟏</m:t>
                            </m:r>
                          </m:e>
                        </m:d>
                      </m:e>
                      <m:sup>
                        <m:r>
                          <a:rPr lang="en-US" altLang="zh-CN" i="1">
                            <a:latin typeface="Cambria Math"/>
                          </a:rPr>
                          <m:t>𝟐</m:t>
                        </m:r>
                      </m:sup>
                    </m:sSup>
                    <m:r>
                      <a:rPr lang="en-US" altLang="zh-CN" i="1">
                        <a:latin typeface="Cambria Math"/>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𝟐</m:t>
                                </m:r>
                              </m:sub>
                            </m:sSub>
                            <m:r>
                              <a:rPr lang="en-US" altLang="zh-CN" i="1">
                                <a:latin typeface="Cambria Math"/>
                              </a:rPr>
                              <m:t>−</m:t>
                            </m:r>
                            <m:r>
                              <a:rPr lang="en-US" altLang="zh-CN" i="1">
                                <a:latin typeface="Cambria Math"/>
                              </a:rPr>
                              <m:t>𝟐</m:t>
                            </m:r>
                          </m:e>
                        </m:d>
                      </m:e>
                      <m:sup>
                        <m:r>
                          <a:rPr lang="en-US" altLang="zh-CN" i="1">
                            <a:latin typeface="Cambria Math"/>
                          </a:rPr>
                          <m:t>𝟐</m:t>
                        </m:r>
                      </m:sup>
                    </m:sSup>
                    <m:r>
                      <a:rPr lang="en-US" altLang="zh-CN" i="1">
                        <a:latin typeface="Cambria Math"/>
                      </a:rPr>
                      <m:t>;</m:t>
                    </m:r>
                  </m:oMath>
                </a14:m>
                <a:endParaRPr lang="en-US" altLang="zh-CN" i="1" dirty="0">
                  <a:latin typeface="Cambria Math"/>
                </a:endParaRPr>
              </a:p>
              <a:p>
                <a14:m>
                  <m:oMath xmlns:m="http://schemas.openxmlformats.org/officeDocument/2006/math">
                    <m:r>
                      <a:rPr lang="en-US" altLang="zh-CN" i="1">
                        <a:latin typeface="Cambria Math"/>
                      </a:rPr>
                      <m:t>𝒔</m:t>
                    </m:r>
                    <m:r>
                      <a:rPr lang="en-US" altLang="zh-CN" i="1">
                        <a:latin typeface="Cambria Math"/>
                      </a:rPr>
                      <m:t>.</m:t>
                    </m:r>
                    <m:r>
                      <a:rPr lang="en-US" altLang="zh-CN" i="1">
                        <a:latin typeface="Cambria Math"/>
                      </a:rPr>
                      <m:t>𝒕</m:t>
                    </m:r>
                    <m:r>
                      <a:rPr lang="en-US" altLang="zh-CN" i="1">
                        <a:latin typeface="Cambria Math"/>
                      </a:rPr>
                      <m:t>. </m:t>
                    </m:r>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sSub>
                                <m:sSubPr>
                                  <m:ctrlPr>
                                    <a:rPr lang="en-US" altLang="zh-CN" b="1" i="1" smtClean="0">
                                      <a:latin typeface="Cambria Math" panose="02040503050406030204" pitchFamily="18" charset="0"/>
                                    </a:rPr>
                                  </m:ctrlPr>
                                </m:sSubPr>
                                <m:e>
                                  <m:r>
                                    <m:rPr>
                                      <m:brk m:alnAt="7"/>
                                    </m:rPr>
                                    <a:rPr lang="en-US" altLang="zh-CN" b="1" i="1" smtClean="0">
                                      <a:latin typeface="Cambria Math"/>
                                    </a:rPr>
                                    <m:t>𝒙</m:t>
                                  </m:r>
                                </m:e>
                                <m:sub>
                                  <m:r>
                                    <m:rPr>
                                      <m:brk m:alnAt="7"/>
                                    </m:rPr>
                                    <a:rPr lang="en-US" altLang="zh-CN" b="1" i="1" smtClean="0">
                                      <a:latin typeface="Cambria Math"/>
                                    </a:rPr>
                                    <m:t>𝟏</m:t>
                                  </m:r>
                                </m:sub>
                              </m:sSub>
                              <m:r>
                                <m:rPr>
                                  <m:brk m:alnAt="7"/>
                                </m:rPr>
                                <a:rPr lang="en-US" altLang="zh-CN" b="1" i="1" smtClean="0">
                                  <a:latin typeface="Cambria Math"/>
                                </a:rPr>
                                <m:t>+</m:t>
                              </m:r>
                              <m:sSubSup>
                                <m:sSubSupPr>
                                  <m:ctrlPr>
                                    <a:rPr lang="en-US" altLang="zh-CN" b="1" i="1" smtClean="0">
                                      <a:latin typeface="Cambria Math" panose="02040503050406030204" pitchFamily="18" charset="0"/>
                                    </a:rPr>
                                  </m:ctrlPr>
                                </m:sSubSupPr>
                                <m:e>
                                  <m:r>
                                    <m:rPr>
                                      <m:brk m:alnAt="7"/>
                                    </m:rPr>
                                    <a:rPr lang="en-US" altLang="zh-CN" b="1" i="1" smtClean="0">
                                      <a:latin typeface="Cambria Math"/>
                                    </a:rPr>
                                    <m:t>𝒙</m:t>
                                  </m:r>
                                </m:e>
                                <m:sub>
                                  <m:r>
                                    <m:rPr>
                                      <m:brk m:alnAt="7"/>
                                    </m:rPr>
                                    <a:rPr lang="en-US" altLang="zh-CN" b="1" i="1" smtClean="0">
                                      <a:latin typeface="Cambria Math"/>
                                    </a:rPr>
                                    <m:t>𝟐</m:t>
                                  </m:r>
                                </m:sub>
                                <m:sup>
                                  <m:r>
                                    <m:rPr>
                                      <m:brk m:alnAt="7"/>
                                    </m:rPr>
                                    <a:rPr lang="en-US" altLang="zh-CN" b="1" i="1" smtClean="0">
                                      <a:latin typeface="Cambria Math"/>
                                    </a:rPr>
                                    <m:t>𝟐</m:t>
                                  </m:r>
                                </m:sup>
                              </m:sSubSup>
                              <m:r>
                                <m:rPr>
                                  <m:brk m:alnAt="7"/>
                                </m:rPr>
                                <a:rPr lang="en-US" altLang="zh-CN" b="1" i="1" smtClean="0">
                                  <a:latin typeface="Cambria Math"/>
                                </a:rPr>
                                <m:t>−</m:t>
                              </m:r>
                              <m:r>
                                <a:rPr lang="en-US" altLang="zh-CN" b="1" i="1" smtClean="0">
                                  <a:latin typeface="Cambria Math"/>
                                </a:rPr>
                                <m:t>𝟓</m:t>
                              </m:r>
                              <m:sSub>
                                <m:sSubPr>
                                  <m:ctrlPr>
                                    <a:rPr lang="en-US" altLang="zh-CN" b="1" i="1" smtClean="0">
                                      <a:latin typeface="Cambria Math" panose="02040503050406030204" pitchFamily="18" charset="0"/>
                                    </a:rPr>
                                  </m:ctrlPr>
                                </m:sSubPr>
                                <m:e>
                                  <m:r>
                                    <m:rPr>
                                      <m:brk m:alnAt="7"/>
                                    </m:rPr>
                                    <a:rPr lang="en-US" altLang="zh-CN" b="1" i="1" smtClean="0">
                                      <a:latin typeface="Cambria Math"/>
                                    </a:rPr>
                                    <m:t>𝒙</m:t>
                                  </m:r>
                                </m:e>
                                <m:sub>
                                  <m:r>
                                    <m:rPr>
                                      <m:brk m:alnAt="7"/>
                                    </m:rPr>
                                    <a:rPr lang="en-US" altLang="zh-CN" b="1" i="1" smtClean="0">
                                      <a:latin typeface="Cambria Math"/>
                                    </a:rPr>
                                    <m:t>𝟐</m:t>
                                  </m:r>
                                </m:sub>
                              </m:sSub>
                              <m:r>
                                <m:rPr>
                                  <m:brk m:alnAt="7"/>
                                </m:rPr>
                                <a:rPr lang="en-US" altLang="zh-CN" b="1" i="1" smtClean="0">
                                  <a:latin typeface="Cambria Math"/>
                                </a:rPr>
                                <m:t>=</m:t>
                              </m:r>
                              <m:r>
                                <a:rPr lang="en-US" altLang="zh-CN" b="1" i="1" smtClean="0">
                                  <a:latin typeface="Cambria Math"/>
                                </a:rPr>
                                <m:t>𝟎</m:t>
                              </m:r>
                            </m:e>
                          </m:mr>
                          <m:m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𝟓</m:t>
                              </m:r>
                              <m:r>
                                <a:rPr lang="en-US" altLang="zh-CN" b="1" i="1" smtClean="0">
                                  <a:latin typeface="Cambria Math"/>
                                </a:rPr>
                                <m:t>≥</m:t>
                              </m:r>
                              <m:r>
                                <a:rPr lang="en-US" altLang="zh-CN" b="1" i="1" smtClean="0">
                                  <a:latin typeface="Cambria Math"/>
                                </a:rPr>
                                <m:t>𝟎</m:t>
                              </m:r>
                            </m:e>
                          </m:mr>
                          <m:m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zh-CN" altLang="en-US"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𝟎</m:t>
                              </m:r>
                            </m:e>
                          </m:mr>
                        </m:m>
                      </m:e>
                    </m:d>
                  </m:oMath>
                </a14:m>
                <a:endParaRPr lang="en-US" altLang="zh-CN" dirty="0"/>
              </a:p>
              <a:p>
                <a:endParaRPr lang="en-US" altLang="zh-CN" dirty="0"/>
              </a:p>
              <a:p>
                <a:pPr lvl="2"/>
                <a:r>
                  <a:rPr lang="zh-CN" altLang="en-US" dirty="0"/>
                  <a:t>如图</a:t>
                </a:r>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518"/>
                </a:stretch>
              </a:blipFill>
            </p:spPr>
            <p:txBody>
              <a:bodyPr/>
              <a:lstStyle/>
              <a:p>
                <a:r>
                  <a:rPr lang="zh-CN" altLang="en-US">
                    <a:noFill/>
                  </a:rPr>
                  <a:t> </a:t>
                </a:r>
                <a:endParaRPr lang="zh-CN" altLang="en-US">
                  <a:noFill/>
                </a:endParaRPr>
              </a:p>
            </p:txBody>
          </p:sp>
        </mc:Fallback>
      </mc:AlternateContent>
      <p:pic>
        <p:nvPicPr>
          <p:cNvPr id="38914" name="Picture 2" descr="C:\Users\Thinkpad\Desktop\2017运筹学与最优化\Catch(03-16-20-23-0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5890" y="2313037"/>
            <a:ext cx="2724150" cy="26289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直观理解</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局部最优解</a:t>
                </a:r>
                <a:r>
                  <a:rPr lang="en-US" altLang="zh-CN" sz="2800" dirty="0"/>
                  <a:t>(local optimal solution)</a:t>
                </a:r>
                <a:r>
                  <a:rPr lang="zh-CN" altLang="en-US" sz="2800" dirty="0"/>
                  <a:t>与全局最优解</a:t>
                </a:r>
                <a:r>
                  <a:rPr lang="en-US" altLang="zh-CN" sz="2800" dirty="0"/>
                  <a:t>(Global optimal solution)</a:t>
                </a:r>
              </a:p>
              <a:p>
                <a:pPr lvl="1"/>
                <a:r>
                  <a:rPr lang="zh-CN" altLang="en-US" sz="2400" dirty="0">
                    <a:solidFill>
                      <a:srgbClr val="FF0000"/>
                    </a:solidFill>
                  </a:rPr>
                  <a:t>局部最优解：</a:t>
                </a:r>
                <a14:m>
                  <m:oMath xmlns:m="http://schemas.openxmlformats.org/officeDocument/2006/math">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r>
                          <a:rPr lang="en-US" altLang="zh-CN" sz="2400" b="1" i="1" smtClean="0">
                            <a:solidFill>
                              <a:srgbClr val="FF0000"/>
                            </a:solidFill>
                            <a:latin typeface="Cambria Math"/>
                          </a:rPr>
                          <m:t>∗</m:t>
                        </m:r>
                      </m:sup>
                    </m:sSup>
                  </m:oMath>
                </a14:m>
                <a:r>
                  <a:rPr lang="zh-CN" altLang="en-US" sz="2400" dirty="0">
                    <a:solidFill>
                      <a:srgbClr val="FF0000"/>
                    </a:solidFill>
                  </a:rPr>
                  <a:t>是局部最优点，是指存在可行域中以</a:t>
                </a:r>
                <a14:m>
                  <m:oMath xmlns:m="http://schemas.openxmlformats.org/officeDocument/2006/math">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r>
                          <a:rPr lang="en-US" altLang="zh-CN" sz="2400" b="1" i="1" smtClean="0">
                            <a:solidFill>
                              <a:srgbClr val="FF0000"/>
                            </a:solidFill>
                            <a:latin typeface="Cambria Math"/>
                          </a:rPr>
                          <m:t>∗</m:t>
                        </m:r>
                      </m:sup>
                    </m:sSup>
                  </m:oMath>
                </a14:m>
                <a:r>
                  <a:rPr lang="zh-CN" altLang="en-US" sz="2400" dirty="0">
                    <a:solidFill>
                      <a:srgbClr val="FF0000"/>
                    </a:solidFill>
                  </a:rPr>
                  <a:t>为中心的领域</a:t>
                </a:r>
                <a14:m>
                  <m:oMath xmlns:m="http://schemas.openxmlformats.org/officeDocument/2006/math">
                    <m:r>
                      <a:rPr lang="en-US" altLang="zh-CN" sz="2400" b="1" i="1" smtClean="0">
                        <a:solidFill>
                          <a:srgbClr val="FF0000"/>
                        </a:solidFill>
                        <a:latin typeface="Cambria Math"/>
                      </a:rPr>
                      <m:t>𝑵</m:t>
                    </m:r>
                    <m:d>
                      <m:dPr>
                        <m:ctrlPr>
                          <a:rPr lang="en-US" altLang="zh-CN" sz="2400" b="1" i="1" smtClean="0">
                            <a:solidFill>
                              <a:srgbClr val="FF0000"/>
                            </a:solidFill>
                            <a:latin typeface="Cambria Math" panose="02040503050406030204" pitchFamily="18" charset="0"/>
                          </a:rPr>
                        </m:ctrlPr>
                      </m:dPr>
                      <m:e>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r>
                              <a:rPr lang="en-US" altLang="zh-CN" sz="2400" b="1" i="1" smtClean="0">
                                <a:solidFill>
                                  <a:srgbClr val="FF0000"/>
                                </a:solidFill>
                                <a:latin typeface="Cambria Math"/>
                              </a:rPr>
                              <m:t>∗</m:t>
                            </m:r>
                          </m:sup>
                        </m:sSup>
                        <m:r>
                          <a:rPr lang="en-US" altLang="zh-CN" sz="2400" b="1" i="1" smtClean="0">
                            <a:solidFill>
                              <a:srgbClr val="FF0000"/>
                            </a:solidFill>
                            <a:latin typeface="Cambria Math"/>
                          </a:rPr>
                          <m:t>,</m:t>
                        </m:r>
                        <m:r>
                          <a:rPr lang="en-US" altLang="zh-CN" sz="2400" b="1" i="1" smtClean="0">
                            <a:solidFill>
                              <a:srgbClr val="FF0000"/>
                            </a:solidFill>
                            <a:latin typeface="Cambria Math"/>
                          </a:rPr>
                          <m:t>𝜹</m:t>
                        </m:r>
                      </m:e>
                    </m:d>
                  </m:oMath>
                </a14:m>
                <a:r>
                  <a:rPr lang="en-US" altLang="zh-CN" sz="2400" dirty="0">
                    <a:solidFill>
                      <a:srgbClr val="FF0000"/>
                    </a:solidFill>
                  </a:rPr>
                  <a:t>,</a:t>
                </a:r>
                <a:r>
                  <a:rPr lang="zh-CN" altLang="en-US" sz="2400" dirty="0">
                    <a:solidFill>
                      <a:srgbClr val="FF0000"/>
                    </a:solidFill>
                  </a:rPr>
                  <a:t>使得</a:t>
                </a:r>
                <a14:m>
                  <m:oMath xmlns:m="http://schemas.openxmlformats.org/officeDocument/2006/math">
                    <m:r>
                      <a:rPr lang="en-US" altLang="zh-CN" sz="2400" b="1" i="1" smtClean="0">
                        <a:solidFill>
                          <a:srgbClr val="FF0000"/>
                        </a:solidFill>
                        <a:latin typeface="Cambria Math"/>
                      </a:rPr>
                      <m:t>∀</m:t>
                    </m:r>
                    <m:r>
                      <a:rPr lang="en-US" altLang="zh-CN" sz="2400" b="1" i="1" smtClean="0">
                        <a:solidFill>
                          <a:srgbClr val="FF0000"/>
                        </a:solidFill>
                        <a:latin typeface="Cambria Math"/>
                      </a:rPr>
                      <m:t>𝒙</m:t>
                    </m:r>
                    <m:r>
                      <a:rPr lang="en-US" altLang="zh-CN" sz="2400" b="1" i="1" smtClean="0">
                        <a:solidFill>
                          <a:srgbClr val="FF0000"/>
                        </a:solidFill>
                        <a:latin typeface="Cambria Math"/>
                      </a:rPr>
                      <m:t>∈</m:t>
                    </m:r>
                    <m:r>
                      <a:rPr lang="en-US" altLang="zh-CN" sz="2400" b="1" i="1" smtClean="0">
                        <a:solidFill>
                          <a:srgbClr val="FF0000"/>
                        </a:solidFill>
                        <a:latin typeface="Cambria Math"/>
                      </a:rPr>
                      <m:t>𝑵</m:t>
                    </m:r>
                    <m:d>
                      <m:dPr>
                        <m:ctrlPr>
                          <a:rPr lang="en-US" altLang="zh-CN" sz="2400" b="1" i="1" smtClean="0">
                            <a:solidFill>
                              <a:srgbClr val="FF0000"/>
                            </a:solidFill>
                            <a:latin typeface="Cambria Math" panose="02040503050406030204" pitchFamily="18" charset="0"/>
                          </a:rPr>
                        </m:ctrlPr>
                      </m:dPr>
                      <m:e>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r>
                              <a:rPr lang="en-US" altLang="zh-CN" sz="2400" b="1" i="1" smtClean="0">
                                <a:solidFill>
                                  <a:srgbClr val="FF0000"/>
                                </a:solidFill>
                                <a:latin typeface="Cambria Math"/>
                              </a:rPr>
                              <m:t>∗</m:t>
                            </m:r>
                          </m:sup>
                        </m:sSup>
                        <m:r>
                          <a:rPr lang="en-US" altLang="zh-CN" sz="2400" b="1" i="1" smtClean="0">
                            <a:solidFill>
                              <a:srgbClr val="FF0000"/>
                            </a:solidFill>
                            <a:latin typeface="Cambria Math"/>
                          </a:rPr>
                          <m:t>,</m:t>
                        </m:r>
                        <m:r>
                          <a:rPr lang="en-US" altLang="zh-CN" sz="2400" b="1" i="1" smtClean="0">
                            <a:solidFill>
                              <a:srgbClr val="FF0000"/>
                            </a:solidFill>
                            <a:latin typeface="Cambria Math"/>
                          </a:rPr>
                          <m:t>𝜹</m:t>
                        </m:r>
                      </m:e>
                    </m:d>
                    <m:r>
                      <a:rPr lang="en-US" altLang="zh-CN" sz="2400" b="1" i="1" smtClean="0">
                        <a:solidFill>
                          <a:srgbClr val="FF0000"/>
                        </a:solidFill>
                        <a:latin typeface="Cambria Math"/>
                        <a:ea typeface="Cambria Math"/>
                      </a:rPr>
                      <m:t>∩ℵ</m:t>
                    </m:r>
                    <m:r>
                      <a:rPr lang="en-US" altLang="zh-CN" sz="2400" b="1" i="1" smtClean="0">
                        <a:solidFill>
                          <a:srgbClr val="FF0000"/>
                        </a:solidFill>
                        <a:latin typeface="Cambria Math"/>
                      </a:rPr>
                      <m:t>,</m:t>
                    </m:r>
                    <m:r>
                      <a:rPr lang="en-US" altLang="zh-CN" sz="2400" b="1" i="1" smtClean="0">
                        <a:solidFill>
                          <a:srgbClr val="FF0000"/>
                        </a:solidFill>
                        <a:latin typeface="Cambria Math"/>
                      </a:rPr>
                      <m:t>𝒇</m:t>
                    </m:r>
                    <m:d>
                      <m:dPr>
                        <m:ctrlPr>
                          <a:rPr lang="en-US" altLang="zh-CN" sz="2400" b="1" i="1" smtClean="0">
                            <a:solidFill>
                              <a:srgbClr val="FF0000"/>
                            </a:solidFill>
                            <a:latin typeface="Cambria Math" panose="02040503050406030204" pitchFamily="18" charset="0"/>
                          </a:rPr>
                        </m:ctrlPr>
                      </m:dPr>
                      <m:e>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r>
                              <a:rPr lang="en-US" altLang="zh-CN" sz="2400" b="1" i="1" smtClean="0">
                                <a:solidFill>
                                  <a:srgbClr val="FF0000"/>
                                </a:solidFill>
                                <a:latin typeface="Cambria Math"/>
                              </a:rPr>
                              <m:t>∗</m:t>
                            </m:r>
                          </m:sup>
                        </m:sSup>
                      </m:e>
                    </m:d>
                    <m:r>
                      <a:rPr lang="en-US" altLang="zh-CN" sz="2400" b="1" i="1" smtClean="0">
                        <a:solidFill>
                          <a:srgbClr val="FF0000"/>
                        </a:solidFill>
                        <a:latin typeface="Cambria Math"/>
                      </a:rPr>
                      <m:t>≤</m:t>
                    </m:r>
                    <m:r>
                      <a:rPr lang="en-US" altLang="zh-CN" sz="2400" b="1" i="1" smtClean="0">
                        <a:solidFill>
                          <a:srgbClr val="FF0000"/>
                        </a:solidFill>
                        <a:latin typeface="Cambria Math"/>
                      </a:rPr>
                      <m:t>𝒇</m:t>
                    </m:r>
                    <m:r>
                      <a:rPr lang="en-US" altLang="zh-CN" sz="2400" b="1" i="1" smtClean="0">
                        <a:solidFill>
                          <a:srgbClr val="FF0000"/>
                        </a:solidFill>
                        <a:latin typeface="Cambria Math"/>
                      </a:rPr>
                      <m:t>(</m:t>
                    </m:r>
                    <m:r>
                      <a:rPr lang="en-US" altLang="zh-CN" sz="2400" b="1" i="1" smtClean="0">
                        <a:solidFill>
                          <a:srgbClr val="FF0000"/>
                        </a:solidFill>
                        <a:latin typeface="Cambria Math"/>
                      </a:rPr>
                      <m:t>𝒙</m:t>
                    </m:r>
                    <m:r>
                      <a:rPr lang="en-US" altLang="zh-CN" sz="2400" b="1" i="1" smtClean="0">
                        <a:solidFill>
                          <a:srgbClr val="FF0000"/>
                        </a:solidFill>
                        <a:latin typeface="Cambria Math"/>
                      </a:rPr>
                      <m:t>)</m:t>
                    </m:r>
                  </m:oMath>
                </a14:m>
                <a:r>
                  <a:rPr lang="en-US" altLang="zh-CN" sz="2400" dirty="0">
                    <a:solidFill>
                      <a:srgbClr val="FF0000"/>
                    </a:solidFill>
                  </a:rPr>
                  <a:t>,</a:t>
                </a:r>
                <a14:m>
                  <m:oMath xmlns:m="http://schemas.openxmlformats.org/officeDocument/2006/math">
                    <m:r>
                      <a:rPr lang="en-US" altLang="zh-CN" sz="2400" b="1" i="1" dirty="0" smtClean="0">
                        <a:solidFill>
                          <a:srgbClr val="FF0000"/>
                        </a:solidFill>
                        <a:latin typeface="Cambria Math"/>
                      </a:rPr>
                      <m:t>𝜹</m:t>
                    </m:r>
                    <m:r>
                      <a:rPr lang="en-US" altLang="zh-CN" sz="2400" b="1" i="1" dirty="0" smtClean="0">
                        <a:solidFill>
                          <a:srgbClr val="FF0000"/>
                        </a:solidFill>
                        <a:latin typeface="Cambria Math"/>
                      </a:rPr>
                      <m:t>&gt;</m:t>
                    </m:r>
                    <m:r>
                      <a:rPr lang="en-US" altLang="zh-CN" sz="2400" b="1" i="1" dirty="0" smtClean="0">
                        <a:solidFill>
                          <a:srgbClr val="FF0000"/>
                        </a:solidFill>
                        <a:latin typeface="Cambria Math"/>
                      </a:rPr>
                      <m:t>𝟎</m:t>
                    </m:r>
                  </m:oMath>
                </a14:m>
                <a:r>
                  <a:rPr lang="en-US" altLang="zh-CN" sz="2400" dirty="0">
                    <a:solidFill>
                      <a:srgbClr val="FF0000"/>
                    </a:solidFill>
                  </a:rPr>
                  <a:t>,</a:t>
                </a:r>
                <a:r>
                  <a:rPr lang="zh-CN" altLang="en-US" sz="2400" dirty="0">
                    <a:solidFill>
                      <a:srgbClr val="FF0000"/>
                    </a:solidFill>
                  </a:rPr>
                  <a:t>如果没有等号，则称为严格局部最优解；如果</a:t>
                </a:r>
                <a14:m>
                  <m:oMath xmlns:m="http://schemas.openxmlformats.org/officeDocument/2006/math">
                    <m:r>
                      <a:rPr lang="en-US" altLang="zh-CN" sz="2400" i="1">
                        <a:solidFill>
                          <a:srgbClr val="FF0000"/>
                        </a:solidFill>
                        <a:latin typeface="Cambria Math"/>
                      </a:rPr>
                      <m:t>∀</m:t>
                    </m:r>
                    <m:r>
                      <a:rPr lang="en-US" altLang="zh-CN" sz="2400" i="1">
                        <a:solidFill>
                          <a:srgbClr val="FF0000"/>
                        </a:solidFill>
                        <a:latin typeface="Cambria Math"/>
                      </a:rPr>
                      <m:t>𝒙</m:t>
                    </m:r>
                    <m:r>
                      <a:rPr lang="en-US" altLang="zh-CN" sz="2400" i="1">
                        <a:solidFill>
                          <a:srgbClr val="FF0000"/>
                        </a:solidFill>
                        <a:latin typeface="Cambria Math"/>
                      </a:rPr>
                      <m:t>∈ℵ,</m:t>
                    </m:r>
                    <m:r>
                      <a:rPr lang="en-US" altLang="zh-CN" sz="2400" i="1">
                        <a:solidFill>
                          <a:srgbClr val="FF0000"/>
                        </a:solidFill>
                        <a:latin typeface="Cambria Math"/>
                      </a:rPr>
                      <m:t>𝒇</m:t>
                    </m:r>
                    <m:d>
                      <m:dPr>
                        <m:ctrlPr>
                          <a:rPr lang="en-US" altLang="zh-CN" sz="2400" i="1">
                            <a:solidFill>
                              <a:srgbClr val="FF0000"/>
                            </a:solidFill>
                            <a:latin typeface="Cambria Math" panose="02040503050406030204" pitchFamily="18" charset="0"/>
                          </a:rPr>
                        </m:ctrlPr>
                      </m:dPr>
                      <m:e>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a:rPr>
                              <m:t>𝒙</m:t>
                            </m:r>
                          </m:e>
                          <m:sup>
                            <m:r>
                              <a:rPr lang="en-US" altLang="zh-CN" sz="2400" i="1">
                                <a:solidFill>
                                  <a:srgbClr val="FF0000"/>
                                </a:solidFill>
                                <a:latin typeface="Cambria Math"/>
                              </a:rPr>
                              <m:t>∗</m:t>
                            </m:r>
                          </m:sup>
                        </m:sSup>
                      </m:e>
                    </m:d>
                    <m:r>
                      <a:rPr lang="en-US" altLang="zh-CN" sz="2400" i="1">
                        <a:solidFill>
                          <a:srgbClr val="FF0000"/>
                        </a:solidFill>
                        <a:latin typeface="Cambria Math"/>
                      </a:rPr>
                      <m:t>≤</m:t>
                    </m:r>
                    <m:r>
                      <a:rPr lang="en-US" altLang="zh-CN" sz="2400" i="1">
                        <a:solidFill>
                          <a:srgbClr val="FF0000"/>
                        </a:solidFill>
                        <a:latin typeface="Cambria Math"/>
                      </a:rPr>
                      <m:t>𝒇</m:t>
                    </m:r>
                    <m:r>
                      <a:rPr lang="en-US" altLang="zh-CN" sz="2400" i="1">
                        <a:solidFill>
                          <a:srgbClr val="FF0000"/>
                        </a:solidFill>
                        <a:latin typeface="Cambria Math"/>
                      </a:rPr>
                      <m:t>(</m:t>
                    </m:r>
                    <m:r>
                      <a:rPr lang="en-US" altLang="zh-CN" sz="2400" i="1">
                        <a:solidFill>
                          <a:srgbClr val="FF0000"/>
                        </a:solidFill>
                        <a:latin typeface="Cambria Math"/>
                      </a:rPr>
                      <m:t>𝒙</m:t>
                    </m:r>
                    <m:r>
                      <a:rPr lang="en-US" altLang="zh-CN" sz="2400" i="1">
                        <a:solidFill>
                          <a:srgbClr val="FF0000"/>
                        </a:solidFill>
                        <a:latin typeface="Cambria Math"/>
                      </a:rPr>
                      <m:t>)</m:t>
                    </m:r>
                  </m:oMath>
                </a14:m>
                <a:r>
                  <a:rPr lang="en-US" altLang="zh-CN" sz="2400" dirty="0">
                    <a:solidFill>
                      <a:srgbClr val="FF0000"/>
                    </a:solidFill>
                  </a:rPr>
                  <a:t>,</a:t>
                </a:r>
                <a:r>
                  <a:rPr lang="zh-CN" altLang="en-US" sz="2400" dirty="0">
                    <a:solidFill>
                      <a:srgbClr val="FF0000"/>
                    </a:solidFill>
                  </a:rPr>
                  <a:t>则为全局最优解，没有等号，则为严格全局最优解</a:t>
                </a:r>
                <a:endParaRPr lang="en-US" altLang="zh-CN" sz="2400" dirty="0">
                  <a:solidFill>
                    <a:srgbClr val="FF0000"/>
                  </a:solidFill>
                </a:endParaRPr>
              </a:p>
              <a:p>
                <a:pPr lvl="1"/>
                <a:r>
                  <a:rPr lang="zh-CN" altLang="en-US" sz="2400" dirty="0"/>
                  <a:t>线性规划</a:t>
                </a:r>
                <a:r>
                  <a:rPr lang="en-US" altLang="zh-CN" sz="2400" dirty="0"/>
                  <a:t>(LP)</a:t>
                </a:r>
                <a:r>
                  <a:rPr lang="zh-CN" altLang="en-US" sz="2400" dirty="0"/>
                  <a:t>问题有最优解，则其最优解必可在可行域的极点上达到</a:t>
                </a:r>
                <a:endParaRPr lang="en-US" altLang="zh-CN" sz="2400" dirty="0"/>
              </a:p>
              <a:p>
                <a:pPr lvl="1"/>
                <a:r>
                  <a:rPr lang="zh-CN" altLang="en-US" sz="2400" dirty="0"/>
                  <a:t>非线性规划</a:t>
                </a:r>
                <a:r>
                  <a:rPr lang="en-US" altLang="zh-CN" sz="2400" dirty="0"/>
                  <a:t>(NLP)</a:t>
                </a:r>
                <a:r>
                  <a:rPr lang="zh-CN" altLang="en-US" sz="2400" dirty="0"/>
                  <a:t>的最优解则可能是可行域上的任一点</a:t>
                </a:r>
                <a:endParaRPr lang="en-US" altLang="zh-CN" sz="2400" dirty="0"/>
              </a:p>
              <a:p>
                <a:pPr lvl="1"/>
                <a:r>
                  <a:rPr lang="en-US" altLang="zh-CN" sz="2400" dirty="0"/>
                  <a:t>LP</a:t>
                </a:r>
                <a:r>
                  <a:rPr lang="zh-CN" altLang="en-US" sz="2400" dirty="0"/>
                  <a:t>问题的最优解一定是全局最优解</a:t>
                </a:r>
                <a:endParaRPr lang="en-US" altLang="zh-CN" sz="2400" dirty="0"/>
              </a:p>
              <a:p>
                <a:pPr lvl="1"/>
                <a:r>
                  <a:rPr lang="en-US" altLang="zh-CN" sz="2400" dirty="0"/>
                  <a:t>NLP</a:t>
                </a:r>
                <a:r>
                  <a:rPr lang="zh-CN" altLang="en-US" sz="2400" dirty="0"/>
                  <a:t>则有局部最优解和全局最优解之分，并且一般的非线性规划算法往往求出的是局部最优解</a:t>
                </a:r>
                <a:endParaRPr lang="en-US" altLang="zh-CN" sz="2400" dirty="0"/>
              </a:p>
              <a:p>
                <a:pPr lvl="1"/>
                <a:r>
                  <a:rPr lang="zh-CN" altLang="en-US" sz="2400" dirty="0">
                    <a:solidFill>
                      <a:srgbClr val="0000FF"/>
                    </a:solidFill>
                    <a:latin typeface="宋体" charset="-122"/>
                  </a:rPr>
                  <a:t>凸规划：对于具有凸性特点的函数来说，其极值点只有一个，因而该点既是局部最优点亦为全局最优点</a:t>
                </a:r>
                <a:endParaRPr lang="zh-CN" altLang="en-US" sz="2400"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90" t="-1410" r="-1124" b="-4881"/>
                </a:stretch>
              </a:blipFill>
            </p:spPr>
            <p:txBody>
              <a:bodyPr/>
              <a:lstStyle/>
              <a:p>
                <a:r>
                  <a:rPr lang="zh-CN" altLang="en-US">
                    <a:noFill/>
                  </a:rPr>
                  <a:t> </a:t>
                </a: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7B44D-D799-4AC2-B7F4-EFD7F80D22E4}"/>
              </a:ext>
            </a:extLst>
          </p:cNvPr>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直观理解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6FCC477-3AA5-448C-8C73-DA3FADA2E5EB}"/>
                  </a:ext>
                </a:extLst>
              </p:cNvPr>
              <p:cNvSpPr>
                <a:spLocks noGrp="1"/>
              </p:cNvSpPr>
              <p:nvPr>
                <p:ph idx="1"/>
              </p:nvPr>
            </p:nvSpPr>
            <p:spPr/>
            <p:txBody>
              <a:bodyPr/>
              <a:lstStyle/>
              <a:p>
                <a:r>
                  <a:rPr lang="zh-CN" altLang="en-US" sz="2800" dirty="0"/>
                  <a:t>最优性的必要条件</a:t>
                </a:r>
                <a:endParaRPr lang="en-US" altLang="zh-CN" sz="2800" dirty="0"/>
              </a:p>
              <a:p>
                <a:pPr lvl="1"/>
                <a:r>
                  <a:rPr lang="zh-CN" altLang="en-US" sz="2400" dirty="0"/>
                  <a:t>若目标函数可微，一般采用梯度和泰勒级数展开来比较向量与其邻域点的代价。并且一般就采用给定点</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oMath>
                </a14:m>
                <a:r>
                  <a:rPr lang="zh-CN" altLang="en-US" sz="2400" dirty="0"/>
                  <a:t>的小扰动</a:t>
                </a:r>
                <a14:m>
                  <m:oMath xmlns:m="http://schemas.openxmlformats.org/officeDocument/2006/math">
                    <m:r>
                      <a:rPr lang="en-US" altLang="zh-CN" sz="2400" b="1" i="0" smtClean="0">
                        <a:latin typeface="Cambria Math" panose="02040503050406030204" pitchFamily="18" charset="0"/>
                      </a:rPr>
                      <m:t>𝚫</m:t>
                    </m:r>
                    <m:r>
                      <a:rPr lang="en-US" altLang="zh-CN" sz="2400" b="1" i="1" smtClean="0">
                        <a:latin typeface="Cambria Math" panose="02040503050406030204" pitchFamily="18" charset="0"/>
                      </a:rPr>
                      <m:t>𝒙</m:t>
                    </m:r>
                  </m:oMath>
                </a14:m>
                <a:r>
                  <a:rPr lang="en-US" altLang="zh-CN" sz="2400" dirty="0"/>
                  <a:t>,</a:t>
                </a:r>
                <a:r>
                  <a:rPr lang="zh-CN" altLang="en-US" sz="2400" dirty="0"/>
                  <a:t>来近似生成一个代价变化：</a:t>
                </a:r>
                <a:endParaRPr lang="en-US" altLang="zh-CN" sz="2400" dirty="0"/>
              </a:p>
              <a:p>
                <a:pPr lvl="1"/>
                <a14:m>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𝚫</m:t>
                        </m:r>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𝚫</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a14:m>
                <a:r>
                  <a:rPr lang="zh-CN" altLang="en-US" sz="2400" dirty="0"/>
                  <a:t>一阶</a:t>
                </a:r>
                <a:endParaRPr lang="en-US" altLang="zh-CN" sz="2400" dirty="0"/>
              </a:p>
              <a:p>
                <a:pPr lvl="1"/>
                <a14:m>
                  <m:oMath xmlns:m="http://schemas.openxmlformats.org/officeDocument/2006/math">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a:latin typeface="Cambria Math" panose="02040503050406030204" pitchFamily="18" charset="0"/>
                          </a:rPr>
                          <m:t>𝚫</m:t>
                        </m:r>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r>
                      <a:rPr lang="en-US" altLang="zh-CN" sz="2400" i="1">
                        <a:latin typeface="Cambria Math" panose="02040503050406030204" pitchFamily="18" charset="0"/>
                      </a:rPr>
                      <m:t>≈</m:t>
                    </m:r>
                    <m:r>
                      <a:rPr lang="en-US" altLang="zh-CN" sz="2400">
                        <a:latin typeface="Cambria Math" panose="02040503050406030204" pitchFamily="18" charset="0"/>
                      </a:rPr>
                      <m:t>𝛁</m:t>
                    </m:r>
                    <m:r>
                      <a:rPr lang="en-US" altLang="zh-CN" sz="2400" i="1">
                        <a:latin typeface="Cambria Math" panose="02040503050406030204" pitchFamily="18" charset="0"/>
                      </a:rPr>
                      <m:t>𝒇</m:t>
                    </m:r>
                    <m:sSup>
                      <m:sSupPr>
                        <m:ctrlPr>
                          <a:rPr lang="en-US" altLang="zh-CN" sz="2400" b="1" i="1" smtClean="0">
                            <a:latin typeface="Cambria Math" panose="02040503050406030204" pitchFamily="18" charset="0"/>
                          </a:rPr>
                        </m:ctrlPr>
                      </m:sSupPr>
                      <m:e>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e>
                      <m:sup>
                        <m:r>
                          <a:rPr lang="en-US" altLang="zh-CN" sz="2400" b="1" i="0" smtClean="0">
                            <a:latin typeface="Cambria Math" panose="02040503050406030204" pitchFamily="18" charset="0"/>
                          </a:rPr>
                          <m:t>′</m:t>
                        </m:r>
                      </m:sup>
                    </m:sSup>
                    <m:r>
                      <a:rPr lang="en-US" altLang="zh-CN" sz="2400">
                        <a:latin typeface="Cambria Math" panose="02040503050406030204" pitchFamily="18" charset="0"/>
                      </a:rPr>
                      <m:t>𝚫</m:t>
                    </m:r>
                    <m:r>
                      <a:rPr lang="en-US" altLang="zh-CN" sz="2400" i="1">
                        <a:latin typeface="Cambria Math" panose="02040503050406030204" pitchFamily="18" charset="0"/>
                      </a:rPr>
                      <m:t>𝒙</m:t>
                    </m:r>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r>
                      <a:rPr lang="en-US" altLang="zh-CN" sz="2400" b="1" i="0" smtClean="0">
                        <a:latin typeface="Cambria Math" panose="02040503050406030204" pitchFamily="18" charset="0"/>
                      </a:rPr>
                      <m:t>𝚫</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sSup>
                      <m:sSupPr>
                        <m:ctrlPr>
                          <a:rPr lang="en-US" altLang="zh-CN" sz="2400" b="1" i="1" smtClean="0">
                            <a:latin typeface="Cambria Math" panose="02040503050406030204" pitchFamily="18" charset="0"/>
                          </a:rPr>
                        </m:ctrlPr>
                      </m:sSupPr>
                      <m:e>
                        <m:r>
                          <a:rPr lang="en-US" altLang="zh-CN" sz="2400" b="1" i="0" smtClean="0">
                            <a:latin typeface="Cambria Math" panose="02040503050406030204" pitchFamily="18" charset="0"/>
                          </a:rPr>
                          <m:t>𝛁</m:t>
                        </m:r>
                      </m:e>
                      <m:sup>
                        <m:r>
                          <a:rPr lang="en-US" altLang="zh-CN" sz="2400" b="1" i="1" smtClean="0">
                            <a:latin typeface="Cambria Math" panose="02040503050406030204" pitchFamily="18" charset="0"/>
                          </a:rPr>
                          <m:t>𝟐</m:t>
                        </m:r>
                      </m:sup>
                    </m:sSup>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0" smtClean="0">
                        <a:latin typeface="Cambria Math" panose="02040503050406030204" pitchFamily="18" charset="0"/>
                      </a:rPr>
                      <m:t>𝚫</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a14:m>
                <a:r>
                  <a:rPr lang="zh-CN" altLang="en-US" sz="2400" dirty="0"/>
                  <a:t>二阶</a:t>
                </a:r>
                <a:endParaRPr lang="en-US" altLang="zh-CN" sz="2400" dirty="0"/>
              </a:p>
              <a:p>
                <a:r>
                  <a:rPr lang="zh-CN" altLang="en-US" sz="2800" dirty="0"/>
                  <a:t>我们期望如果</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oMath>
                </a14:m>
                <a:r>
                  <a:rPr lang="zh-CN" altLang="en-US" sz="2800" dirty="0"/>
                  <a:t>是一个无约束局部极小点，由</a:t>
                </a:r>
                <a14:m>
                  <m:oMath xmlns:m="http://schemas.openxmlformats.org/officeDocument/2006/math">
                    <m:r>
                      <a:rPr lang="en-US" altLang="zh-CN" sz="2800" b="1" i="0" smtClean="0">
                        <a:latin typeface="Cambria Math" panose="02040503050406030204" pitchFamily="18" charset="0"/>
                      </a:rPr>
                      <m:t>𝚫</m:t>
                    </m:r>
                    <m:r>
                      <a:rPr lang="en-US" altLang="zh-CN" sz="2800" b="1" i="1" smtClean="0">
                        <a:latin typeface="Cambria Math" panose="02040503050406030204" pitchFamily="18" charset="0"/>
                      </a:rPr>
                      <m:t>𝒙</m:t>
                    </m:r>
                  </m:oMath>
                </a14:m>
                <a:r>
                  <a:rPr lang="zh-CN" altLang="en-US" sz="2800" dirty="0"/>
                  <a:t>带来的一阶代价变化是非负的：</a:t>
                </a:r>
                <a:endParaRPr lang="en-US" altLang="zh-CN" sz="2800" dirty="0"/>
              </a:p>
              <a:p>
                <a:pPr marL="0" indent="0">
                  <a:buNone/>
                </a:pPr>
                <a14:m>
                  <m:oMathPara xmlns:m="http://schemas.openxmlformats.org/officeDocument/2006/math">
                    <m:oMathParaPr>
                      <m:jc m:val="centerGroup"/>
                    </m:oMathParaPr>
                    <m:oMath xmlns:m="http://schemas.openxmlformats.org/officeDocument/2006/math">
                      <m:r>
                        <a:rPr lang="en-US" altLang="zh-CN" sz="2800">
                          <a:latin typeface="Cambria Math" panose="02040503050406030204" pitchFamily="18" charset="0"/>
                        </a:rPr>
                        <m:t>𝛁</m:t>
                      </m:r>
                      <m:r>
                        <a:rPr lang="en-US" altLang="zh-CN" sz="2800" i="1">
                          <a:latin typeface="Cambria Math" panose="02040503050406030204" pitchFamily="18" charset="0"/>
                        </a:rPr>
                        <m:t>𝒇</m:t>
                      </m:r>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𝒙</m:t>
                                  </m:r>
                                </m:e>
                                <m:sup>
                                  <m:r>
                                    <a:rPr lang="en-US" altLang="zh-CN" sz="2800" i="1">
                                      <a:latin typeface="Cambria Math" panose="02040503050406030204" pitchFamily="18" charset="0"/>
                                    </a:rPr>
                                    <m:t>∗</m:t>
                                  </m:r>
                                </m:sup>
                              </m:sSup>
                            </m:e>
                          </m:d>
                        </m:e>
                        <m:sup>
                          <m:r>
                            <a:rPr lang="en-US" altLang="zh-CN" sz="2800" i="1">
                              <a:latin typeface="Cambria Math" panose="02040503050406030204" pitchFamily="18" charset="0"/>
                            </a:rPr>
                            <m:t>′</m:t>
                          </m:r>
                        </m:sup>
                      </m:sSup>
                      <m:r>
                        <a:rPr lang="en-US" altLang="zh-CN" sz="2800">
                          <a:latin typeface="Cambria Math" panose="02040503050406030204" pitchFamily="18" charset="0"/>
                        </a:rPr>
                        <m:t>𝚫</m:t>
                      </m:r>
                      <m:r>
                        <a:rPr lang="en-US" altLang="zh-CN" sz="2800" i="1">
                          <a:latin typeface="Cambria Math" panose="02040503050406030204" pitchFamily="18" charset="0"/>
                        </a:rPr>
                        <m:t>𝒙</m:t>
                      </m:r>
                      <m:r>
                        <a:rPr lang="en-US" altLang="zh-CN" sz="2800" b="1" i="0" smtClean="0">
                          <a:latin typeface="Cambria Math" panose="02040503050406030204" pitchFamily="18" charset="0"/>
                        </a:rPr>
                        <m:t>=</m:t>
                      </m:r>
                      <m:nary>
                        <m:naryPr>
                          <m:chr m:val="∑"/>
                          <m:ctrlPr>
                            <a:rPr lang="en-US" altLang="zh-CN" sz="2800" b="1" i="1" smtClean="0">
                              <a:latin typeface="Cambria Math" panose="02040503050406030204" pitchFamily="18" charset="0"/>
                            </a:rPr>
                          </m:ctrlPr>
                        </m:naryPr>
                        <m:sub>
                          <m:r>
                            <a:rPr lang="en-US" altLang="zh-CN" sz="2800" b="1" i="1" smtClean="0">
                              <a:latin typeface="Cambria Math" panose="02040503050406030204" pitchFamily="18" charset="0"/>
                            </a:rPr>
                            <m:t>𝒊</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sub>
                        <m:sup>
                          <m:r>
                            <a:rPr lang="en-US" altLang="zh-CN" sz="2800" b="1" i="1" smtClean="0">
                              <a:latin typeface="Cambria Math" panose="02040503050406030204" pitchFamily="18" charset="0"/>
                            </a:rPr>
                            <m:t>𝒏</m:t>
                          </m:r>
                        </m:sup>
                        <m:e>
                          <m:f>
                            <m:fPr>
                              <m:ctrlPr>
                                <a:rPr lang="en-US" altLang="zh-CN" sz="2800" b="1" i="1" smtClean="0">
                                  <a:latin typeface="Cambria Math" panose="02040503050406030204" pitchFamily="18" charset="0"/>
                                </a:rPr>
                              </m:ctrlPr>
                            </m:fPr>
                            <m:num>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e>
                              </m:d>
                            </m:num>
                            <m:den>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𝒙</m:t>
                                  </m:r>
                                </m:e>
                                <m:sub>
                                  <m:r>
                                    <a:rPr lang="en-US" altLang="zh-CN" sz="2800" b="1" i="1" smtClean="0">
                                      <a:latin typeface="Cambria Math" panose="02040503050406030204" pitchFamily="18" charset="0"/>
                                    </a:rPr>
                                    <m:t>𝒊</m:t>
                                  </m:r>
                                </m:sub>
                              </m:sSub>
                            </m:den>
                          </m:f>
                          <m:r>
                            <a:rPr lang="en-US" altLang="zh-CN" sz="2800" b="1" i="0" smtClean="0">
                              <a:latin typeface="Cambria Math" panose="02040503050406030204" pitchFamily="18" charset="0"/>
                            </a:rPr>
                            <m:t>𝚫</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𝒙</m:t>
                              </m:r>
                            </m:e>
                            <m:sub>
                              <m:r>
                                <a:rPr lang="en-US" altLang="zh-CN" sz="2800" b="1" i="1" smtClean="0">
                                  <a:latin typeface="Cambria Math" panose="02040503050406030204" pitchFamily="18" charset="0"/>
                                </a:rPr>
                                <m:t>𝒊</m:t>
                              </m:r>
                            </m:sub>
                          </m:sSub>
                        </m:e>
                      </m:nary>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oMath>
                  </m:oMathPara>
                </a14:m>
                <a:endParaRPr lang="en-US" altLang="zh-CN" sz="2800" dirty="0"/>
              </a:p>
              <a:p>
                <a:r>
                  <a:rPr lang="zh-CN" altLang="en-US" sz="2800" dirty="0"/>
                  <a:t>得必要条件：</a:t>
                </a:r>
                <a14:m>
                  <m:oMath xmlns:m="http://schemas.openxmlformats.org/officeDocument/2006/math">
                    <m:r>
                      <a:rPr lang="en-US" altLang="zh-CN" sz="2800" b="1" i="0" smtClean="0">
                        <a:latin typeface="Cambria Math" panose="02040503050406030204" pitchFamily="18" charset="0"/>
                      </a:rPr>
                      <m:t>𝛁</m:t>
                    </m:r>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smtClean="0">
                                <a:latin typeface="Cambria Math" panose="02040503050406030204" pitchFamily="18" charset="0"/>
                              </a:rPr>
                              <m:t>∗</m:t>
                            </m:r>
                          </m:sup>
                        </m:sSup>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oMath>
                </a14:m>
                <a:endParaRPr lang="zh-CN" altLang="en-US" sz="2800" dirty="0"/>
              </a:p>
            </p:txBody>
          </p:sp>
        </mc:Choice>
        <mc:Fallback xmlns="">
          <p:sp>
            <p:nvSpPr>
              <p:cNvPr id="3" name="内容占位符 2">
                <a:extLst>
                  <a:ext uri="{FF2B5EF4-FFF2-40B4-BE49-F238E27FC236}">
                    <a16:creationId xmlns:a16="http://schemas.microsoft.com/office/drawing/2014/main" id="{66FCC477-3AA5-448C-8C73-DA3FADA2E5EB}"/>
                  </a:ext>
                </a:extLst>
              </p:cNvPr>
              <p:cNvSpPr>
                <a:spLocks noGrp="1" noRot="1" noChangeAspect="1" noMove="1" noResize="1" noEditPoints="1" noAdjustHandles="1" noChangeArrowheads="1" noChangeShapeType="1" noTextEdit="1"/>
              </p:cNvSpPr>
              <p:nvPr>
                <p:ph idx="1"/>
              </p:nvPr>
            </p:nvSpPr>
            <p:spPr>
              <a:blipFill>
                <a:blip r:embed="rId2"/>
                <a:stretch>
                  <a:fillRect l="-1190" t="-1410" r="-86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B7DB99C7-44B9-4557-B9A1-4D48AD62F4E3}"/>
              </a:ext>
            </a:extLst>
          </p:cNvPr>
          <p:cNvSpPr txBox="1"/>
          <p:nvPr/>
        </p:nvSpPr>
        <p:spPr>
          <a:xfrm>
            <a:off x="7545288" y="5049341"/>
            <a:ext cx="2592288" cy="830997"/>
          </a:xfrm>
          <a:prstGeom prst="rect">
            <a:avLst/>
          </a:prstGeom>
          <a:noFill/>
        </p:spPr>
        <p:txBody>
          <a:bodyPr wrap="square" rtlCol="0">
            <a:spAutoFit/>
          </a:bodyPr>
          <a:lstStyle/>
          <a:p>
            <a:r>
              <a:rPr lang="zh-CN" altLang="en-US" dirty="0">
                <a:solidFill>
                  <a:srgbClr val="CC00CC"/>
                </a:solidFill>
              </a:rPr>
              <a:t>从这可以推导出什么？</a:t>
            </a:r>
          </a:p>
        </p:txBody>
      </p:sp>
    </p:spTree>
    <p:extLst>
      <p:ext uri="{BB962C8B-B14F-4D97-AF65-F5344CB8AC3E}">
        <p14:creationId xmlns:p14="http://schemas.microsoft.com/office/powerpoint/2010/main" val="140450635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15E0B0-1395-4FE4-AE98-6729459E9035}"/>
              </a:ext>
            </a:extLst>
          </p:cNvPr>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直观理解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810F69F-67CD-485D-A785-90E2319DF30C}"/>
                  </a:ext>
                </a:extLst>
              </p:cNvPr>
              <p:cNvSpPr>
                <a:spLocks noGrp="1"/>
              </p:cNvSpPr>
              <p:nvPr>
                <p:ph idx="1"/>
              </p:nvPr>
            </p:nvSpPr>
            <p:spPr/>
            <p:txBody>
              <a:bodyPr/>
              <a:lstStyle/>
              <a:p>
                <a:r>
                  <a:rPr lang="zh-CN" altLang="en-US" dirty="0"/>
                  <a:t>同时，我们也期望二阶的变化也有这样的特性！</a:t>
                </a:r>
                <a:endParaRPr lang="en-US" altLang="zh-CN" dirty="0"/>
              </a:p>
              <a:p>
                <a:pPr lvl="1"/>
                <a14:m>
                  <m:oMath xmlns:m="http://schemas.openxmlformats.org/officeDocument/2006/math">
                    <m:r>
                      <a:rPr lang="en-US" altLang="zh-CN" sz="2800">
                        <a:latin typeface="Cambria Math" panose="02040503050406030204" pitchFamily="18" charset="0"/>
                      </a:rPr>
                      <m:t>𝛁</m:t>
                    </m:r>
                    <m:r>
                      <a:rPr lang="en-US" altLang="zh-CN" sz="2800" i="1">
                        <a:latin typeface="Cambria Math" panose="02040503050406030204" pitchFamily="18" charset="0"/>
                      </a:rPr>
                      <m:t>𝒇</m:t>
                    </m:r>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𝒙</m:t>
                                </m:r>
                              </m:e>
                              <m:sup>
                                <m:r>
                                  <a:rPr lang="en-US" altLang="zh-CN" sz="2800" i="1">
                                    <a:latin typeface="Cambria Math" panose="02040503050406030204" pitchFamily="18" charset="0"/>
                                  </a:rPr>
                                  <m:t>∗</m:t>
                                </m:r>
                              </m:sup>
                            </m:sSup>
                          </m:e>
                        </m:d>
                      </m:e>
                      <m:sup>
                        <m:r>
                          <a:rPr lang="en-US" altLang="zh-CN" sz="2800">
                            <a:latin typeface="Cambria Math" panose="02040503050406030204" pitchFamily="18" charset="0"/>
                          </a:rPr>
                          <m:t>′</m:t>
                        </m:r>
                      </m:sup>
                    </m:sSup>
                    <m:r>
                      <a:rPr lang="en-US" altLang="zh-CN" sz="2800">
                        <a:latin typeface="Cambria Math" panose="02040503050406030204" pitchFamily="18" charset="0"/>
                      </a:rPr>
                      <m:t>𝚫</m:t>
                    </m:r>
                    <m:r>
                      <a:rPr lang="en-US" altLang="zh-CN" sz="2800" i="1">
                        <a:latin typeface="Cambria Math" panose="02040503050406030204" pitchFamily="18" charset="0"/>
                      </a:rPr>
                      <m:t>𝒙</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𝟏</m:t>
                        </m:r>
                      </m:num>
                      <m:den>
                        <m:r>
                          <a:rPr lang="en-US" altLang="zh-CN" sz="2800" i="1">
                            <a:latin typeface="Cambria Math" panose="02040503050406030204" pitchFamily="18" charset="0"/>
                          </a:rPr>
                          <m:t>𝟐</m:t>
                        </m:r>
                      </m:den>
                    </m:f>
                    <m:r>
                      <a:rPr lang="en-US" altLang="zh-CN" sz="2800">
                        <a:latin typeface="Cambria Math" panose="02040503050406030204" pitchFamily="18" charset="0"/>
                      </a:rPr>
                      <m:t>𝚫</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𝒙</m:t>
                        </m:r>
                      </m:e>
                      <m:sup>
                        <m:r>
                          <a:rPr lang="en-US" altLang="zh-CN" sz="2800" i="1">
                            <a:latin typeface="Cambria Math" panose="02040503050406030204" pitchFamily="18" charset="0"/>
                          </a:rPr>
                          <m:t>′</m:t>
                        </m:r>
                      </m:sup>
                    </m:sSup>
                    <m:sSup>
                      <m:sSupPr>
                        <m:ctrlPr>
                          <a:rPr lang="en-US" altLang="zh-CN" sz="2800" i="1">
                            <a:latin typeface="Cambria Math" panose="02040503050406030204" pitchFamily="18" charset="0"/>
                          </a:rPr>
                        </m:ctrlPr>
                      </m:sSupPr>
                      <m:e>
                        <m:r>
                          <a:rPr lang="en-US" altLang="zh-CN" sz="2800">
                            <a:latin typeface="Cambria Math" panose="02040503050406030204" pitchFamily="18" charset="0"/>
                          </a:rPr>
                          <m:t>𝛁</m:t>
                        </m:r>
                      </m:e>
                      <m:sup>
                        <m:r>
                          <a:rPr lang="en-US" altLang="zh-CN" sz="2800" i="1">
                            <a:latin typeface="Cambria Math" panose="02040503050406030204" pitchFamily="18" charset="0"/>
                          </a:rPr>
                          <m:t>𝟐</m:t>
                        </m:r>
                      </m:sup>
                    </m:sSup>
                    <m:r>
                      <a:rPr lang="en-US" altLang="zh-CN" sz="2800" i="1">
                        <a:latin typeface="Cambria Math" panose="02040503050406030204" pitchFamily="18" charset="0"/>
                      </a:rPr>
                      <m:t>𝒇</m:t>
                    </m:r>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𝒙</m:t>
                            </m:r>
                          </m:e>
                          <m:sup>
                            <m:r>
                              <a:rPr lang="en-US" altLang="zh-CN" sz="2800" i="1">
                                <a:latin typeface="Cambria Math" panose="02040503050406030204" pitchFamily="18" charset="0"/>
                              </a:rPr>
                              <m:t>∗</m:t>
                            </m:r>
                          </m:sup>
                        </m:sSup>
                      </m:e>
                    </m:d>
                    <m:r>
                      <a:rPr lang="en-US" altLang="zh-CN" sz="2800">
                        <a:latin typeface="Cambria Math" panose="02040503050406030204" pitchFamily="18" charset="0"/>
                      </a:rPr>
                      <m:t>𝚫</m:t>
                    </m:r>
                    <m:r>
                      <a:rPr lang="en-US" altLang="zh-CN" sz="2800" i="1">
                        <a:latin typeface="Cambria Math" panose="02040503050406030204" pitchFamily="18" charset="0"/>
                      </a:rPr>
                      <m:t>𝒙</m:t>
                    </m:r>
                    <m:r>
                      <a:rPr lang="en-US" altLang="zh-CN" sz="2800" b="1" i="0" smtClean="0">
                        <a:latin typeface="Cambria Math" panose="02040503050406030204" pitchFamily="18" charset="0"/>
                      </a:rPr>
                      <m:t>≥</m:t>
                    </m:r>
                    <m:r>
                      <a:rPr lang="en-US" altLang="zh-CN" sz="2800" b="1" i="0" smtClean="0">
                        <a:latin typeface="Cambria Math" panose="02040503050406030204" pitchFamily="18" charset="0"/>
                      </a:rPr>
                      <m:t>𝟎</m:t>
                    </m:r>
                  </m:oMath>
                </a14:m>
                <a:endParaRPr lang="en-US" altLang="zh-CN" dirty="0"/>
              </a:p>
              <a:p>
                <a:pPr lvl="1"/>
                <a:r>
                  <a:rPr lang="zh-CN" altLang="en-US" dirty="0"/>
                  <a:t>即</a:t>
                </a:r>
                <a:r>
                  <a:rPr lang="en-US" altLang="zh-CN" dirty="0"/>
                  <a:t>:</a:t>
                </a:r>
                <a14:m>
                  <m:oMath xmlns:m="http://schemas.openxmlformats.org/officeDocument/2006/math">
                    <m:r>
                      <a:rPr lang="en-US" altLang="zh-CN" sz="2400">
                        <a:latin typeface="Cambria Math" panose="02040503050406030204" pitchFamily="18" charset="0"/>
                      </a:rPr>
                      <m:t>𝚫</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m:t>
                        </m:r>
                      </m:e>
                      <m:sup>
                        <m:r>
                          <a:rPr lang="en-US" altLang="zh-CN" sz="2400" i="1">
                            <a:latin typeface="Cambria Math" panose="02040503050406030204" pitchFamily="18" charset="0"/>
                          </a:rPr>
                          <m:t>𝟐</m:t>
                        </m:r>
                      </m:sup>
                    </m:sSup>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m:t>
                            </m:r>
                          </m:sup>
                        </m:sSup>
                      </m:e>
                    </m:d>
                    <m:r>
                      <a:rPr lang="en-US" altLang="zh-CN" sz="2400">
                        <a:latin typeface="Cambria Math" panose="02040503050406030204" pitchFamily="18" charset="0"/>
                      </a:rPr>
                      <m:t>𝚫</m:t>
                    </m:r>
                    <m:r>
                      <a:rPr lang="en-US" altLang="zh-CN" sz="2400" i="1">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endParaRPr lang="en-US" altLang="zh-CN" dirty="0"/>
              </a:p>
              <a:p>
                <a:pPr lvl="1"/>
                <a:r>
                  <a:rPr lang="zh-CN" altLang="en-US" dirty="0"/>
                  <a:t>表明：矩阵</a:t>
                </a:r>
                <a14:m>
                  <m:oMath xmlns:m="http://schemas.openxmlformats.org/officeDocument/2006/math">
                    <m:sSup>
                      <m:sSupPr>
                        <m:ctrlPr>
                          <a:rPr lang="en-US" altLang="zh-CN" b="1" i="1" smtClean="0">
                            <a:latin typeface="Cambria Math" panose="02040503050406030204" pitchFamily="18" charset="0"/>
                          </a:rPr>
                        </m:ctrlPr>
                      </m:sSupPr>
                      <m:e>
                        <m:r>
                          <a:rPr lang="en-US" altLang="zh-CN" b="1" i="0" smtClean="0">
                            <a:latin typeface="Cambria Math" panose="02040503050406030204" pitchFamily="18" charset="0"/>
                          </a:rPr>
                          <m:t>𝛁</m:t>
                        </m:r>
                      </m:e>
                      <m:sup>
                        <m:r>
                          <a:rPr lang="en-US" altLang="zh-CN" b="1" i="0" smtClean="0">
                            <a:latin typeface="Cambria Math" panose="02040503050406030204" pitchFamily="18" charset="0"/>
                          </a:rPr>
                          <m:t>𝟐</m:t>
                        </m:r>
                      </m:sup>
                    </m:sSup>
                    <m:r>
                      <a:rPr lang="en-US" altLang="zh-CN" b="1" i="1" smtClean="0">
                        <a:latin typeface="Cambria Math" panose="02040503050406030204" pitchFamily="18" charset="0"/>
                      </a:rPr>
                      <m:t>𝒇</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r>
                  <a:rPr lang="zh-CN" altLang="en-US" dirty="0"/>
                  <a:t>为半正定的！</a:t>
                </a:r>
              </a:p>
            </p:txBody>
          </p:sp>
        </mc:Choice>
        <mc:Fallback xmlns="">
          <p:sp>
            <p:nvSpPr>
              <p:cNvPr id="3" name="内容占位符 2">
                <a:extLst>
                  <a:ext uri="{FF2B5EF4-FFF2-40B4-BE49-F238E27FC236}">
                    <a16:creationId xmlns:a16="http://schemas.microsoft.com/office/drawing/2014/main" id="{3810F69F-67CD-485D-A785-90E2319DF30C}"/>
                  </a:ext>
                </a:extLst>
              </p:cNvPr>
              <p:cNvSpPr>
                <a:spLocks noGrp="1" noRot="1" noChangeAspect="1" noMove="1" noResize="1" noEditPoints="1" noAdjustHandles="1" noChangeArrowheads="1" noChangeShapeType="1" noTextEdit="1"/>
              </p:cNvSpPr>
              <p:nvPr>
                <p:ph idx="1"/>
              </p:nvPr>
            </p:nvSpPr>
            <p:spPr>
              <a:blipFill>
                <a:blip r:embed="rId2"/>
                <a:stretch>
                  <a:fillRect l="-1389" t="-17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467279"/>
      </p:ext>
    </p:extLst>
  </p:cSld>
  <p:clrMapOvr>
    <a:masterClrMapping/>
  </p:clrMapOvr>
  <p:transition spd="med">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(Nonlinear programming)</a:t>
            </a:r>
            <a:endParaRPr lang="zh-CN" altLang="en-US" sz="3200" dirty="0"/>
          </a:p>
        </p:txBody>
      </p:sp>
      <p:sp>
        <p:nvSpPr>
          <p:cNvPr id="3" name="Content Placeholder 2"/>
          <p:cNvSpPr>
            <a:spLocks noGrp="1"/>
          </p:cNvSpPr>
          <p:nvPr>
            <p:ph idx="1"/>
          </p:nvPr>
        </p:nvSpPr>
        <p:spPr>
          <a:xfrm>
            <a:off x="488504" y="1160910"/>
            <a:ext cx="9217026" cy="5616575"/>
          </a:xfrm>
        </p:spPr>
        <p:txBody>
          <a:bodyPr/>
          <a:lstStyle/>
          <a:p>
            <a:r>
              <a:rPr lang="zh-CN" altLang="en-US" dirty="0"/>
              <a:t>非线性规划的数学模型</a:t>
            </a:r>
            <a:endParaRPr lang="en-US" altLang="zh-CN" dirty="0"/>
          </a:p>
          <a:p>
            <a:r>
              <a:rPr lang="zh-CN" altLang="en-US" dirty="0"/>
              <a:t>非线性规划的直观理解</a:t>
            </a:r>
            <a:endParaRPr lang="en-US" altLang="zh-CN" dirty="0"/>
          </a:p>
          <a:p>
            <a:r>
              <a:rPr lang="zh-CN" altLang="en-US" dirty="0">
                <a:solidFill>
                  <a:srgbClr val="FF0000"/>
                </a:solidFill>
              </a:rPr>
              <a:t>无约束问题的最优性条件</a:t>
            </a:r>
            <a:endParaRPr lang="en-US" altLang="zh-CN" dirty="0">
              <a:solidFill>
                <a:srgbClr val="FF0000"/>
              </a:solidFill>
            </a:endParaRPr>
          </a:p>
          <a:p>
            <a:r>
              <a:rPr lang="zh-CN" altLang="en-US" dirty="0"/>
              <a:t>凸无约束问题的最优性条件</a:t>
            </a:r>
            <a:endParaRPr lang="en-US" altLang="zh-CN" dirty="0"/>
          </a:p>
          <a:p>
            <a:r>
              <a:rPr lang="zh-CN" altLang="en-US" dirty="0"/>
              <a:t>解非线性规划问题的基本思路</a:t>
            </a:r>
            <a:endParaRPr lang="en-US" altLang="zh-CN" dirty="0"/>
          </a:p>
          <a:p>
            <a:r>
              <a:rPr lang="zh-CN" altLang="en-US" dirty="0"/>
              <a:t>有约束问题的最优性条件简介</a:t>
            </a:r>
            <a:endParaRPr lang="en-US" altLang="zh-CN" dirty="0"/>
          </a:p>
          <a:p>
            <a:r>
              <a:rPr lang="zh-CN" altLang="en-US" dirty="0"/>
              <a:t>总结</a:t>
            </a:r>
            <a:endParaRPr lang="en-US" altLang="zh-CN" dirty="0"/>
          </a:p>
          <a:p>
            <a:endParaRPr lang="zh-CN" altLang="en-US" dirty="0"/>
          </a:p>
        </p:txBody>
      </p:sp>
    </p:spTree>
  </p:cSld>
  <p:clrMapOvr>
    <a:masterClrMapping/>
  </p:clrMapOvr>
  <p:transition spd="med">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多元函数的导数与极值</a:t>
                </a:r>
                <a:endParaRPr lang="en-US" altLang="zh-CN" sz="2400" dirty="0"/>
              </a:p>
              <a:p>
                <a:pPr lvl="1"/>
                <a:r>
                  <a:rPr lang="zh-CN" altLang="en-US" sz="2000" dirty="0"/>
                  <a:t>多元函数的一阶导数</a:t>
                </a:r>
                <a:r>
                  <a:rPr lang="en-US" altLang="zh-CN" sz="2000" dirty="0"/>
                  <a:t>-</a:t>
                </a:r>
                <a:r>
                  <a:rPr lang="zh-CN" altLang="en-US" sz="2000" dirty="0"/>
                  <a:t>梯度</a:t>
                </a:r>
                <a:r>
                  <a:rPr lang="en-US" altLang="zh-CN" sz="2000" dirty="0"/>
                  <a:t>(Gradient):</a:t>
                </a:r>
                <a:r>
                  <a:rPr lang="zh-CN" altLang="en-US" sz="2000" dirty="0"/>
                  <a:t>向量</a:t>
                </a:r>
                <a:endParaRPr lang="en-US" altLang="zh-CN" sz="2000" dirty="0"/>
              </a:p>
              <a:p>
                <a:pPr lvl="1"/>
                <a:r>
                  <a:rPr lang="zh-CN" altLang="en-US" sz="2000" dirty="0"/>
                  <a:t>微分与梯度的关系：函数</a:t>
                </a:r>
                <a14:m>
                  <m:oMath xmlns:m="http://schemas.openxmlformats.org/officeDocument/2006/math">
                    <m:r>
                      <a:rPr lang="en-US" altLang="zh-CN" sz="2000" b="1" i="1" smtClean="0">
                        <a:latin typeface="Cambria Math"/>
                      </a:rPr>
                      <m:t>𝒇</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oMath>
                </a14:m>
                <a:r>
                  <a:rPr lang="zh-CN" altLang="en-US" sz="2000" dirty="0"/>
                  <a:t>在</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𝟎</m:t>
                        </m:r>
                      </m:sub>
                    </m:sSub>
                  </m:oMath>
                </a14:m>
                <a:r>
                  <a:rPr lang="zh-CN" altLang="en-US" sz="2000" dirty="0"/>
                  <a:t>处可微，则该点梯度也存在，并且</a:t>
                </a:r>
                <a14:m>
                  <m:oMath xmlns:m="http://schemas.openxmlformats.org/officeDocument/2006/math">
                    <m:r>
                      <a:rPr lang="en-US" altLang="zh-CN" sz="2000" b="1" i="1" smtClean="0">
                        <a:latin typeface="Cambria Math"/>
                      </a:rPr>
                      <m:t>𝒅𝒇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e>
                    </m:d>
                    <m:r>
                      <a:rPr lang="en-US" altLang="zh-CN" sz="2000" b="1" i="1" smtClean="0">
                        <a:latin typeface="Cambria Math"/>
                      </a:rPr>
                      <m:t>=</m:t>
                    </m:r>
                    <m:r>
                      <a:rPr lang="en-US" altLang="zh-CN" sz="2000" b="1" i="1" smtClean="0">
                        <a:latin typeface="Cambria Math"/>
                      </a:rPr>
                      <m:t>𝜵</m:t>
                    </m:r>
                    <m:r>
                      <a:rPr lang="en-US" altLang="zh-CN" sz="2000" b="1" i="1" smtClean="0">
                        <a:latin typeface="Cambria Math"/>
                      </a:rPr>
                      <m:t>𝒇</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e>
                        </m:d>
                      </m:e>
                      <m:sup>
                        <m:r>
                          <a:rPr lang="en-US" altLang="zh-CN" sz="2000" b="1" i="1" smtClean="0">
                            <a:latin typeface="Cambria Math"/>
                          </a:rPr>
                          <m:t>𝑻</m:t>
                        </m:r>
                      </m:sup>
                    </m:sSup>
                    <m:r>
                      <a:rPr lang="en-US" altLang="zh-CN" sz="2000" b="1" i="1" smtClean="0">
                        <a:latin typeface="Cambria Math"/>
                      </a:rPr>
                      <m:t>𝜟</m:t>
                    </m:r>
                    <m:r>
                      <a:rPr lang="en-US" altLang="zh-CN" sz="2000" b="1" i="1" smtClean="0">
                        <a:latin typeface="Cambria Math"/>
                      </a:rPr>
                      <m:t>𝒙</m:t>
                    </m:r>
                  </m:oMath>
                </a14:m>
                <a:endParaRPr lang="en-US" altLang="zh-CN" sz="2000" b="1" dirty="0"/>
              </a:p>
              <a:p>
                <a:pPr lvl="1"/>
                <a:r>
                  <a:rPr lang="zh-CN" altLang="en-US" sz="2000" dirty="0"/>
                  <a:t>若</a:t>
                </a:r>
                <a14:m>
                  <m:oMath xmlns:m="http://schemas.openxmlformats.org/officeDocument/2006/math">
                    <m:r>
                      <a:rPr lang="en-US" altLang="zh-CN" sz="2000" b="1" i="1" smtClean="0">
                        <a:latin typeface="Cambria Math"/>
                      </a:rPr>
                      <m:t>𝒖</m:t>
                    </m:r>
                    <m:r>
                      <a:rPr lang="en-US" altLang="zh-CN" sz="2000" b="1" i="1" smtClean="0">
                        <a:latin typeface="Cambria Math"/>
                      </a:rPr>
                      <m:t>=</m:t>
                    </m:r>
                    <m:r>
                      <a:rPr lang="en-US" altLang="zh-CN" sz="2000" b="1" i="1" smtClean="0">
                        <a:latin typeface="Cambria Math"/>
                      </a:rPr>
                      <m:t>𝒇</m:t>
                    </m:r>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oMath>
                </a14:m>
                <a:r>
                  <a:rPr lang="zh-CN" altLang="en-US" sz="2000" dirty="0"/>
                  <a:t>是二元函数，则</a:t>
                </a:r>
                <a14:m>
                  <m:oMath xmlns:m="http://schemas.openxmlformats.org/officeDocument/2006/math">
                    <m:r>
                      <a:rPr lang="en-US" altLang="zh-CN" sz="2000" b="1" i="1" smtClean="0">
                        <a:latin typeface="Cambria Math"/>
                      </a:rPr>
                      <m:t>𝒇</m:t>
                    </m:r>
                  </m:oMath>
                </a14:m>
                <a:r>
                  <a:rPr lang="zh-CN" altLang="en-US" sz="2000" dirty="0"/>
                  <a:t>在点</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oMath>
                </a14:m>
                <a:r>
                  <a:rPr lang="zh-CN" altLang="en-US" sz="2000" dirty="0"/>
                  <a:t>处的梯度的几何意义是：</a:t>
                </a:r>
                <a14:m>
                  <m:oMath xmlns:m="http://schemas.openxmlformats.org/officeDocument/2006/math">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e>
                    </m:d>
                  </m:oMath>
                </a14:m>
                <a:r>
                  <a:rPr lang="zh-CN" altLang="en-US" sz="2000" dirty="0"/>
                  <a:t>是过点</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r>
                      <a:rPr lang="en-US" altLang="zh-CN" sz="2000" b="1" i="1" smtClean="0">
                        <a:latin typeface="Cambria Math"/>
                      </a:rPr>
                      <m:t> </m:t>
                    </m:r>
                  </m:oMath>
                </a14:m>
                <a:r>
                  <a:rPr lang="zh-CN" altLang="en-US" sz="2000" dirty="0"/>
                  <a:t>的</a:t>
                </a:r>
                <a14:m>
                  <m:oMath xmlns:m="http://schemas.openxmlformats.org/officeDocument/2006/math">
                    <m:r>
                      <a:rPr lang="en-US" altLang="zh-CN" sz="2000" b="1" i="1" dirty="0" smtClean="0">
                        <a:latin typeface="Cambria Math"/>
                      </a:rPr>
                      <m:t>𝒇</m:t>
                    </m:r>
                    <m:r>
                      <a:rPr lang="en-US" altLang="zh-CN" sz="2000" b="1" i="1" dirty="0" smtClean="0">
                        <a:latin typeface="Cambria Math"/>
                      </a:rPr>
                      <m:t>(</m:t>
                    </m:r>
                    <m:r>
                      <a:rPr lang="en-US" altLang="zh-CN" sz="2000" b="1" i="1" dirty="0" smtClean="0">
                        <a:latin typeface="Cambria Math"/>
                      </a:rPr>
                      <m:t>𝒙</m:t>
                    </m:r>
                    <m:r>
                      <a:rPr lang="en-US" altLang="zh-CN" sz="2000" b="1" i="1" dirty="0" smtClean="0">
                        <a:latin typeface="Cambria Math"/>
                      </a:rPr>
                      <m:t>)</m:t>
                    </m:r>
                  </m:oMath>
                </a14:m>
                <a:r>
                  <a:rPr lang="zh-CN" altLang="en-US" sz="2000" dirty="0"/>
                  <a:t>等值线在</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oMath>
                </a14:m>
                <a:r>
                  <a:rPr lang="zh-CN" altLang="en-US" sz="2000" dirty="0"/>
                  <a:t>点处的法向量</a:t>
                </a:r>
                <a:endParaRPr lang="en-US" altLang="zh-CN" sz="2000" dirty="0"/>
              </a:p>
              <a:p>
                <a:pPr lvl="1"/>
                <a:r>
                  <a:rPr lang="zh-CN" altLang="en-US" sz="2000" dirty="0"/>
                  <a:t>若</a:t>
                </a:r>
                <a14:m>
                  <m:oMath xmlns:m="http://schemas.openxmlformats.org/officeDocument/2006/math">
                    <m:r>
                      <a:rPr lang="en-US" altLang="zh-CN" sz="2000" i="1">
                        <a:latin typeface="Cambria Math"/>
                      </a:rPr>
                      <m:t>𝒖</m:t>
                    </m:r>
                    <m:r>
                      <a:rPr lang="en-US" altLang="zh-CN" sz="2000" i="1">
                        <a:latin typeface="Cambria Math"/>
                      </a:rPr>
                      <m:t>=</m:t>
                    </m:r>
                    <m:r>
                      <a:rPr lang="en-US" altLang="zh-CN" sz="2000" i="1">
                        <a:latin typeface="Cambria Math"/>
                      </a:rPr>
                      <m:t>𝒇</m:t>
                    </m:r>
                    <m:r>
                      <a:rPr lang="en-US" altLang="zh-CN" sz="2000" i="1">
                        <a:latin typeface="Cambria Math"/>
                      </a:rPr>
                      <m:t>(</m:t>
                    </m:r>
                    <m:r>
                      <a:rPr lang="en-US" altLang="zh-CN" sz="2000" i="1">
                        <a:latin typeface="Cambria Math"/>
                      </a:rPr>
                      <m:t>𝒙</m:t>
                    </m:r>
                    <m:r>
                      <a:rPr lang="en-US" altLang="zh-CN" sz="2000" i="1">
                        <a:latin typeface="Cambria Math"/>
                      </a:rPr>
                      <m:t>)</m:t>
                    </m:r>
                  </m:oMath>
                </a14:m>
                <a:r>
                  <a:rPr lang="zh-CN" altLang="en-US" sz="2000" dirty="0"/>
                  <a:t>是三元函数，则</a:t>
                </a:r>
                <a14:m>
                  <m:oMath xmlns:m="http://schemas.openxmlformats.org/officeDocument/2006/math">
                    <m:r>
                      <a:rPr lang="en-US" altLang="zh-CN" sz="2000" i="1">
                        <a:latin typeface="Cambria Math"/>
                      </a:rPr>
                      <m:t>𝒇</m:t>
                    </m:r>
                  </m:oMath>
                </a14:m>
                <a:r>
                  <a:rPr lang="zh-CN" altLang="en-US" sz="2000" dirty="0"/>
                  <a:t>在点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oMath>
                </a14:m>
                <a:r>
                  <a:rPr lang="zh-CN" altLang="en-US" sz="2000" dirty="0"/>
                  <a:t>处的梯度的几何意义是：</a:t>
                </a:r>
                <a14:m>
                  <m:oMath xmlns:m="http://schemas.openxmlformats.org/officeDocument/2006/math">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e>
                    </m:d>
                  </m:oMath>
                </a14:m>
                <a:r>
                  <a:rPr lang="zh-CN" altLang="en-US" sz="2000" dirty="0"/>
                  <a:t>是过点</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r>
                      <a:rPr lang="en-US" altLang="zh-CN" sz="2000" i="1">
                        <a:latin typeface="Cambria Math"/>
                      </a:rPr>
                      <m:t> </m:t>
                    </m:r>
                  </m:oMath>
                </a14:m>
                <a:r>
                  <a:rPr lang="zh-CN" altLang="en-US" sz="2000" dirty="0"/>
                  <a:t>的</a:t>
                </a:r>
                <a14:m>
                  <m:oMath xmlns:m="http://schemas.openxmlformats.org/officeDocument/2006/math">
                    <m:r>
                      <a:rPr lang="en-US" altLang="zh-CN" sz="2000" i="1" dirty="0">
                        <a:latin typeface="Cambria Math"/>
                      </a:rPr>
                      <m:t>𝒇</m:t>
                    </m:r>
                    <m:r>
                      <a:rPr lang="en-US" altLang="zh-CN" sz="2000" i="1" dirty="0">
                        <a:latin typeface="Cambria Math"/>
                      </a:rPr>
                      <m:t>(</m:t>
                    </m:r>
                    <m:r>
                      <a:rPr lang="en-US" altLang="zh-CN" sz="2000" i="1" dirty="0">
                        <a:latin typeface="Cambria Math"/>
                      </a:rPr>
                      <m:t>𝒙</m:t>
                    </m:r>
                    <m:r>
                      <a:rPr lang="en-US" altLang="zh-CN" sz="2000" i="1" dirty="0">
                        <a:latin typeface="Cambria Math"/>
                      </a:rPr>
                      <m:t>)</m:t>
                    </m:r>
                  </m:oMath>
                </a14:m>
                <a:r>
                  <a:rPr lang="zh-CN" altLang="en-US" sz="2000" dirty="0"/>
                  <a:t>等值面在</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oMath>
                </a14:m>
                <a:r>
                  <a:rPr lang="zh-CN" altLang="en-US" sz="2000" dirty="0"/>
                  <a:t>点处的法向量</a:t>
                </a:r>
                <a:endParaRPr lang="en-US" altLang="zh-CN" sz="2000" dirty="0"/>
              </a:p>
              <a:p>
                <a:pPr lvl="1"/>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926" t="-1193"/>
                </a:stretch>
              </a:blipFill>
            </p:spPr>
            <p:txBody>
              <a:bodyPr/>
              <a:lstStyle/>
              <a:p>
                <a:r>
                  <a:rPr lang="zh-CN" altLang="en-US">
                    <a:noFill/>
                  </a:rPr>
                  <a:t> </a:t>
                </a:r>
                <a:endParaRPr lang="zh-CN" altLang="en-US">
                  <a:noFill/>
                </a:endParaRPr>
              </a:p>
            </p:txBody>
          </p:sp>
        </mc:Fallback>
      </mc:AlternateContent>
      <p:grpSp>
        <p:nvGrpSpPr>
          <p:cNvPr id="17" name="Group 16"/>
          <p:cNvGrpSpPr/>
          <p:nvPr/>
        </p:nvGrpSpPr>
        <p:grpSpPr>
          <a:xfrm>
            <a:off x="1208584" y="4545285"/>
            <a:ext cx="3096344" cy="1800200"/>
            <a:chOff x="1064568" y="4905325"/>
            <a:chExt cx="3096344" cy="1800200"/>
          </a:xfrm>
        </p:grpSpPr>
        <p:cxnSp>
          <p:nvCxnSpPr>
            <p:cNvPr id="5" name="Straight Arrow Connector 4"/>
            <p:cNvCxnSpPr/>
            <p:nvPr/>
          </p:nvCxnSpPr>
          <p:spPr bwMode="auto">
            <a:xfrm>
              <a:off x="1064568" y="6417493"/>
              <a:ext cx="2520280"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1424608" y="4905325"/>
              <a:ext cx="0" cy="18002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Freeform 8"/>
            <p:cNvSpPr/>
            <p:nvPr/>
          </p:nvSpPr>
          <p:spPr bwMode="auto">
            <a:xfrm>
              <a:off x="2028978" y="5565148"/>
              <a:ext cx="505995" cy="530225"/>
            </a:xfrm>
            <a:custGeom>
              <a:avLst/>
              <a:gdLst>
                <a:gd name="connsiteX0" fmla="*/ 88580 w 505995"/>
                <a:gd name="connsiteY0" fmla="*/ 41568 h 530225"/>
                <a:gd name="connsiteX1" fmla="*/ 4359 w 505995"/>
                <a:gd name="connsiteY1" fmla="*/ 258136 h 530225"/>
                <a:gd name="connsiteX2" fmla="*/ 232959 w 505995"/>
                <a:gd name="connsiteY2" fmla="*/ 522831 h 530225"/>
                <a:gd name="connsiteX3" fmla="*/ 389369 w 505995"/>
                <a:gd name="connsiteY3" fmla="*/ 426578 h 530225"/>
                <a:gd name="connsiteX4" fmla="*/ 497654 w 505995"/>
                <a:gd name="connsiteY4" fmla="*/ 113757 h 530225"/>
                <a:gd name="connsiteX5" fmla="*/ 160769 w 505995"/>
                <a:gd name="connsiteY5" fmla="*/ 5473 h 530225"/>
                <a:gd name="connsiteX6" fmla="*/ 88580 w 505995"/>
                <a:gd name="connsiteY6" fmla="*/ 41568 h 53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995" h="530225">
                  <a:moveTo>
                    <a:pt x="88580" y="41568"/>
                  </a:moveTo>
                  <a:cubicBezTo>
                    <a:pt x="62512" y="83679"/>
                    <a:pt x="-19704" y="177926"/>
                    <a:pt x="4359" y="258136"/>
                  </a:cubicBezTo>
                  <a:cubicBezTo>
                    <a:pt x="28422" y="338347"/>
                    <a:pt x="168791" y="494757"/>
                    <a:pt x="232959" y="522831"/>
                  </a:cubicBezTo>
                  <a:cubicBezTo>
                    <a:pt x="297127" y="550905"/>
                    <a:pt x="345253" y="494757"/>
                    <a:pt x="389369" y="426578"/>
                  </a:cubicBezTo>
                  <a:cubicBezTo>
                    <a:pt x="433485" y="358399"/>
                    <a:pt x="535754" y="183941"/>
                    <a:pt x="497654" y="113757"/>
                  </a:cubicBezTo>
                  <a:cubicBezTo>
                    <a:pt x="459554" y="43573"/>
                    <a:pt x="230953" y="17504"/>
                    <a:pt x="160769" y="5473"/>
                  </a:cubicBezTo>
                  <a:cubicBezTo>
                    <a:pt x="90585" y="-6558"/>
                    <a:pt x="114648" y="-543"/>
                    <a:pt x="88580" y="41568"/>
                  </a:cubicBezTo>
                  <a:close/>
                </a:path>
              </a:pathLst>
            </a:custGeom>
            <a:solidFill>
              <a:schemeClr val="accent1">
                <a:alpha val="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0" name="Freeform 9"/>
            <p:cNvSpPr/>
            <p:nvPr/>
          </p:nvSpPr>
          <p:spPr bwMode="auto">
            <a:xfrm>
              <a:off x="1630176" y="5274653"/>
              <a:ext cx="1389064" cy="1061544"/>
            </a:xfrm>
            <a:custGeom>
              <a:avLst/>
              <a:gdLst>
                <a:gd name="connsiteX0" fmla="*/ 288758 w 1389064"/>
                <a:gd name="connsiteY0" fmla="*/ 130918 h 1061544"/>
                <a:gd name="connsiteX1" fmla="*/ 0 w 1389064"/>
                <a:gd name="connsiteY1" fmla="*/ 539992 h 1061544"/>
                <a:gd name="connsiteX2" fmla="*/ 288758 w 1389064"/>
                <a:gd name="connsiteY2" fmla="*/ 961097 h 1061544"/>
                <a:gd name="connsiteX3" fmla="*/ 1215189 w 1389064"/>
                <a:gd name="connsiteY3" fmla="*/ 1033287 h 1061544"/>
                <a:gd name="connsiteX4" fmla="*/ 1383631 w 1389064"/>
                <a:gd name="connsiteY4" fmla="*/ 576087 h 1061544"/>
                <a:gd name="connsiteX5" fmla="*/ 1130968 w 1389064"/>
                <a:gd name="connsiteY5" fmla="*/ 46697 h 1061544"/>
                <a:gd name="connsiteX6" fmla="*/ 481263 w 1389064"/>
                <a:gd name="connsiteY6" fmla="*/ 34666 h 1061544"/>
                <a:gd name="connsiteX7" fmla="*/ 288758 w 1389064"/>
                <a:gd name="connsiteY7" fmla="*/ 130918 h 106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9064" h="1061544">
                  <a:moveTo>
                    <a:pt x="288758" y="130918"/>
                  </a:moveTo>
                  <a:cubicBezTo>
                    <a:pt x="208548" y="215139"/>
                    <a:pt x="0" y="401629"/>
                    <a:pt x="0" y="539992"/>
                  </a:cubicBezTo>
                  <a:cubicBezTo>
                    <a:pt x="0" y="678355"/>
                    <a:pt x="86226" y="878881"/>
                    <a:pt x="288758" y="961097"/>
                  </a:cubicBezTo>
                  <a:cubicBezTo>
                    <a:pt x="491290" y="1043313"/>
                    <a:pt x="1032710" y="1097455"/>
                    <a:pt x="1215189" y="1033287"/>
                  </a:cubicBezTo>
                  <a:cubicBezTo>
                    <a:pt x="1397668" y="969119"/>
                    <a:pt x="1397668" y="740519"/>
                    <a:pt x="1383631" y="576087"/>
                  </a:cubicBezTo>
                  <a:cubicBezTo>
                    <a:pt x="1369594" y="411655"/>
                    <a:pt x="1281363" y="136934"/>
                    <a:pt x="1130968" y="46697"/>
                  </a:cubicBezTo>
                  <a:cubicBezTo>
                    <a:pt x="980573" y="-43540"/>
                    <a:pt x="625642" y="22634"/>
                    <a:pt x="481263" y="34666"/>
                  </a:cubicBezTo>
                  <a:cubicBezTo>
                    <a:pt x="336884" y="46698"/>
                    <a:pt x="368968" y="46697"/>
                    <a:pt x="288758" y="130918"/>
                  </a:cubicBezTo>
                  <a:close/>
                </a:path>
              </a:pathLst>
            </a:custGeom>
            <a:solidFill>
              <a:schemeClr val="accent1">
                <a:alpha val="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cxnSp>
          <p:nvCxnSpPr>
            <p:cNvPr id="12" name="Straight Connector 11"/>
            <p:cNvCxnSpPr/>
            <p:nvPr/>
          </p:nvCxnSpPr>
          <p:spPr bwMode="auto">
            <a:xfrm>
              <a:off x="1784648" y="4905325"/>
              <a:ext cx="1656184" cy="165618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flipV="1">
              <a:off x="2534973" y="5193357"/>
              <a:ext cx="545819" cy="45876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TextBox 14"/>
                <p:cNvSpPr txBox="1"/>
                <p:nvPr/>
              </p:nvSpPr>
              <p:spPr>
                <a:xfrm>
                  <a:off x="2807882" y="5565148"/>
                  <a:ext cx="135303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zh-CN" altLang="en-US" b="1" i="1" smtClean="0">
                            <a:latin typeface="Cambria Math"/>
                          </a:rPr>
                          <m:t>的</m:t>
                        </m:r>
                        <m:r>
                          <a:rPr lang="zh-CN" altLang="en-US" i="1">
                            <a:latin typeface="Cambria Math"/>
                          </a:rPr>
                          <m:t>等值线</m:t>
                        </m:r>
                      </m:oMath>
                    </m:oMathPara>
                  </a14:m>
                  <a:endParaRPr lang="zh-CN" alt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807882" y="5565148"/>
                  <a:ext cx="1353030" cy="461665"/>
                </a:xfrm>
                <a:prstGeom prst="rect">
                  <a:avLst/>
                </a:prstGeom>
                <a:blipFill rotWithShape="1">
                  <a:blip r:embed="rId6"/>
                  <a:stretch>
                    <a:fillRect l="-33784" r="-22523" b="-21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328375" y="4908353"/>
                  <a:ext cx="1766766" cy="461665"/>
                </a:xfrm>
                <a:prstGeom prst="rect">
                  <a:avLst/>
                </a:prstGeom>
                <a:noFill/>
              </p:spPr>
              <p:txBody>
                <a:bodyPr wrap="none" rtlCol="0">
                  <a:spAutoFit/>
                </a:bodyPr>
                <a:lstStyle/>
                <a:p>
                  <a:r>
                    <a:rPr lang="zh-CN" altLang="en-US" dirty="0"/>
                    <a:t>梯度</a:t>
                  </a:r>
                  <a14:m>
                    <m:oMath xmlns:m="http://schemas.openxmlformats.org/officeDocument/2006/math">
                      <m:r>
                        <a:rPr lang="en-US" altLang="zh-CN" b="1" i="1" smtClean="0">
                          <a:latin typeface="Cambria Math"/>
                        </a:rPr>
                        <m:t>𝜵</m:t>
                      </m:r>
                      <m:r>
                        <a:rPr lang="en-US" altLang="zh-CN" b="1" i="1" smtClean="0">
                          <a:latin typeface="Cambria Math"/>
                        </a:rPr>
                        <m:t>𝒇</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𝟎</m:t>
                          </m:r>
                        </m:sub>
                      </m:sSub>
                      <m:r>
                        <a:rPr lang="en-US" altLang="zh-CN" b="1" i="1" smtClean="0">
                          <a:latin typeface="Cambria Math"/>
                        </a:rPr>
                        <m:t>)</m:t>
                      </m:r>
                    </m:oMath>
                  </a14:m>
                  <a:endParaRPr lang="zh-CN" altLang="en-US"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2328373" y="4908353"/>
                  <a:ext cx="1766767" cy="461665"/>
                </a:xfrm>
                <a:prstGeom prst="rect">
                  <a:avLst/>
                </a:prstGeom>
                <a:blipFill rotWithShape="1">
                  <a:blip r:embed="rId7"/>
                  <a:stretch>
                    <a:fillRect l="-5172" t="-14474" r="-2759" b="-25000"/>
                  </a:stretch>
                </a:blipFill>
              </p:spPr>
              <p:txBody>
                <a:bodyPr/>
                <a:lstStyle/>
                <a:p>
                  <a:r>
                    <a:rPr lang="zh-CN" altLang="en-US">
                      <a:noFill/>
                    </a:rPr>
                    <a:t> </a:t>
                  </a:r>
                  <a:endParaRPr lang="zh-CN" altLang="en-US">
                    <a:noFill/>
                  </a:endParaRPr>
                </a:p>
              </p:txBody>
            </p:sp>
          </mc:Fallback>
        </mc:AlternateContent>
      </p:grpSp>
      <p:sp>
        <p:nvSpPr>
          <p:cNvPr id="18" name="TextBox 17"/>
          <p:cNvSpPr txBox="1"/>
          <p:nvPr/>
        </p:nvSpPr>
        <p:spPr>
          <a:xfrm>
            <a:off x="1599971" y="6675909"/>
            <a:ext cx="5873309" cy="461665"/>
          </a:xfrm>
          <a:prstGeom prst="rect">
            <a:avLst/>
          </a:prstGeom>
          <a:noFill/>
        </p:spPr>
        <p:txBody>
          <a:bodyPr wrap="square" rtlCol="0">
            <a:spAutoFit/>
          </a:bodyPr>
          <a:lstStyle/>
          <a:p>
            <a:pPr algn="l"/>
            <a:r>
              <a:rPr lang="zh-CN" altLang="en-US" dirty="0">
                <a:solidFill>
                  <a:srgbClr val="FF0000"/>
                </a:solidFill>
              </a:rPr>
              <a:t>梯度方向表明函数值在该方向上增加最快</a:t>
            </a:r>
          </a:p>
        </p:txBody>
      </p:sp>
      <p:grpSp>
        <p:nvGrpSpPr>
          <p:cNvPr id="4" name="Group 4"/>
          <p:cNvGrpSpPr>
            <a:grpSpLocks noChangeAspect="1"/>
          </p:cNvGrpSpPr>
          <p:nvPr/>
        </p:nvGrpSpPr>
        <p:grpSpPr bwMode="auto">
          <a:xfrm>
            <a:off x="5385407" y="3825205"/>
            <a:ext cx="4371830" cy="3006309"/>
            <a:chOff x="1548" y="2110"/>
            <a:chExt cx="2827" cy="1944"/>
          </a:xfrm>
        </p:grpSpPr>
        <p:sp>
          <p:nvSpPr>
            <p:cNvPr id="6" name="AutoShape 3"/>
            <p:cNvSpPr>
              <a:spLocks noChangeAspect="1" noChangeArrowheads="1" noTextEdit="1"/>
            </p:cNvSpPr>
            <p:nvPr/>
          </p:nvSpPr>
          <p:spPr bwMode="auto">
            <a:xfrm>
              <a:off x="1559" y="2110"/>
              <a:ext cx="2736" cy="192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 name="Rectangle 5"/>
            <p:cNvSpPr>
              <a:spLocks noChangeArrowheads="1"/>
            </p:cNvSpPr>
            <p:nvPr/>
          </p:nvSpPr>
          <p:spPr bwMode="auto">
            <a:xfrm>
              <a:off x="1559" y="2145"/>
              <a:ext cx="4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1" name="Freeform 6"/>
            <p:cNvSpPr>
              <a:spLocks noEditPoints="1"/>
            </p:cNvSpPr>
            <p:nvPr/>
          </p:nvSpPr>
          <p:spPr bwMode="auto">
            <a:xfrm>
              <a:off x="1719" y="3822"/>
              <a:ext cx="2125" cy="62"/>
            </a:xfrm>
            <a:custGeom>
              <a:avLst/>
              <a:gdLst>
                <a:gd name="T0" fmla="*/ 8 w 3081"/>
                <a:gd name="T1" fmla="*/ 34 h 85"/>
                <a:gd name="T2" fmla="*/ 2985 w 3081"/>
                <a:gd name="T3" fmla="*/ 35 h 85"/>
                <a:gd name="T4" fmla="*/ 2993 w 3081"/>
                <a:gd name="T5" fmla="*/ 43 h 85"/>
                <a:gd name="T6" fmla="*/ 2985 w 3081"/>
                <a:gd name="T7" fmla="*/ 51 h 85"/>
                <a:gd name="T8" fmla="*/ 8 w 3081"/>
                <a:gd name="T9" fmla="*/ 50 h 85"/>
                <a:gd name="T10" fmla="*/ 0 w 3081"/>
                <a:gd name="T11" fmla="*/ 42 h 85"/>
                <a:gd name="T12" fmla="*/ 8 w 3081"/>
                <a:gd name="T13" fmla="*/ 34 h 85"/>
                <a:gd name="T14" fmla="*/ 2868 w 3081"/>
                <a:gd name="T15" fmla="*/ 0 h 85"/>
                <a:gd name="T16" fmla="*/ 3081 w 3081"/>
                <a:gd name="T17" fmla="*/ 43 h 85"/>
                <a:gd name="T18" fmla="*/ 2868 w 3081"/>
                <a:gd name="T19" fmla="*/ 85 h 85"/>
                <a:gd name="T20" fmla="*/ 2868 w 3081"/>
                <a:gd name="T2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81" h="85">
                  <a:moveTo>
                    <a:pt x="8" y="34"/>
                  </a:moveTo>
                  <a:lnTo>
                    <a:pt x="2985" y="35"/>
                  </a:lnTo>
                  <a:cubicBezTo>
                    <a:pt x="2989" y="35"/>
                    <a:pt x="2993" y="38"/>
                    <a:pt x="2993" y="43"/>
                  </a:cubicBezTo>
                  <a:cubicBezTo>
                    <a:pt x="2993" y="47"/>
                    <a:pt x="2989" y="51"/>
                    <a:pt x="2985" y="51"/>
                  </a:cubicBezTo>
                  <a:lnTo>
                    <a:pt x="8" y="50"/>
                  </a:lnTo>
                  <a:cubicBezTo>
                    <a:pt x="4" y="50"/>
                    <a:pt x="0" y="46"/>
                    <a:pt x="0" y="42"/>
                  </a:cubicBezTo>
                  <a:cubicBezTo>
                    <a:pt x="0" y="37"/>
                    <a:pt x="4" y="34"/>
                    <a:pt x="8" y="34"/>
                  </a:cubicBezTo>
                  <a:close/>
                  <a:moveTo>
                    <a:pt x="2868" y="0"/>
                  </a:moveTo>
                  <a:lnTo>
                    <a:pt x="3081" y="43"/>
                  </a:lnTo>
                  <a:lnTo>
                    <a:pt x="2868" y="85"/>
                  </a:lnTo>
                  <a:lnTo>
                    <a:pt x="2868" y="0"/>
                  </a:lnTo>
                  <a:close/>
                </a:path>
              </a:pathLst>
            </a:custGeom>
            <a:solidFill>
              <a:srgbClr val="000000"/>
            </a:solidFill>
            <a:ln w="11" cap="flat">
              <a:solidFill>
                <a:srgbClr val="000000"/>
              </a:solidFill>
              <a:prstDash val="solid"/>
              <a:bevel/>
            </a:ln>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1695" y="2158"/>
              <a:ext cx="59" cy="1700"/>
            </a:xfrm>
            <a:custGeom>
              <a:avLst/>
              <a:gdLst>
                <a:gd name="T0" fmla="*/ 35 w 86"/>
                <a:gd name="T1" fmla="*/ 2330 h 2338"/>
                <a:gd name="T2" fmla="*/ 35 w 86"/>
                <a:gd name="T3" fmla="*/ 96 h 2338"/>
                <a:gd name="T4" fmla="*/ 43 w 86"/>
                <a:gd name="T5" fmla="*/ 88 h 2338"/>
                <a:gd name="T6" fmla="*/ 51 w 86"/>
                <a:gd name="T7" fmla="*/ 96 h 2338"/>
                <a:gd name="T8" fmla="*/ 51 w 86"/>
                <a:gd name="T9" fmla="*/ 2330 h 2338"/>
                <a:gd name="T10" fmla="*/ 43 w 86"/>
                <a:gd name="T11" fmla="*/ 2338 h 2338"/>
                <a:gd name="T12" fmla="*/ 35 w 86"/>
                <a:gd name="T13" fmla="*/ 2330 h 2338"/>
                <a:gd name="T14" fmla="*/ 0 w 86"/>
                <a:gd name="T15" fmla="*/ 213 h 2338"/>
                <a:gd name="T16" fmla="*/ 43 w 86"/>
                <a:gd name="T17" fmla="*/ 0 h 2338"/>
                <a:gd name="T18" fmla="*/ 86 w 86"/>
                <a:gd name="T19" fmla="*/ 213 h 2338"/>
                <a:gd name="T20" fmla="*/ 0 w 86"/>
                <a:gd name="T21" fmla="*/ 213 h 2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2338">
                  <a:moveTo>
                    <a:pt x="35" y="2330"/>
                  </a:moveTo>
                  <a:lnTo>
                    <a:pt x="35" y="96"/>
                  </a:lnTo>
                  <a:cubicBezTo>
                    <a:pt x="35" y="92"/>
                    <a:pt x="39" y="88"/>
                    <a:pt x="43" y="88"/>
                  </a:cubicBezTo>
                  <a:cubicBezTo>
                    <a:pt x="47" y="88"/>
                    <a:pt x="51" y="92"/>
                    <a:pt x="51" y="96"/>
                  </a:cubicBezTo>
                  <a:lnTo>
                    <a:pt x="51" y="2330"/>
                  </a:lnTo>
                  <a:cubicBezTo>
                    <a:pt x="51" y="2334"/>
                    <a:pt x="47" y="2338"/>
                    <a:pt x="43" y="2338"/>
                  </a:cubicBezTo>
                  <a:cubicBezTo>
                    <a:pt x="39" y="2338"/>
                    <a:pt x="35" y="2334"/>
                    <a:pt x="35" y="2330"/>
                  </a:cubicBezTo>
                  <a:close/>
                  <a:moveTo>
                    <a:pt x="0" y="213"/>
                  </a:moveTo>
                  <a:lnTo>
                    <a:pt x="43" y="0"/>
                  </a:lnTo>
                  <a:lnTo>
                    <a:pt x="86" y="213"/>
                  </a:lnTo>
                  <a:lnTo>
                    <a:pt x="0" y="213"/>
                  </a:lnTo>
                  <a:close/>
                </a:path>
              </a:pathLst>
            </a:custGeom>
            <a:solidFill>
              <a:srgbClr val="000000"/>
            </a:solidFill>
            <a:ln w="11" cap="flat">
              <a:solidFill>
                <a:srgbClr val="000000"/>
              </a:solidFill>
              <a:prstDash val="solid"/>
              <a:bevel/>
            </a:ln>
          </p:spPr>
          <p:txBody>
            <a:bodyPr vert="horz" wrap="square" lIns="91440" tIns="45720" rIns="91440" bIns="45720" numCol="1" anchor="t" anchorCtr="0" compatLnSpc="1"/>
            <a:lstStyle/>
            <a:p>
              <a:endParaRPr lang="zh-CN" altLang="en-US"/>
            </a:p>
          </p:txBody>
        </p:sp>
        <p:sp>
          <p:nvSpPr>
            <p:cNvPr id="21" name="Rectangle 8"/>
            <p:cNvSpPr>
              <a:spLocks noChangeArrowheads="1"/>
            </p:cNvSpPr>
            <p:nvPr/>
          </p:nvSpPr>
          <p:spPr bwMode="auto">
            <a:xfrm>
              <a:off x="1570" y="3844"/>
              <a:ext cx="12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O</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2" name="Rectangle 9"/>
            <p:cNvSpPr>
              <a:spLocks noChangeArrowheads="1"/>
            </p:cNvSpPr>
            <p:nvPr/>
          </p:nvSpPr>
          <p:spPr bwMode="auto">
            <a:xfrm>
              <a:off x="1680" y="3844"/>
              <a:ext cx="4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3" name="Rectangle 10"/>
            <p:cNvSpPr>
              <a:spLocks noChangeArrowheads="1"/>
            </p:cNvSpPr>
            <p:nvPr/>
          </p:nvSpPr>
          <p:spPr bwMode="auto">
            <a:xfrm>
              <a:off x="1548" y="2145"/>
              <a:ext cx="74"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x</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4" name="Rectangle 11"/>
            <p:cNvSpPr>
              <a:spLocks noChangeArrowheads="1"/>
            </p:cNvSpPr>
            <p:nvPr/>
          </p:nvSpPr>
          <p:spPr bwMode="auto">
            <a:xfrm>
              <a:off x="1614" y="2226"/>
              <a:ext cx="5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3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5" name="Rectangle 12"/>
            <p:cNvSpPr>
              <a:spLocks noChangeArrowheads="1"/>
            </p:cNvSpPr>
            <p:nvPr/>
          </p:nvSpPr>
          <p:spPr bwMode="auto">
            <a:xfrm>
              <a:off x="1669" y="2226"/>
              <a:ext cx="2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3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6" name="Rectangle 13"/>
            <p:cNvSpPr>
              <a:spLocks noChangeArrowheads="1"/>
            </p:cNvSpPr>
            <p:nvPr/>
          </p:nvSpPr>
          <p:spPr bwMode="auto">
            <a:xfrm>
              <a:off x="1548" y="2378"/>
              <a:ext cx="4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7" name="Rectangle 14"/>
            <p:cNvSpPr>
              <a:spLocks noChangeArrowheads="1"/>
            </p:cNvSpPr>
            <p:nvPr/>
          </p:nvSpPr>
          <p:spPr bwMode="auto">
            <a:xfrm>
              <a:off x="3622" y="3844"/>
              <a:ext cx="74"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x</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8" name="Rectangle 15"/>
            <p:cNvSpPr>
              <a:spLocks noChangeArrowheads="1"/>
            </p:cNvSpPr>
            <p:nvPr/>
          </p:nvSpPr>
          <p:spPr bwMode="auto">
            <a:xfrm>
              <a:off x="3689" y="3925"/>
              <a:ext cx="5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3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9" name="Rectangle 16"/>
            <p:cNvSpPr>
              <a:spLocks noChangeArrowheads="1"/>
            </p:cNvSpPr>
            <p:nvPr/>
          </p:nvSpPr>
          <p:spPr bwMode="auto">
            <a:xfrm>
              <a:off x="3744" y="3925"/>
              <a:ext cx="2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3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nvGrpSpPr>
            <p:cNvPr id="30" name="Group 26"/>
            <p:cNvGrpSpPr/>
            <p:nvPr/>
          </p:nvGrpSpPr>
          <p:grpSpPr bwMode="auto">
            <a:xfrm>
              <a:off x="2135" y="2230"/>
              <a:ext cx="1243" cy="1306"/>
              <a:chOff x="2135" y="2230"/>
              <a:chExt cx="1243" cy="1306"/>
            </a:xfrm>
          </p:grpSpPr>
          <p:grpSp>
            <p:nvGrpSpPr>
              <p:cNvPr id="62" name="Group 20"/>
              <p:cNvGrpSpPr/>
              <p:nvPr/>
            </p:nvGrpSpPr>
            <p:grpSpPr bwMode="auto">
              <a:xfrm>
                <a:off x="2261" y="2230"/>
                <a:ext cx="890" cy="1306"/>
                <a:chOff x="2261" y="2230"/>
                <a:chExt cx="890" cy="1306"/>
              </a:xfrm>
            </p:grpSpPr>
            <p:sp>
              <p:nvSpPr>
                <p:cNvPr id="68" name="Freeform 17"/>
                <p:cNvSpPr>
                  <a:spLocks noEditPoints="1"/>
                </p:cNvSpPr>
                <p:nvPr/>
              </p:nvSpPr>
              <p:spPr bwMode="auto">
                <a:xfrm>
                  <a:off x="2329" y="2463"/>
                  <a:ext cx="579" cy="965"/>
                </a:xfrm>
                <a:custGeom>
                  <a:avLst/>
                  <a:gdLst>
                    <a:gd name="T0" fmla="*/ 118 w 839"/>
                    <a:gd name="T1" fmla="*/ 34 h 1327"/>
                    <a:gd name="T2" fmla="*/ 113 w 839"/>
                    <a:gd name="T3" fmla="*/ 50 h 1327"/>
                    <a:gd name="T4" fmla="*/ 1 w 839"/>
                    <a:gd name="T5" fmla="*/ 6 h 1327"/>
                    <a:gd name="T6" fmla="*/ 177 w 839"/>
                    <a:gd name="T7" fmla="*/ 60 h 1327"/>
                    <a:gd name="T8" fmla="*/ 278 w 839"/>
                    <a:gd name="T9" fmla="*/ 110 h 1327"/>
                    <a:gd name="T10" fmla="*/ 271 w 839"/>
                    <a:gd name="T11" fmla="*/ 124 h 1327"/>
                    <a:gd name="T12" fmla="*/ 171 w 839"/>
                    <a:gd name="T13" fmla="*/ 74 h 1327"/>
                    <a:gd name="T14" fmla="*/ 177 w 839"/>
                    <a:gd name="T15" fmla="*/ 60 h 1327"/>
                    <a:gd name="T16" fmla="*/ 406 w 839"/>
                    <a:gd name="T17" fmla="*/ 193 h 1327"/>
                    <a:gd name="T18" fmla="*/ 426 w 839"/>
                    <a:gd name="T19" fmla="*/ 220 h 1327"/>
                    <a:gd name="T20" fmla="*/ 397 w 839"/>
                    <a:gd name="T21" fmla="*/ 206 h 1327"/>
                    <a:gd name="T22" fmla="*/ 323 w 839"/>
                    <a:gd name="T23" fmla="*/ 145 h 1327"/>
                    <a:gd name="T24" fmla="*/ 474 w 839"/>
                    <a:gd name="T25" fmla="*/ 250 h 1327"/>
                    <a:gd name="T26" fmla="*/ 554 w 839"/>
                    <a:gd name="T27" fmla="*/ 330 h 1327"/>
                    <a:gd name="T28" fmla="*/ 543 w 839"/>
                    <a:gd name="T29" fmla="*/ 341 h 1327"/>
                    <a:gd name="T30" fmla="*/ 464 w 839"/>
                    <a:gd name="T31" fmla="*/ 262 h 1327"/>
                    <a:gd name="T32" fmla="*/ 474 w 839"/>
                    <a:gd name="T33" fmla="*/ 250 h 1327"/>
                    <a:gd name="T34" fmla="*/ 630 w 839"/>
                    <a:gd name="T35" fmla="*/ 422 h 1327"/>
                    <a:gd name="T36" fmla="*/ 659 w 839"/>
                    <a:gd name="T37" fmla="*/ 482 h 1327"/>
                    <a:gd name="T38" fmla="*/ 617 w 839"/>
                    <a:gd name="T39" fmla="*/ 432 h 1327"/>
                    <a:gd name="T40" fmla="*/ 584 w 839"/>
                    <a:gd name="T41" fmla="*/ 378 h 1327"/>
                    <a:gd name="T42" fmla="*/ 696 w 839"/>
                    <a:gd name="T43" fmla="*/ 526 h 1327"/>
                    <a:gd name="T44" fmla="*/ 746 w 839"/>
                    <a:gd name="T45" fmla="*/ 626 h 1327"/>
                    <a:gd name="T46" fmla="*/ 731 w 839"/>
                    <a:gd name="T47" fmla="*/ 632 h 1327"/>
                    <a:gd name="T48" fmla="*/ 682 w 839"/>
                    <a:gd name="T49" fmla="*/ 533 h 1327"/>
                    <a:gd name="T50" fmla="*/ 696 w 839"/>
                    <a:gd name="T51" fmla="*/ 526 h 1327"/>
                    <a:gd name="T52" fmla="*/ 778 w 839"/>
                    <a:gd name="T53" fmla="*/ 704 h 1327"/>
                    <a:gd name="T54" fmla="*/ 799 w 839"/>
                    <a:gd name="T55" fmla="*/ 803 h 1327"/>
                    <a:gd name="T56" fmla="*/ 763 w 839"/>
                    <a:gd name="T57" fmla="*/ 710 h 1327"/>
                    <a:gd name="T58" fmla="*/ 760 w 839"/>
                    <a:gd name="T59" fmla="*/ 681 h 1327"/>
                    <a:gd name="T60" fmla="*/ 818 w 839"/>
                    <a:gd name="T61" fmla="*/ 856 h 1327"/>
                    <a:gd name="T62" fmla="*/ 835 w 839"/>
                    <a:gd name="T63" fmla="*/ 968 h 1327"/>
                    <a:gd name="T64" fmla="*/ 819 w 839"/>
                    <a:gd name="T65" fmla="*/ 969 h 1327"/>
                    <a:gd name="T66" fmla="*/ 803 w 839"/>
                    <a:gd name="T67" fmla="*/ 859 h 1327"/>
                    <a:gd name="T68" fmla="*/ 818 w 839"/>
                    <a:gd name="T69" fmla="*/ 856 h 1327"/>
                    <a:gd name="T70" fmla="*/ 839 w 839"/>
                    <a:gd name="T71" fmla="*/ 1129 h 1327"/>
                    <a:gd name="T72" fmla="*/ 829 w 839"/>
                    <a:gd name="T73" fmla="*/ 1152 h 1327"/>
                    <a:gd name="T74" fmla="*/ 823 w 839"/>
                    <a:gd name="T75" fmla="*/ 1129 h 1327"/>
                    <a:gd name="T76" fmla="*/ 831 w 839"/>
                    <a:gd name="T77" fmla="*/ 1024 h 1327"/>
                    <a:gd name="T78" fmla="*/ 832 w 839"/>
                    <a:gd name="T79" fmla="*/ 1209 h 1327"/>
                    <a:gd name="T80" fmla="*/ 812 w 839"/>
                    <a:gd name="T81" fmla="*/ 1320 h 1327"/>
                    <a:gd name="T82" fmla="*/ 796 w 839"/>
                    <a:gd name="T83" fmla="*/ 1316 h 1327"/>
                    <a:gd name="T84" fmla="*/ 816 w 839"/>
                    <a:gd name="T85" fmla="*/ 1207 h 1327"/>
                    <a:gd name="T86" fmla="*/ 832 w 839"/>
                    <a:gd name="T87" fmla="*/ 120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9" h="1327">
                      <a:moveTo>
                        <a:pt x="11" y="1"/>
                      </a:moveTo>
                      <a:lnTo>
                        <a:pt x="118" y="34"/>
                      </a:lnTo>
                      <a:cubicBezTo>
                        <a:pt x="122" y="36"/>
                        <a:pt x="124" y="40"/>
                        <a:pt x="123" y="45"/>
                      </a:cubicBezTo>
                      <a:cubicBezTo>
                        <a:pt x="122" y="49"/>
                        <a:pt x="117" y="51"/>
                        <a:pt x="113" y="50"/>
                      </a:cubicBezTo>
                      <a:lnTo>
                        <a:pt x="6" y="16"/>
                      </a:lnTo>
                      <a:cubicBezTo>
                        <a:pt x="2" y="15"/>
                        <a:pt x="0" y="10"/>
                        <a:pt x="1" y="6"/>
                      </a:cubicBezTo>
                      <a:cubicBezTo>
                        <a:pt x="2" y="2"/>
                        <a:pt x="7" y="0"/>
                        <a:pt x="11" y="1"/>
                      </a:cubicBezTo>
                      <a:close/>
                      <a:moveTo>
                        <a:pt x="177" y="60"/>
                      </a:moveTo>
                      <a:lnTo>
                        <a:pt x="221" y="78"/>
                      </a:lnTo>
                      <a:lnTo>
                        <a:pt x="278" y="110"/>
                      </a:lnTo>
                      <a:cubicBezTo>
                        <a:pt x="282" y="112"/>
                        <a:pt x="284" y="117"/>
                        <a:pt x="281" y="121"/>
                      </a:cubicBezTo>
                      <a:cubicBezTo>
                        <a:pt x="279" y="125"/>
                        <a:pt x="274" y="126"/>
                        <a:pt x="271" y="124"/>
                      </a:cubicBezTo>
                      <a:lnTo>
                        <a:pt x="214" y="93"/>
                      </a:lnTo>
                      <a:lnTo>
                        <a:pt x="171" y="74"/>
                      </a:lnTo>
                      <a:cubicBezTo>
                        <a:pt x="167" y="73"/>
                        <a:pt x="165" y="68"/>
                        <a:pt x="167" y="64"/>
                      </a:cubicBezTo>
                      <a:cubicBezTo>
                        <a:pt x="169" y="60"/>
                        <a:pt x="173" y="58"/>
                        <a:pt x="177" y="60"/>
                      </a:cubicBezTo>
                      <a:close/>
                      <a:moveTo>
                        <a:pt x="334" y="143"/>
                      </a:moveTo>
                      <a:lnTo>
                        <a:pt x="406" y="193"/>
                      </a:lnTo>
                      <a:lnTo>
                        <a:pt x="425" y="209"/>
                      </a:lnTo>
                      <a:cubicBezTo>
                        <a:pt x="429" y="212"/>
                        <a:pt x="429" y="217"/>
                        <a:pt x="426" y="220"/>
                      </a:cubicBezTo>
                      <a:cubicBezTo>
                        <a:pt x="423" y="224"/>
                        <a:pt x="418" y="224"/>
                        <a:pt x="415" y="221"/>
                      </a:cubicBezTo>
                      <a:lnTo>
                        <a:pt x="397" y="206"/>
                      </a:lnTo>
                      <a:lnTo>
                        <a:pt x="325" y="156"/>
                      </a:lnTo>
                      <a:cubicBezTo>
                        <a:pt x="321" y="154"/>
                        <a:pt x="320" y="149"/>
                        <a:pt x="323" y="145"/>
                      </a:cubicBezTo>
                      <a:cubicBezTo>
                        <a:pt x="325" y="141"/>
                        <a:pt x="330" y="140"/>
                        <a:pt x="334" y="143"/>
                      </a:cubicBezTo>
                      <a:close/>
                      <a:moveTo>
                        <a:pt x="474" y="250"/>
                      </a:moveTo>
                      <a:lnTo>
                        <a:pt x="489" y="262"/>
                      </a:lnTo>
                      <a:lnTo>
                        <a:pt x="554" y="330"/>
                      </a:lnTo>
                      <a:cubicBezTo>
                        <a:pt x="557" y="333"/>
                        <a:pt x="557" y="338"/>
                        <a:pt x="554" y="341"/>
                      </a:cubicBezTo>
                      <a:cubicBezTo>
                        <a:pt x="551" y="344"/>
                        <a:pt x="546" y="344"/>
                        <a:pt x="543" y="341"/>
                      </a:cubicBezTo>
                      <a:lnTo>
                        <a:pt x="478" y="275"/>
                      </a:lnTo>
                      <a:lnTo>
                        <a:pt x="464" y="262"/>
                      </a:lnTo>
                      <a:cubicBezTo>
                        <a:pt x="460" y="260"/>
                        <a:pt x="460" y="255"/>
                        <a:pt x="463" y="251"/>
                      </a:cubicBezTo>
                      <a:cubicBezTo>
                        <a:pt x="466" y="248"/>
                        <a:pt x="471" y="247"/>
                        <a:pt x="474" y="250"/>
                      </a:cubicBezTo>
                      <a:close/>
                      <a:moveTo>
                        <a:pt x="595" y="379"/>
                      </a:moveTo>
                      <a:lnTo>
                        <a:pt x="630" y="422"/>
                      </a:lnTo>
                      <a:lnTo>
                        <a:pt x="662" y="471"/>
                      </a:lnTo>
                      <a:cubicBezTo>
                        <a:pt x="664" y="474"/>
                        <a:pt x="663" y="479"/>
                        <a:pt x="659" y="482"/>
                      </a:cubicBezTo>
                      <a:cubicBezTo>
                        <a:pt x="656" y="484"/>
                        <a:pt x="651" y="483"/>
                        <a:pt x="648" y="479"/>
                      </a:cubicBezTo>
                      <a:lnTo>
                        <a:pt x="617" y="432"/>
                      </a:lnTo>
                      <a:lnTo>
                        <a:pt x="583" y="389"/>
                      </a:lnTo>
                      <a:cubicBezTo>
                        <a:pt x="580" y="386"/>
                        <a:pt x="581" y="381"/>
                        <a:pt x="584" y="378"/>
                      </a:cubicBezTo>
                      <a:cubicBezTo>
                        <a:pt x="588" y="375"/>
                        <a:pt x="593" y="376"/>
                        <a:pt x="595" y="379"/>
                      </a:cubicBezTo>
                      <a:close/>
                      <a:moveTo>
                        <a:pt x="696" y="526"/>
                      </a:moveTo>
                      <a:lnTo>
                        <a:pt x="738" y="606"/>
                      </a:lnTo>
                      <a:lnTo>
                        <a:pt x="746" y="626"/>
                      </a:lnTo>
                      <a:cubicBezTo>
                        <a:pt x="748" y="631"/>
                        <a:pt x="746" y="635"/>
                        <a:pt x="742" y="637"/>
                      </a:cubicBezTo>
                      <a:cubicBezTo>
                        <a:pt x="738" y="639"/>
                        <a:pt x="733" y="637"/>
                        <a:pt x="731" y="632"/>
                      </a:cubicBezTo>
                      <a:lnTo>
                        <a:pt x="723" y="613"/>
                      </a:lnTo>
                      <a:lnTo>
                        <a:pt x="682" y="533"/>
                      </a:lnTo>
                      <a:cubicBezTo>
                        <a:pt x="680" y="529"/>
                        <a:pt x="681" y="524"/>
                        <a:pt x="685" y="522"/>
                      </a:cubicBezTo>
                      <a:cubicBezTo>
                        <a:pt x="689" y="520"/>
                        <a:pt x="694" y="522"/>
                        <a:pt x="696" y="526"/>
                      </a:cubicBezTo>
                      <a:close/>
                      <a:moveTo>
                        <a:pt x="770" y="686"/>
                      </a:moveTo>
                      <a:lnTo>
                        <a:pt x="778" y="704"/>
                      </a:lnTo>
                      <a:lnTo>
                        <a:pt x="804" y="793"/>
                      </a:lnTo>
                      <a:cubicBezTo>
                        <a:pt x="806" y="797"/>
                        <a:pt x="803" y="802"/>
                        <a:pt x="799" y="803"/>
                      </a:cubicBezTo>
                      <a:cubicBezTo>
                        <a:pt x="795" y="804"/>
                        <a:pt x="790" y="802"/>
                        <a:pt x="789" y="798"/>
                      </a:cubicBezTo>
                      <a:lnTo>
                        <a:pt x="763" y="710"/>
                      </a:lnTo>
                      <a:lnTo>
                        <a:pt x="755" y="692"/>
                      </a:lnTo>
                      <a:cubicBezTo>
                        <a:pt x="754" y="688"/>
                        <a:pt x="756" y="683"/>
                        <a:pt x="760" y="681"/>
                      </a:cubicBezTo>
                      <a:cubicBezTo>
                        <a:pt x="764" y="680"/>
                        <a:pt x="769" y="682"/>
                        <a:pt x="770" y="686"/>
                      </a:cubicBezTo>
                      <a:close/>
                      <a:moveTo>
                        <a:pt x="818" y="856"/>
                      </a:moveTo>
                      <a:lnTo>
                        <a:pt x="829" y="912"/>
                      </a:lnTo>
                      <a:lnTo>
                        <a:pt x="835" y="968"/>
                      </a:lnTo>
                      <a:cubicBezTo>
                        <a:pt x="835" y="972"/>
                        <a:pt x="832" y="976"/>
                        <a:pt x="827" y="976"/>
                      </a:cubicBezTo>
                      <a:cubicBezTo>
                        <a:pt x="823" y="977"/>
                        <a:pt x="819" y="974"/>
                        <a:pt x="819" y="969"/>
                      </a:cubicBezTo>
                      <a:lnTo>
                        <a:pt x="814" y="915"/>
                      </a:lnTo>
                      <a:lnTo>
                        <a:pt x="803" y="859"/>
                      </a:lnTo>
                      <a:cubicBezTo>
                        <a:pt x="802" y="855"/>
                        <a:pt x="804" y="851"/>
                        <a:pt x="809" y="850"/>
                      </a:cubicBezTo>
                      <a:cubicBezTo>
                        <a:pt x="813" y="849"/>
                        <a:pt x="817" y="852"/>
                        <a:pt x="818" y="856"/>
                      </a:cubicBezTo>
                      <a:close/>
                      <a:moveTo>
                        <a:pt x="839" y="1032"/>
                      </a:moveTo>
                      <a:lnTo>
                        <a:pt x="839" y="1129"/>
                      </a:lnTo>
                      <a:lnTo>
                        <a:pt x="838" y="1145"/>
                      </a:lnTo>
                      <a:cubicBezTo>
                        <a:pt x="838" y="1149"/>
                        <a:pt x="834" y="1153"/>
                        <a:pt x="829" y="1152"/>
                      </a:cubicBezTo>
                      <a:cubicBezTo>
                        <a:pt x="825" y="1152"/>
                        <a:pt x="822" y="1148"/>
                        <a:pt x="822" y="1143"/>
                      </a:cubicBezTo>
                      <a:lnTo>
                        <a:pt x="823" y="1129"/>
                      </a:lnTo>
                      <a:lnTo>
                        <a:pt x="823" y="1032"/>
                      </a:lnTo>
                      <a:cubicBezTo>
                        <a:pt x="823" y="1028"/>
                        <a:pt x="827" y="1024"/>
                        <a:pt x="831" y="1024"/>
                      </a:cubicBezTo>
                      <a:cubicBezTo>
                        <a:pt x="836" y="1024"/>
                        <a:pt x="839" y="1028"/>
                        <a:pt x="839" y="1032"/>
                      </a:cubicBezTo>
                      <a:close/>
                      <a:moveTo>
                        <a:pt x="832" y="1209"/>
                      </a:moveTo>
                      <a:lnTo>
                        <a:pt x="828" y="1241"/>
                      </a:lnTo>
                      <a:lnTo>
                        <a:pt x="812" y="1320"/>
                      </a:lnTo>
                      <a:cubicBezTo>
                        <a:pt x="811" y="1324"/>
                        <a:pt x="807" y="1327"/>
                        <a:pt x="803" y="1326"/>
                      </a:cubicBezTo>
                      <a:cubicBezTo>
                        <a:pt x="798" y="1325"/>
                        <a:pt x="796" y="1321"/>
                        <a:pt x="796" y="1316"/>
                      </a:cubicBezTo>
                      <a:lnTo>
                        <a:pt x="813" y="1240"/>
                      </a:lnTo>
                      <a:lnTo>
                        <a:pt x="816" y="1207"/>
                      </a:lnTo>
                      <a:cubicBezTo>
                        <a:pt x="816" y="1203"/>
                        <a:pt x="820" y="1200"/>
                        <a:pt x="824" y="1200"/>
                      </a:cubicBezTo>
                      <a:cubicBezTo>
                        <a:pt x="829" y="1200"/>
                        <a:pt x="832" y="1204"/>
                        <a:pt x="832" y="1209"/>
                      </a:cubicBezTo>
                      <a:close/>
                    </a:path>
                  </a:pathLst>
                </a:custGeom>
                <a:solidFill>
                  <a:srgbClr val="000000"/>
                </a:solidFill>
                <a:ln w="11" cap="flat">
                  <a:solidFill>
                    <a:srgbClr val="000000"/>
                  </a:solidFill>
                  <a:prstDash val="solid"/>
                  <a:bevel/>
                </a:ln>
              </p:spPr>
              <p:txBody>
                <a:bodyPr vert="horz" wrap="square" lIns="91440" tIns="45720" rIns="91440" bIns="45720" numCol="1" anchor="t" anchorCtr="0" compatLnSpc="1"/>
                <a:lstStyle/>
                <a:p>
                  <a:endParaRPr lang="zh-CN" altLang="en-US"/>
                </a:p>
              </p:txBody>
            </p:sp>
            <p:sp>
              <p:nvSpPr>
                <p:cNvPr id="69" name="Freeform 18"/>
                <p:cNvSpPr>
                  <a:spLocks noEditPoints="1"/>
                </p:cNvSpPr>
                <p:nvPr/>
              </p:nvSpPr>
              <p:spPr bwMode="auto">
                <a:xfrm>
                  <a:off x="2387" y="2230"/>
                  <a:ext cx="764" cy="1306"/>
                </a:xfrm>
                <a:custGeom>
                  <a:avLst/>
                  <a:gdLst>
                    <a:gd name="T0" fmla="*/ 118 w 1108"/>
                    <a:gd name="T1" fmla="*/ 34 h 1796"/>
                    <a:gd name="T2" fmla="*/ 113 w 1108"/>
                    <a:gd name="T3" fmla="*/ 50 h 1796"/>
                    <a:gd name="T4" fmla="*/ 1 w 1108"/>
                    <a:gd name="T5" fmla="*/ 6 h 1796"/>
                    <a:gd name="T6" fmla="*/ 179 w 1108"/>
                    <a:gd name="T7" fmla="*/ 56 h 1796"/>
                    <a:gd name="T8" fmla="*/ 286 w 1108"/>
                    <a:gd name="T9" fmla="*/ 111 h 1796"/>
                    <a:gd name="T10" fmla="*/ 172 w 1108"/>
                    <a:gd name="T11" fmla="*/ 71 h 1796"/>
                    <a:gd name="T12" fmla="*/ 179 w 1108"/>
                    <a:gd name="T13" fmla="*/ 56 h 1796"/>
                    <a:gd name="T14" fmla="*/ 416 w 1108"/>
                    <a:gd name="T15" fmla="*/ 173 h 1796"/>
                    <a:gd name="T16" fmla="*/ 438 w 1108"/>
                    <a:gd name="T17" fmla="*/ 199 h 1796"/>
                    <a:gd name="T18" fmla="*/ 409 w 1108"/>
                    <a:gd name="T19" fmla="*/ 187 h 1796"/>
                    <a:gd name="T20" fmla="*/ 328 w 1108"/>
                    <a:gd name="T21" fmla="*/ 134 h 1796"/>
                    <a:gd name="T22" fmla="*/ 489 w 1108"/>
                    <a:gd name="T23" fmla="*/ 224 h 1796"/>
                    <a:gd name="T24" fmla="*/ 578 w 1108"/>
                    <a:gd name="T25" fmla="*/ 293 h 1796"/>
                    <a:gd name="T26" fmla="*/ 568 w 1108"/>
                    <a:gd name="T27" fmla="*/ 305 h 1796"/>
                    <a:gd name="T28" fmla="*/ 479 w 1108"/>
                    <a:gd name="T29" fmla="*/ 237 h 1796"/>
                    <a:gd name="T30" fmla="*/ 489 w 1108"/>
                    <a:gd name="T31" fmla="*/ 224 h 1796"/>
                    <a:gd name="T32" fmla="*/ 643 w 1108"/>
                    <a:gd name="T33" fmla="*/ 347 h 1796"/>
                    <a:gd name="T34" fmla="*/ 707 w 1108"/>
                    <a:gd name="T35" fmla="*/ 425 h 1796"/>
                    <a:gd name="T36" fmla="*/ 632 w 1108"/>
                    <a:gd name="T37" fmla="*/ 360 h 1796"/>
                    <a:gd name="T38" fmla="*/ 616 w 1108"/>
                    <a:gd name="T39" fmla="*/ 335 h 1796"/>
                    <a:gd name="T40" fmla="*/ 751 w 1108"/>
                    <a:gd name="T41" fmla="*/ 461 h 1796"/>
                    <a:gd name="T42" fmla="*/ 820 w 1108"/>
                    <a:gd name="T43" fmla="*/ 560 h 1796"/>
                    <a:gd name="T44" fmla="*/ 738 w 1108"/>
                    <a:gd name="T45" fmla="*/ 471 h 1796"/>
                    <a:gd name="T46" fmla="*/ 751 w 1108"/>
                    <a:gd name="T47" fmla="*/ 461 h 1796"/>
                    <a:gd name="T48" fmla="*/ 907 w 1108"/>
                    <a:gd name="T49" fmla="*/ 677 h 1796"/>
                    <a:gd name="T50" fmla="*/ 914 w 1108"/>
                    <a:gd name="T51" fmla="*/ 708 h 1796"/>
                    <a:gd name="T52" fmla="*/ 894 w 1108"/>
                    <a:gd name="T53" fmla="*/ 686 h 1796"/>
                    <a:gd name="T54" fmla="*/ 846 w 1108"/>
                    <a:gd name="T55" fmla="*/ 599 h 1796"/>
                    <a:gd name="T56" fmla="*/ 947 w 1108"/>
                    <a:gd name="T57" fmla="*/ 754 h 1796"/>
                    <a:gd name="T58" fmla="*/ 995 w 1108"/>
                    <a:gd name="T59" fmla="*/ 856 h 1796"/>
                    <a:gd name="T60" fmla="*/ 980 w 1108"/>
                    <a:gd name="T61" fmla="*/ 862 h 1796"/>
                    <a:gd name="T62" fmla="*/ 933 w 1108"/>
                    <a:gd name="T63" fmla="*/ 761 h 1796"/>
                    <a:gd name="T64" fmla="*/ 947 w 1108"/>
                    <a:gd name="T65" fmla="*/ 754 h 1796"/>
                    <a:gd name="T66" fmla="*/ 1026 w 1108"/>
                    <a:gd name="T67" fmla="*/ 932 h 1796"/>
                    <a:gd name="T68" fmla="*/ 1047 w 1108"/>
                    <a:gd name="T69" fmla="*/ 1033 h 1796"/>
                    <a:gd name="T70" fmla="*/ 1011 w 1108"/>
                    <a:gd name="T71" fmla="*/ 938 h 1796"/>
                    <a:gd name="T72" fmla="*/ 1008 w 1108"/>
                    <a:gd name="T73" fmla="*/ 911 h 1796"/>
                    <a:gd name="T74" fmla="*/ 1070 w 1108"/>
                    <a:gd name="T75" fmla="*/ 1085 h 1796"/>
                    <a:gd name="T76" fmla="*/ 1086 w 1108"/>
                    <a:gd name="T77" fmla="*/ 1204 h 1796"/>
                    <a:gd name="T78" fmla="*/ 1054 w 1108"/>
                    <a:gd name="T79" fmla="*/ 1088 h 1796"/>
                    <a:gd name="T80" fmla="*/ 1070 w 1108"/>
                    <a:gd name="T81" fmla="*/ 1085 h 1796"/>
                    <a:gd name="T82" fmla="*/ 1108 w 1108"/>
                    <a:gd name="T83" fmla="*/ 1350 h 1796"/>
                    <a:gd name="T84" fmla="*/ 1100 w 1108"/>
                    <a:gd name="T85" fmla="*/ 1379 h 1796"/>
                    <a:gd name="T86" fmla="*/ 1093 w 1108"/>
                    <a:gd name="T87" fmla="*/ 1351 h 1796"/>
                    <a:gd name="T88" fmla="*/ 1091 w 1108"/>
                    <a:gd name="T89" fmla="*/ 1252 h 1796"/>
                    <a:gd name="T90" fmla="*/ 1108 w 1108"/>
                    <a:gd name="T91" fmla="*/ 1435 h 1796"/>
                    <a:gd name="T92" fmla="*/ 1102 w 1108"/>
                    <a:gd name="T93" fmla="*/ 1548 h 1796"/>
                    <a:gd name="T94" fmla="*/ 1086 w 1108"/>
                    <a:gd name="T95" fmla="*/ 1546 h 1796"/>
                    <a:gd name="T96" fmla="*/ 1092 w 1108"/>
                    <a:gd name="T97" fmla="*/ 1435 h 1796"/>
                    <a:gd name="T98" fmla="*/ 1108 w 1108"/>
                    <a:gd name="T99" fmla="*/ 1435 h 1796"/>
                    <a:gd name="T100" fmla="*/ 1092 w 1108"/>
                    <a:gd name="T101" fmla="*/ 1642 h 1796"/>
                    <a:gd name="T102" fmla="*/ 1067 w 1108"/>
                    <a:gd name="T103" fmla="*/ 1729 h 1796"/>
                    <a:gd name="T104" fmla="*/ 1077 w 1108"/>
                    <a:gd name="T105" fmla="*/ 1641 h 1796"/>
                    <a:gd name="T106" fmla="*/ 1088 w 1108"/>
                    <a:gd name="T107" fmla="*/ 1603 h 1796"/>
                    <a:gd name="T108" fmla="*/ 1063 w 1108"/>
                    <a:gd name="T109" fmla="*/ 1785 h 1796"/>
                    <a:gd name="T110" fmla="*/ 1053 w 1108"/>
                    <a:gd name="T111" fmla="*/ 1795 h 1796"/>
                    <a:gd name="T112" fmla="*/ 1047 w 1108"/>
                    <a:gd name="T113" fmla="*/ 1782 h 1796"/>
                    <a:gd name="T114" fmla="*/ 1063 w 1108"/>
                    <a:gd name="T115" fmla="*/ 1785 h 1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8" h="1796">
                      <a:moveTo>
                        <a:pt x="11" y="1"/>
                      </a:moveTo>
                      <a:lnTo>
                        <a:pt x="118" y="34"/>
                      </a:lnTo>
                      <a:cubicBezTo>
                        <a:pt x="122" y="36"/>
                        <a:pt x="124" y="40"/>
                        <a:pt x="123" y="44"/>
                      </a:cubicBezTo>
                      <a:cubicBezTo>
                        <a:pt x="122" y="49"/>
                        <a:pt x="117" y="51"/>
                        <a:pt x="113" y="50"/>
                      </a:cubicBezTo>
                      <a:lnTo>
                        <a:pt x="6" y="16"/>
                      </a:lnTo>
                      <a:cubicBezTo>
                        <a:pt x="2" y="15"/>
                        <a:pt x="0" y="10"/>
                        <a:pt x="1" y="6"/>
                      </a:cubicBezTo>
                      <a:cubicBezTo>
                        <a:pt x="2" y="2"/>
                        <a:pt x="7" y="0"/>
                        <a:pt x="11" y="1"/>
                      </a:cubicBezTo>
                      <a:close/>
                      <a:moveTo>
                        <a:pt x="179" y="56"/>
                      </a:moveTo>
                      <a:lnTo>
                        <a:pt x="282" y="100"/>
                      </a:lnTo>
                      <a:cubicBezTo>
                        <a:pt x="286" y="102"/>
                        <a:pt x="288" y="107"/>
                        <a:pt x="286" y="111"/>
                      </a:cubicBezTo>
                      <a:cubicBezTo>
                        <a:pt x="284" y="115"/>
                        <a:pt x="279" y="117"/>
                        <a:pt x="275" y="115"/>
                      </a:cubicBezTo>
                      <a:lnTo>
                        <a:pt x="172" y="71"/>
                      </a:lnTo>
                      <a:cubicBezTo>
                        <a:pt x="168" y="69"/>
                        <a:pt x="166" y="65"/>
                        <a:pt x="168" y="61"/>
                      </a:cubicBezTo>
                      <a:cubicBezTo>
                        <a:pt x="170" y="56"/>
                        <a:pt x="175" y="55"/>
                        <a:pt x="179" y="56"/>
                      </a:cubicBezTo>
                      <a:close/>
                      <a:moveTo>
                        <a:pt x="339" y="131"/>
                      </a:moveTo>
                      <a:lnTo>
                        <a:pt x="416" y="173"/>
                      </a:lnTo>
                      <a:lnTo>
                        <a:pt x="436" y="187"/>
                      </a:lnTo>
                      <a:cubicBezTo>
                        <a:pt x="440" y="190"/>
                        <a:pt x="441" y="195"/>
                        <a:pt x="438" y="199"/>
                      </a:cubicBezTo>
                      <a:cubicBezTo>
                        <a:pt x="436" y="202"/>
                        <a:pt x="431" y="203"/>
                        <a:pt x="427" y="200"/>
                      </a:cubicBezTo>
                      <a:lnTo>
                        <a:pt x="409" y="187"/>
                      </a:lnTo>
                      <a:lnTo>
                        <a:pt x="331" y="145"/>
                      </a:lnTo>
                      <a:cubicBezTo>
                        <a:pt x="327" y="143"/>
                        <a:pt x="326" y="138"/>
                        <a:pt x="328" y="134"/>
                      </a:cubicBezTo>
                      <a:cubicBezTo>
                        <a:pt x="330" y="130"/>
                        <a:pt x="335" y="129"/>
                        <a:pt x="339" y="131"/>
                      </a:cubicBezTo>
                      <a:close/>
                      <a:moveTo>
                        <a:pt x="489" y="224"/>
                      </a:moveTo>
                      <a:lnTo>
                        <a:pt x="534" y="256"/>
                      </a:lnTo>
                      <a:lnTo>
                        <a:pt x="578" y="293"/>
                      </a:lnTo>
                      <a:cubicBezTo>
                        <a:pt x="581" y="296"/>
                        <a:pt x="582" y="301"/>
                        <a:pt x="579" y="304"/>
                      </a:cubicBezTo>
                      <a:cubicBezTo>
                        <a:pt x="576" y="307"/>
                        <a:pt x="571" y="308"/>
                        <a:pt x="568" y="305"/>
                      </a:cubicBezTo>
                      <a:lnTo>
                        <a:pt x="525" y="269"/>
                      </a:lnTo>
                      <a:lnTo>
                        <a:pt x="479" y="237"/>
                      </a:lnTo>
                      <a:cubicBezTo>
                        <a:pt x="476" y="235"/>
                        <a:pt x="475" y="230"/>
                        <a:pt x="478" y="226"/>
                      </a:cubicBezTo>
                      <a:cubicBezTo>
                        <a:pt x="480" y="222"/>
                        <a:pt x="485" y="222"/>
                        <a:pt x="489" y="224"/>
                      </a:cubicBezTo>
                      <a:close/>
                      <a:moveTo>
                        <a:pt x="627" y="334"/>
                      </a:moveTo>
                      <a:lnTo>
                        <a:pt x="643" y="347"/>
                      </a:lnTo>
                      <a:lnTo>
                        <a:pt x="707" y="413"/>
                      </a:lnTo>
                      <a:cubicBezTo>
                        <a:pt x="710" y="417"/>
                        <a:pt x="710" y="422"/>
                        <a:pt x="707" y="425"/>
                      </a:cubicBezTo>
                      <a:cubicBezTo>
                        <a:pt x="703" y="428"/>
                        <a:pt x="698" y="428"/>
                        <a:pt x="695" y="425"/>
                      </a:cubicBezTo>
                      <a:lnTo>
                        <a:pt x="632" y="360"/>
                      </a:lnTo>
                      <a:lnTo>
                        <a:pt x="617" y="346"/>
                      </a:lnTo>
                      <a:cubicBezTo>
                        <a:pt x="613" y="343"/>
                        <a:pt x="613" y="338"/>
                        <a:pt x="616" y="335"/>
                      </a:cubicBezTo>
                      <a:cubicBezTo>
                        <a:pt x="618" y="332"/>
                        <a:pt x="623" y="331"/>
                        <a:pt x="627" y="334"/>
                      </a:cubicBezTo>
                      <a:close/>
                      <a:moveTo>
                        <a:pt x="751" y="461"/>
                      </a:moveTo>
                      <a:lnTo>
                        <a:pt x="821" y="548"/>
                      </a:lnTo>
                      <a:cubicBezTo>
                        <a:pt x="824" y="552"/>
                        <a:pt x="823" y="557"/>
                        <a:pt x="820" y="560"/>
                      </a:cubicBezTo>
                      <a:cubicBezTo>
                        <a:pt x="816" y="562"/>
                        <a:pt x="811" y="562"/>
                        <a:pt x="808" y="558"/>
                      </a:cubicBezTo>
                      <a:lnTo>
                        <a:pt x="738" y="471"/>
                      </a:lnTo>
                      <a:cubicBezTo>
                        <a:pt x="736" y="467"/>
                        <a:pt x="736" y="462"/>
                        <a:pt x="740" y="460"/>
                      </a:cubicBezTo>
                      <a:cubicBezTo>
                        <a:pt x="743" y="457"/>
                        <a:pt x="748" y="457"/>
                        <a:pt x="751" y="461"/>
                      </a:cubicBezTo>
                      <a:close/>
                      <a:moveTo>
                        <a:pt x="858" y="602"/>
                      </a:moveTo>
                      <a:lnTo>
                        <a:pt x="907" y="677"/>
                      </a:lnTo>
                      <a:lnTo>
                        <a:pt x="918" y="697"/>
                      </a:lnTo>
                      <a:cubicBezTo>
                        <a:pt x="920" y="701"/>
                        <a:pt x="918" y="706"/>
                        <a:pt x="914" y="708"/>
                      </a:cubicBezTo>
                      <a:cubicBezTo>
                        <a:pt x="910" y="710"/>
                        <a:pt x="906" y="708"/>
                        <a:pt x="903" y="704"/>
                      </a:cubicBezTo>
                      <a:lnTo>
                        <a:pt x="894" y="686"/>
                      </a:lnTo>
                      <a:lnTo>
                        <a:pt x="844" y="610"/>
                      </a:lnTo>
                      <a:cubicBezTo>
                        <a:pt x="842" y="607"/>
                        <a:pt x="843" y="602"/>
                        <a:pt x="846" y="599"/>
                      </a:cubicBezTo>
                      <a:cubicBezTo>
                        <a:pt x="850" y="597"/>
                        <a:pt x="855" y="598"/>
                        <a:pt x="858" y="602"/>
                      </a:cubicBezTo>
                      <a:close/>
                      <a:moveTo>
                        <a:pt x="947" y="754"/>
                      </a:moveTo>
                      <a:lnTo>
                        <a:pt x="973" y="802"/>
                      </a:lnTo>
                      <a:lnTo>
                        <a:pt x="995" y="856"/>
                      </a:lnTo>
                      <a:cubicBezTo>
                        <a:pt x="996" y="860"/>
                        <a:pt x="994" y="865"/>
                        <a:pt x="990" y="866"/>
                      </a:cubicBezTo>
                      <a:cubicBezTo>
                        <a:pt x="986" y="868"/>
                        <a:pt x="982" y="866"/>
                        <a:pt x="980" y="862"/>
                      </a:cubicBezTo>
                      <a:lnTo>
                        <a:pt x="958" y="809"/>
                      </a:lnTo>
                      <a:lnTo>
                        <a:pt x="933" y="761"/>
                      </a:lnTo>
                      <a:cubicBezTo>
                        <a:pt x="931" y="757"/>
                        <a:pt x="933" y="752"/>
                        <a:pt x="937" y="750"/>
                      </a:cubicBezTo>
                      <a:cubicBezTo>
                        <a:pt x="940" y="748"/>
                        <a:pt x="945" y="750"/>
                        <a:pt x="947" y="754"/>
                      </a:cubicBezTo>
                      <a:close/>
                      <a:moveTo>
                        <a:pt x="1019" y="915"/>
                      </a:moveTo>
                      <a:lnTo>
                        <a:pt x="1026" y="932"/>
                      </a:lnTo>
                      <a:lnTo>
                        <a:pt x="1053" y="1023"/>
                      </a:lnTo>
                      <a:cubicBezTo>
                        <a:pt x="1054" y="1027"/>
                        <a:pt x="1052" y="1031"/>
                        <a:pt x="1047" y="1033"/>
                      </a:cubicBezTo>
                      <a:cubicBezTo>
                        <a:pt x="1043" y="1034"/>
                        <a:pt x="1039" y="1031"/>
                        <a:pt x="1037" y="1027"/>
                      </a:cubicBezTo>
                      <a:lnTo>
                        <a:pt x="1011" y="938"/>
                      </a:lnTo>
                      <a:lnTo>
                        <a:pt x="1004" y="921"/>
                      </a:lnTo>
                      <a:cubicBezTo>
                        <a:pt x="1002" y="917"/>
                        <a:pt x="1004" y="912"/>
                        <a:pt x="1008" y="911"/>
                      </a:cubicBezTo>
                      <a:cubicBezTo>
                        <a:pt x="1012" y="909"/>
                        <a:pt x="1017" y="911"/>
                        <a:pt x="1019" y="915"/>
                      </a:cubicBezTo>
                      <a:close/>
                      <a:moveTo>
                        <a:pt x="1070" y="1085"/>
                      </a:moveTo>
                      <a:lnTo>
                        <a:pt x="1092" y="1195"/>
                      </a:lnTo>
                      <a:cubicBezTo>
                        <a:pt x="1093" y="1199"/>
                        <a:pt x="1090" y="1203"/>
                        <a:pt x="1086" y="1204"/>
                      </a:cubicBezTo>
                      <a:cubicBezTo>
                        <a:pt x="1081" y="1205"/>
                        <a:pt x="1077" y="1202"/>
                        <a:pt x="1076" y="1198"/>
                      </a:cubicBezTo>
                      <a:lnTo>
                        <a:pt x="1054" y="1088"/>
                      </a:lnTo>
                      <a:cubicBezTo>
                        <a:pt x="1053" y="1084"/>
                        <a:pt x="1056" y="1080"/>
                        <a:pt x="1060" y="1079"/>
                      </a:cubicBezTo>
                      <a:cubicBezTo>
                        <a:pt x="1065" y="1078"/>
                        <a:pt x="1069" y="1081"/>
                        <a:pt x="1070" y="1085"/>
                      </a:cubicBezTo>
                      <a:close/>
                      <a:moveTo>
                        <a:pt x="1099" y="1259"/>
                      </a:moveTo>
                      <a:lnTo>
                        <a:pt x="1108" y="1350"/>
                      </a:lnTo>
                      <a:lnTo>
                        <a:pt x="1108" y="1371"/>
                      </a:lnTo>
                      <a:cubicBezTo>
                        <a:pt x="1108" y="1376"/>
                        <a:pt x="1105" y="1379"/>
                        <a:pt x="1100" y="1379"/>
                      </a:cubicBezTo>
                      <a:cubicBezTo>
                        <a:pt x="1096" y="1379"/>
                        <a:pt x="1092" y="1376"/>
                        <a:pt x="1092" y="1371"/>
                      </a:cubicBezTo>
                      <a:lnTo>
                        <a:pt x="1093" y="1351"/>
                      </a:lnTo>
                      <a:lnTo>
                        <a:pt x="1084" y="1261"/>
                      </a:lnTo>
                      <a:cubicBezTo>
                        <a:pt x="1083" y="1256"/>
                        <a:pt x="1086" y="1252"/>
                        <a:pt x="1091" y="1252"/>
                      </a:cubicBezTo>
                      <a:cubicBezTo>
                        <a:pt x="1095" y="1251"/>
                        <a:pt x="1099" y="1255"/>
                        <a:pt x="1099" y="1259"/>
                      </a:cubicBezTo>
                      <a:close/>
                      <a:moveTo>
                        <a:pt x="1108" y="1435"/>
                      </a:moveTo>
                      <a:lnTo>
                        <a:pt x="1107" y="1496"/>
                      </a:lnTo>
                      <a:lnTo>
                        <a:pt x="1102" y="1548"/>
                      </a:lnTo>
                      <a:cubicBezTo>
                        <a:pt x="1102" y="1552"/>
                        <a:pt x="1098" y="1556"/>
                        <a:pt x="1093" y="1555"/>
                      </a:cubicBezTo>
                      <a:cubicBezTo>
                        <a:pt x="1089" y="1555"/>
                        <a:pt x="1086" y="1551"/>
                        <a:pt x="1086" y="1546"/>
                      </a:cubicBezTo>
                      <a:lnTo>
                        <a:pt x="1091" y="1495"/>
                      </a:lnTo>
                      <a:lnTo>
                        <a:pt x="1092" y="1435"/>
                      </a:lnTo>
                      <a:cubicBezTo>
                        <a:pt x="1092" y="1431"/>
                        <a:pt x="1096" y="1427"/>
                        <a:pt x="1100" y="1427"/>
                      </a:cubicBezTo>
                      <a:cubicBezTo>
                        <a:pt x="1104" y="1427"/>
                        <a:pt x="1108" y="1431"/>
                        <a:pt x="1108" y="1435"/>
                      </a:cubicBezTo>
                      <a:close/>
                      <a:moveTo>
                        <a:pt x="1096" y="1612"/>
                      </a:moveTo>
                      <a:lnTo>
                        <a:pt x="1092" y="1642"/>
                      </a:lnTo>
                      <a:lnTo>
                        <a:pt x="1076" y="1723"/>
                      </a:lnTo>
                      <a:cubicBezTo>
                        <a:pt x="1075" y="1727"/>
                        <a:pt x="1071" y="1730"/>
                        <a:pt x="1067" y="1729"/>
                      </a:cubicBezTo>
                      <a:cubicBezTo>
                        <a:pt x="1062" y="1728"/>
                        <a:pt x="1059" y="1724"/>
                        <a:pt x="1060" y="1719"/>
                      </a:cubicBezTo>
                      <a:lnTo>
                        <a:pt x="1077" y="1641"/>
                      </a:lnTo>
                      <a:lnTo>
                        <a:pt x="1080" y="1610"/>
                      </a:lnTo>
                      <a:cubicBezTo>
                        <a:pt x="1080" y="1606"/>
                        <a:pt x="1084" y="1602"/>
                        <a:pt x="1088" y="1603"/>
                      </a:cubicBezTo>
                      <a:cubicBezTo>
                        <a:pt x="1093" y="1603"/>
                        <a:pt x="1096" y="1607"/>
                        <a:pt x="1096" y="1612"/>
                      </a:cubicBezTo>
                      <a:close/>
                      <a:moveTo>
                        <a:pt x="1063" y="1785"/>
                      </a:moveTo>
                      <a:lnTo>
                        <a:pt x="1062" y="1789"/>
                      </a:lnTo>
                      <a:cubicBezTo>
                        <a:pt x="1061" y="1793"/>
                        <a:pt x="1057" y="1796"/>
                        <a:pt x="1053" y="1795"/>
                      </a:cubicBezTo>
                      <a:cubicBezTo>
                        <a:pt x="1049" y="1794"/>
                        <a:pt x="1046" y="1790"/>
                        <a:pt x="1047" y="1786"/>
                      </a:cubicBezTo>
                      <a:lnTo>
                        <a:pt x="1047" y="1782"/>
                      </a:lnTo>
                      <a:cubicBezTo>
                        <a:pt x="1048" y="1778"/>
                        <a:pt x="1053" y="1775"/>
                        <a:pt x="1057" y="1776"/>
                      </a:cubicBezTo>
                      <a:cubicBezTo>
                        <a:pt x="1061" y="1777"/>
                        <a:pt x="1064" y="1781"/>
                        <a:pt x="1063" y="1785"/>
                      </a:cubicBezTo>
                      <a:close/>
                    </a:path>
                  </a:pathLst>
                </a:custGeom>
                <a:solidFill>
                  <a:srgbClr val="000000"/>
                </a:solidFill>
                <a:ln w="11" cap="flat">
                  <a:solidFill>
                    <a:srgbClr val="000000"/>
                  </a:solidFill>
                  <a:prstDash val="solid"/>
                  <a:bevel/>
                </a:ln>
              </p:spPr>
              <p:txBody>
                <a:bodyPr vert="horz" wrap="square" lIns="91440" tIns="45720" rIns="91440" bIns="45720" numCol="1" anchor="t" anchorCtr="0" compatLnSpc="1"/>
                <a:lstStyle/>
                <a:p>
                  <a:endParaRPr lang="zh-CN" altLang="en-US"/>
                </a:p>
              </p:txBody>
            </p:sp>
            <p:sp>
              <p:nvSpPr>
                <p:cNvPr id="70" name="Freeform 19"/>
                <p:cNvSpPr>
                  <a:spLocks noEditPoints="1"/>
                </p:cNvSpPr>
                <p:nvPr/>
              </p:nvSpPr>
              <p:spPr bwMode="auto">
                <a:xfrm>
                  <a:off x="2261" y="2742"/>
                  <a:ext cx="368" cy="625"/>
                </a:xfrm>
                <a:custGeom>
                  <a:avLst/>
                  <a:gdLst>
                    <a:gd name="T0" fmla="*/ 78 w 533"/>
                    <a:gd name="T1" fmla="*/ 22 h 859"/>
                    <a:gd name="T2" fmla="*/ 121 w 533"/>
                    <a:gd name="T3" fmla="*/ 49 h 859"/>
                    <a:gd name="T4" fmla="*/ 73 w 533"/>
                    <a:gd name="T5" fmla="*/ 37 h 859"/>
                    <a:gd name="T6" fmla="*/ 1 w 533"/>
                    <a:gd name="T7" fmla="*/ 6 h 859"/>
                    <a:gd name="T8" fmla="*/ 174 w 533"/>
                    <a:gd name="T9" fmla="*/ 69 h 859"/>
                    <a:gd name="T10" fmla="*/ 261 w 533"/>
                    <a:gd name="T11" fmla="*/ 123 h 859"/>
                    <a:gd name="T12" fmla="*/ 270 w 533"/>
                    <a:gd name="T13" fmla="*/ 142 h 859"/>
                    <a:gd name="T14" fmla="*/ 250 w 533"/>
                    <a:gd name="T15" fmla="*/ 134 h 859"/>
                    <a:gd name="T16" fmla="*/ 166 w 533"/>
                    <a:gd name="T17" fmla="*/ 83 h 859"/>
                    <a:gd name="T18" fmla="*/ 174 w 533"/>
                    <a:gd name="T19" fmla="*/ 69 h 859"/>
                    <a:gd name="T20" fmla="*/ 358 w 533"/>
                    <a:gd name="T21" fmla="*/ 214 h 859"/>
                    <a:gd name="T22" fmla="*/ 391 w 533"/>
                    <a:gd name="T23" fmla="*/ 259 h 859"/>
                    <a:gd name="T24" fmla="*/ 378 w 533"/>
                    <a:gd name="T25" fmla="*/ 269 h 859"/>
                    <a:gd name="T26" fmla="*/ 347 w 533"/>
                    <a:gd name="T27" fmla="*/ 225 h 859"/>
                    <a:gd name="T28" fmla="*/ 305 w 533"/>
                    <a:gd name="T29" fmla="*/ 175 h 859"/>
                    <a:gd name="T30" fmla="*/ 429 w 533"/>
                    <a:gd name="T31" fmla="*/ 311 h 859"/>
                    <a:gd name="T32" fmla="*/ 438 w 533"/>
                    <a:gd name="T33" fmla="*/ 324 h 859"/>
                    <a:gd name="T34" fmla="*/ 475 w 533"/>
                    <a:gd name="T35" fmla="*/ 423 h 859"/>
                    <a:gd name="T36" fmla="*/ 423 w 533"/>
                    <a:gd name="T37" fmla="*/ 331 h 859"/>
                    <a:gd name="T38" fmla="*/ 416 w 533"/>
                    <a:gd name="T39" fmla="*/ 321 h 859"/>
                    <a:gd name="T40" fmla="*/ 429 w 533"/>
                    <a:gd name="T41" fmla="*/ 311 h 859"/>
                    <a:gd name="T42" fmla="*/ 513 w 533"/>
                    <a:gd name="T43" fmla="*/ 509 h 859"/>
                    <a:gd name="T44" fmla="*/ 527 w 533"/>
                    <a:gd name="T45" fmla="*/ 584 h 859"/>
                    <a:gd name="T46" fmla="*/ 511 w 533"/>
                    <a:gd name="T47" fmla="*/ 585 h 859"/>
                    <a:gd name="T48" fmla="*/ 498 w 533"/>
                    <a:gd name="T49" fmla="*/ 514 h 859"/>
                    <a:gd name="T50" fmla="*/ 493 w 533"/>
                    <a:gd name="T51" fmla="*/ 468 h 859"/>
                    <a:gd name="T52" fmla="*/ 533 w 533"/>
                    <a:gd name="T53" fmla="*/ 648 h 859"/>
                    <a:gd name="T54" fmla="*/ 528 w 533"/>
                    <a:gd name="T55" fmla="*/ 761 h 859"/>
                    <a:gd name="T56" fmla="*/ 512 w 533"/>
                    <a:gd name="T57" fmla="*/ 759 h 859"/>
                    <a:gd name="T58" fmla="*/ 517 w 533"/>
                    <a:gd name="T59" fmla="*/ 648 h 859"/>
                    <a:gd name="T60" fmla="*/ 533 w 533"/>
                    <a:gd name="T61" fmla="*/ 648 h 859"/>
                    <a:gd name="T62" fmla="*/ 511 w 533"/>
                    <a:gd name="T63" fmla="*/ 852 h 859"/>
                    <a:gd name="T64" fmla="*/ 496 w 533"/>
                    <a:gd name="T65" fmla="*/ 849 h 859"/>
                    <a:gd name="T66" fmla="*/ 511 w 533"/>
                    <a:gd name="T67" fmla="*/ 815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3" h="859">
                      <a:moveTo>
                        <a:pt x="11" y="1"/>
                      </a:moveTo>
                      <a:lnTo>
                        <a:pt x="78" y="22"/>
                      </a:lnTo>
                      <a:lnTo>
                        <a:pt x="117" y="39"/>
                      </a:lnTo>
                      <a:cubicBezTo>
                        <a:pt x="121" y="41"/>
                        <a:pt x="123" y="45"/>
                        <a:pt x="121" y="49"/>
                      </a:cubicBezTo>
                      <a:cubicBezTo>
                        <a:pt x="119" y="53"/>
                        <a:pt x="115" y="55"/>
                        <a:pt x="111" y="54"/>
                      </a:cubicBezTo>
                      <a:lnTo>
                        <a:pt x="73" y="37"/>
                      </a:lnTo>
                      <a:lnTo>
                        <a:pt x="6" y="16"/>
                      </a:lnTo>
                      <a:cubicBezTo>
                        <a:pt x="2" y="15"/>
                        <a:pt x="0" y="10"/>
                        <a:pt x="1" y="6"/>
                      </a:cubicBezTo>
                      <a:cubicBezTo>
                        <a:pt x="2" y="2"/>
                        <a:pt x="7" y="0"/>
                        <a:pt x="11" y="1"/>
                      </a:cubicBezTo>
                      <a:close/>
                      <a:moveTo>
                        <a:pt x="174" y="69"/>
                      </a:moveTo>
                      <a:lnTo>
                        <a:pt x="260" y="122"/>
                      </a:lnTo>
                      <a:cubicBezTo>
                        <a:pt x="260" y="122"/>
                        <a:pt x="261" y="122"/>
                        <a:pt x="261" y="123"/>
                      </a:cubicBezTo>
                      <a:lnTo>
                        <a:pt x="270" y="131"/>
                      </a:lnTo>
                      <a:cubicBezTo>
                        <a:pt x="273" y="134"/>
                        <a:pt x="273" y="139"/>
                        <a:pt x="270" y="142"/>
                      </a:cubicBezTo>
                      <a:cubicBezTo>
                        <a:pt x="267" y="145"/>
                        <a:pt x="262" y="145"/>
                        <a:pt x="259" y="142"/>
                      </a:cubicBezTo>
                      <a:lnTo>
                        <a:pt x="250" y="134"/>
                      </a:lnTo>
                      <a:lnTo>
                        <a:pt x="251" y="135"/>
                      </a:lnTo>
                      <a:lnTo>
                        <a:pt x="166" y="83"/>
                      </a:lnTo>
                      <a:cubicBezTo>
                        <a:pt x="162" y="81"/>
                        <a:pt x="161" y="76"/>
                        <a:pt x="163" y="72"/>
                      </a:cubicBezTo>
                      <a:cubicBezTo>
                        <a:pt x="166" y="68"/>
                        <a:pt x="171" y="67"/>
                        <a:pt x="174" y="69"/>
                      </a:cubicBezTo>
                      <a:close/>
                      <a:moveTo>
                        <a:pt x="316" y="175"/>
                      </a:moveTo>
                      <a:lnTo>
                        <a:pt x="358" y="214"/>
                      </a:lnTo>
                      <a:cubicBezTo>
                        <a:pt x="358" y="214"/>
                        <a:pt x="359" y="214"/>
                        <a:pt x="359" y="215"/>
                      </a:cubicBezTo>
                      <a:lnTo>
                        <a:pt x="391" y="259"/>
                      </a:lnTo>
                      <a:cubicBezTo>
                        <a:pt x="394" y="263"/>
                        <a:pt x="393" y="268"/>
                        <a:pt x="389" y="270"/>
                      </a:cubicBezTo>
                      <a:cubicBezTo>
                        <a:pt x="386" y="273"/>
                        <a:pt x="381" y="272"/>
                        <a:pt x="378" y="269"/>
                      </a:cubicBezTo>
                      <a:lnTo>
                        <a:pt x="346" y="224"/>
                      </a:lnTo>
                      <a:lnTo>
                        <a:pt x="347" y="225"/>
                      </a:lnTo>
                      <a:lnTo>
                        <a:pt x="305" y="186"/>
                      </a:lnTo>
                      <a:cubicBezTo>
                        <a:pt x="302" y="183"/>
                        <a:pt x="302" y="178"/>
                        <a:pt x="305" y="175"/>
                      </a:cubicBezTo>
                      <a:cubicBezTo>
                        <a:pt x="308" y="172"/>
                        <a:pt x="313" y="172"/>
                        <a:pt x="316" y="175"/>
                      </a:cubicBezTo>
                      <a:close/>
                      <a:moveTo>
                        <a:pt x="429" y="311"/>
                      </a:moveTo>
                      <a:lnTo>
                        <a:pt x="437" y="323"/>
                      </a:lnTo>
                      <a:cubicBezTo>
                        <a:pt x="437" y="323"/>
                        <a:pt x="438" y="324"/>
                        <a:pt x="438" y="324"/>
                      </a:cubicBezTo>
                      <a:lnTo>
                        <a:pt x="479" y="413"/>
                      </a:lnTo>
                      <a:cubicBezTo>
                        <a:pt x="481" y="417"/>
                        <a:pt x="479" y="421"/>
                        <a:pt x="475" y="423"/>
                      </a:cubicBezTo>
                      <a:cubicBezTo>
                        <a:pt x="471" y="425"/>
                        <a:pt x="466" y="423"/>
                        <a:pt x="465" y="419"/>
                      </a:cubicBezTo>
                      <a:lnTo>
                        <a:pt x="423" y="331"/>
                      </a:lnTo>
                      <a:lnTo>
                        <a:pt x="424" y="332"/>
                      </a:lnTo>
                      <a:lnTo>
                        <a:pt x="416" y="321"/>
                      </a:lnTo>
                      <a:cubicBezTo>
                        <a:pt x="413" y="317"/>
                        <a:pt x="414" y="312"/>
                        <a:pt x="417" y="309"/>
                      </a:cubicBezTo>
                      <a:cubicBezTo>
                        <a:pt x="421" y="307"/>
                        <a:pt x="426" y="308"/>
                        <a:pt x="429" y="311"/>
                      </a:cubicBezTo>
                      <a:close/>
                      <a:moveTo>
                        <a:pt x="502" y="473"/>
                      </a:moveTo>
                      <a:lnTo>
                        <a:pt x="513" y="509"/>
                      </a:lnTo>
                      <a:lnTo>
                        <a:pt x="526" y="575"/>
                      </a:lnTo>
                      <a:lnTo>
                        <a:pt x="527" y="584"/>
                      </a:lnTo>
                      <a:cubicBezTo>
                        <a:pt x="528" y="588"/>
                        <a:pt x="525" y="592"/>
                        <a:pt x="520" y="593"/>
                      </a:cubicBezTo>
                      <a:cubicBezTo>
                        <a:pt x="516" y="593"/>
                        <a:pt x="512" y="590"/>
                        <a:pt x="511" y="585"/>
                      </a:cubicBezTo>
                      <a:lnTo>
                        <a:pt x="511" y="578"/>
                      </a:lnTo>
                      <a:lnTo>
                        <a:pt x="498" y="514"/>
                      </a:lnTo>
                      <a:lnTo>
                        <a:pt x="487" y="478"/>
                      </a:lnTo>
                      <a:cubicBezTo>
                        <a:pt x="486" y="474"/>
                        <a:pt x="488" y="469"/>
                        <a:pt x="493" y="468"/>
                      </a:cubicBezTo>
                      <a:cubicBezTo>
                        <a:pt x="497" y="467"/>
                        <a:pt x="501" y="469"/>
                        <a:pt x="502" y="473"/>
                      </a:cubicBezTo>
                      <a:close/>
                      <a:moveTo>
                        <a:pt x="533" y="648"/>
                      </a:moveTo>
                      <a:lnTo>
                        <a:pt x="532" y="713"/>
                      </a:lnTo>
                      <a:lnTo>
                        <a:pt x="528" y="761"/>
                      </a:lnTo>
                      <a:cubicBezTo>
                        <a:pt x="527" y="765"/>
                        <a:pt x="523" y="768"/>
                        <a:pt x="519" y="768"/>
                      </a:cubicBezTo>
                      <a:cubicBezTo>
                        <a:pt x="514" y="768"/>
                        <a:pt x="511" y="764"/>
                        <a:pt x="512" y="759"/>
                      </a:cubicBezTo>
                      <a:lnTo>
                        <a:pt x="516" y="712"/>
                      </a:lnTo>
                      <a:lnTo>
                        <a:pt x="517" y="648"/>
                      </a:lnTo>
                      <a:cubicBezTo>
                        <a:pt x="517" y="644"/>
                        <a:pt x="521" y="640"/>
                        <a:pt x="526" y="640"/>
                      </a:cubicBezTo>
                      <a:cubicBezTo>
                        <a:pt x="530" y="640"/>
                        <a:pt x="533" y="644"/>
                        <a:pt x="533" y="648"/>
                      </a:cubicBezTo>
                      <a:close/>
                      <a:moveTo>
                        <a:pt x="517" y="825"/>
                      </a:moveTo>
                      <a:lnTo>
                        <a:pt x="511" y="852"/>
                      </a:lnTo>
                      <a:cubicBezTo>
                        <a:pt x="510" y="856"/>
                        <a:pt x="506" y="859"/>
                        <a:pt x="502" y="858"/>
                      </a:cubicBezTo>
                      <a:cubicBezTo>
                        <a:pt x="498" y="857"/>
                        <a:pt x="495" y="853"/>
                        <a:pt x="496" y="849"/>
                      </a:cubicBezTo>
                      <a:lnTo>
                        <a:pt x="501" y="822"/>
                      </a:lnTo>
                      <a:cubicBezTo>
                        <a:pt x="502" y="817"/>
                        <a:pt x="506" y="814"/>
                        <a:pt x="511" y="815"/>
                      </a:cubicBezTo>
                      <a:cubicBezTo>
                        <a:pt x="515" y="816"/>
                        <a:pt x="518" y="820"/>
                        <a:pt x="517" y="825"/>
                      </a:cubicBezTo>
                      <a:close/>
                    </a:path>
                  </a:pathLst>
                </a:custGeom>
                <a:solidFill>
                  <a:srgbClr val="000000"/>
                </a:solidFill>
                <a:ln w="11" cap="flat">
                  <a:solidFill>
                    <a:srgbClr val="000000"/>
                  </a:solidFill>
                  <a:prstDash val="solid"/>
                  <a:bevel/>
                </a:ln>
              </p:spPr>
              <p:txBody>
                <a:bodyPr vert="horz" wrap="square" lIns="91440" tIns="45720" rIns="91440" bIns="45720" numCol="1" anchor="t" anchorCtr="0" compatLnSpc="1"/>
                <a:lstStyle/>
                <a:p>
                  <a:endParaRPr lang="zh-CN" altLang="en-US"/>
                </a:p>
              </p:txBody>
            </p:sp>
          </p:grpSp>
          <p:grpSp>
            <p:nvGrpSpPr>
              <p:cNvPr id="63" name="Group 23"/>
              <p:cNvGrpSpPr/>
              <p:nvPr/>
            </p:nvGrpSpPr>
            <p:grpSpPr bwMode="auto">
              <a:xfrm>
                <a:off x="2718" y="2728"/>
                <a:ext cx="59" cy="62"/>
                <a:chOff x="2718" y="2728"/>
                <a:chExt cx="59" cy="62"/>
              </a:xfrm>
            </p:grpSpPr>
            <p:sp>
              <p:nvSpPr>
                <p:cNvPr id="66" name="Freeform 21"/>
                <p:cNvSpPr/>
                <p:nvPr/>
              </p:nvSpPr>
              <p:spPr bwMode="auto">
                <a:xfrm>
                  <a:off x="2718" y="2728"/>
                  <a:ext cx="59" cy="62"/>
                </a:xfrm>
                <a:custGeom>
                  <a:avLst/>
                  <a:gdLst>
                    <a:gd name="T0" fmla="*/ 52 w 85"/>
                    <a:gd name="T1" fmla="*/ 6 h 85"/>
                    <a:gd name="T2" fmla="*/ 6 w 85"/>
                    <a:gd name="T3" fmla="*/ 33 h 85"/>
                    <a:gd name="T4" fmla="*/ 33 w 85"/>
                    <a:gd name="T5" fmla="*/ 80 h 85"/>
                    <a:gd name="T6" fmla="*/ 80 w 85"/>
                    <a:gd name="T7" fmla="*/ 52 h 85"/>
                    <a:gd name="T8" fmla="*/ 52 w 85"/>
                    <a:gd name="T9" fmla="*/ 6 h 85"/>
                  </a:gdLst>
                  <a:ahLst/>
                  <a:cxnLst>
                    <a:cxn ang="0">
                      <a:pos x="T0" y="T1"/>
                    </a:cxn>
                    <a:cxn ang="0">
                      <a:pos x="T2" y="T3"/>
                    </a:cxn>
                    <a:cxn ang="0">
                      <a:pos x="T4" y="T5"/>
                    </a:cxn>
                    <a:cxn ang="0">
                      <a:pos x="T6" y="T7"/>
                    </a:cxn>
                    <a:cxn ang="0">
                      <a:pos x="T8" y="T9"/>
                    </a:cxn>
                  </a:cxnLst>
                  <a:rect l="0" t="0" r="r" b="b"/>
                  <a:pathLst>
                    <a:path w="85" h="85">
                      <a:moveTo>
                        <a:pt x="52" y="6"/>
                      </a:moveTo>
                      <a:cubicBezTo>
                        <a:pt x="32" y="0"/>
                        <a:pt x="11" y="13"/>
                        <a:pt x="6" y="33"/>
                      </a:cubicBezTo>
                      <a:cubicBezTo>
                        <a:pt x="0" y="54"/>
                        <a:pt x="12" y="75"/>
                        <a:pt x="33" y="80"/>
                      </a:cubicBezTo>
                      <a:cubicBezTo>
                        <a:pt x="54" y="85"/>
                        <a:pt x="75" y="73"/>
                        <a:pt x="80" y="52"/>
                      </a:cubicBezTo>
                      <a:cubicBezTo>
                        <a:pt x="85" y="32"/>
                        <a:pt x="73" y="11"/>
                        <a:pt x="52" y="6"/>
                      </a:cubicBezTo>
                    </a:path>
                  </a:pathLst>
                </a:custGeom>
                <a:solidFill>
                  <a:srgbClr val="000000"/>
                </a:solidFill>
                <a:ln w="0">
                  <a:solidFill>
                    <a:srgbClr val="000000"/>
                  </a:solidFill>
                  <a:prstDash val="solid"/>
                  <a:round/>
                </a:ln>
              </p:spPr>
              <p:txBody>
                <a:bodyPr vert="horz" wrap="square" lIns="91440" tIns="45720" rIns="91440" bIns="45720" numCol="1" anchor="t" anchorCtr="0" compatLnSpc="1"/>
                <a:lstStyle/>
                <a:p>
                  <a:endParaRPr lang="zh-CN" altLang="en-US"/>
                </a:p>
              </p:txBody>
            </p:sp>
            <p:sp>
              <p:nvSpPr>
                <p:cNvPr id="67" name="Freeform 22"/>
                <p:cNvSpPr/>
                <p:nvPr/>
              </p:nvSpPr>
              <p:spPr bwMode="auto">
                <a:xfrm>
                  <a:off x="2718" y="2728"/>
                  <a:ext cx="59" cy="62"/>
                </a:xfrm>
                <a:custGeom>
                  <a:avLst/>
                  <a:gdLst>
                    <a:gd name="T0" fmla="*/ 36 w 59"/>
                    <a:gd name="T1" fmla="*/ 5 h 62"/>
                    <a:gd name="T2" fmla="*/ 4 w 59"/>
                    <a:gd name="T3" fmla="*/ 24 h 62"/>
                    <a:gd name="T4" fmla="*/ 23 w 59"/>
                    <a:gd name="T5" fmla="*/ 58 h 62"/>
                    <a:gd name="T6" fmla="*/ 55 w 59"/>
                    <a:gd name="T7" fmla="*/ 38 h 62"/>
                    <a:gd name="T8" fmla="*/ 36 w 59"/>
                    <a:gd name="T9" fmla="*/ 5 h 62"/>
                  </a:gdLst>
                  <a:ahLst/>
                  <a:cxnLst>
                    <a:cxn ang="0">
                      <a:pos x="T0" y="T1"/>
                    </a:cxn>
                    <a:cxn ang="0">
                      <a:pos x="T2" y="T3"/>
                    </a:cxn>
                    <a:cxn ang="0">
                      <a:pos x="T4" y="T5"/>
                    </a:cxn>
                    <a:cxn ang="0">
                      <a:pos x="T6" y="T7"/>
                    </a:cxn>
                    <a:cxn ang="0">
                      <a:pos x="T8" y="T9"/>
                    </a:cxn>
                  </a:cxnLst>
                  <a:rect l="0" t="0" r="r" b="b"/>
                  <a:pathLst>
                    <a:path w="59" h="62">
                      <a:moveTo>
                        <a:pt x="36" y="5"/>
                      </a:moveTo>
                      <a:cubicBezTo>
                        <a:pt x="22" y="0"/>
                        <a:pt x="8" y="10"/>
                        <a:pt x="4" y="24"/>
                      </a:cubicBezTo>
                      <a:cubicBezTo>
                        <a:pt x="0" y="39"/>
                        <a:pt x="9" y="55"/>
                        <a:pt x="23" y="58"/>
                      </a:cubicBezTo>
                      <a:cubicBezTo>
                        <a:pt x="37" y="62"/>
                        <a:pt x="52" y="53"/>
                        <a:pt x="55" y="38"/>
                      </a:cubicBezTo>
                      <a:cubicBezTo>
                        <a:pt x="59" y="23"/>
                        <a:pt x="51" y="8"/>
                        <a:pt x="36" y="5"/>
                      </a:cubicBezTo>
                    </a:path>
                  </a:pathLst>
                </a:custGeom>
                <a:noFill/>
                <a:ln w="11"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64" name="Freeform 24"/>
              <p:cNvSpPr>
                <a:spLocks noEditPoints="1"/>
              </p:cNvSpPr>
              <p:nvPr/>
            </p:nvSpPr>
            <p:spPr bwMode="auto">
              <a:xfrm>
                <a:off x="2135" y="2307"/>
                <a:ext cx="1243" cy="902"/>
              </a:xfrm>
              <a:custGeom>
                <a:avLst/>
                <a:gdLst>
                  <a:gd name="T0" fmla="*/ 75 w 1803"/>
                  <a:gd name="T1" fmla="*/ 1179 h 1240"/>
                  <a:gd name="T2" fmla="*/ 1719 w 1803"/>
                  <a:gd name="T3" fmla="*/ 47 h 1240"/>
                  <a:gd name="T4" fmla="*/ 1730 w 1803"/>
                  <a:gd name="T5" fmla="*/ 49 h 1240"/>
                  <a:gd name="T6" fmla="*/ 1728 w 1803"/>
                  <a:gd name="T7" fmla="*/ 61 h 1240"/>
                  <a:gd name="T8" fmla="*/ 84 w 1803"/>
                  <a:gd name="T9" fmla="*/ 1192 h 1240"/>
                  <a:gd name="T10" fmla="*/ 72 w 1803"/>
                  <a:gd name="T11" fmla="*/ 1190 h 1240"/>
                  <a:gd name="T12" fmla="*/ 75 w 1803"/>
                  <a:gd name="T13" fmla="*/ 1179 h 1240"/>
                  <a:gd name="T14" fmla="*/ 200 w 1803"/>
                  <a:gd name="T15" fmla="*/ 1154 h 1240"/>
                  <a:gd name="T16" fmla="*/ 0 w 1803"/>
                  <a:gd name="T17" fmla="*/ 1240 h 1240"/>
                  <a:gd name="T18" fmla="*/ 152 w 1803"/>
                  <a:gd name="T19" fmla="*/ 1084 h 1240"/>
                  <a:gd name="T20" fmla="*/ 200 w 1803"/>
                  <a:gd name="T21" fmla="*/ 1154 h 1240"/>
                  <a:gd name="T22" fmla="*/ 1603 w 1803"/>
                  <a:gd name="T23" fmla="*/ 85 h 1240"/>
                  <a:gd name="T24" fmla="*/ 1803 w 1803"/>
                  <a:gd name="T25" fmla="*/ 0 h 1240"/>
                  <a:gd name="T26" fmla="*/ 1651 w 1803"/>
                  <a:gd name="T27" fmla="*/ 156 h 1240"/>
                  <a:gd name="T28" fmla="*/ 1603 w 1803"/>
                  <a:gd name="T29" fmla="*/ 85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3" h="1240">
                    <a:moveTo>
                      <a:pt x="75" y="1179"/>
                    </a:moveTo>
                    <a:lnTo>
                      <a:pt x="1719" y="47"/>
                    </a:lnTo>
                    <a:cubicBezTo>
                      <a:pt x="1723" y="45"/>
                      <a:pt x="1728" y="46"/>
                      <a:pt x="1730" y="49"/>
                    </a:cubicBezTo>
                    <a:cubicBezTo>
                      <a:pt x="1733" y="53"/>
                      <a:pt x="1732" y="58"/>
                      <a:pt x="1728" y="61"/>
                    </a:cubicBezTo>
                    <a:lnTo>
                      <a:pt x="84" y="1192"/>
                    </a:lnTo>
                    <a:cubicBezTo>
                      <a:pt x="80" y="1194"/>
                      <a:pt x="75" y="1193"/>
                      <a:pt x="72" y="1190"/>
                    </a:cubicBezTo>
                    <a:cubicBezTo>
                      <a:pt x="70" y="1186"/>
                      <a:pt x="71" y="1181"/>
                      <a:pt x="75" y="1179"/>
                    </a:cubicBezTo>
                    <a:close/>
                    <a:moveTo>
                      <a:pt x="200" y="1154"/>
                    </a:moveTo>
                    <a:lnTo>
                      <a:pt x="0" y="1240"/>
                    </a:lnTo>
                    <a:lnTo>
                      <a:pt x="152" y="1084"/>
                    </a:lnTo>
                    <a:lnTo>
                      <a:pt x="200" y="1154"/>
                    </a:lnTo>
                    <a:close/>
                    <a:moveTo>
                      <a:pt x="1603" y="85"/>
                    </a:moveTo>
                    <a:lnTo>
                      <a:pt x="1803" y="0"/>
                    </a:lnTo>
                    <a:lnTo>
                      <a:pt x="1651" y="156"/>
                    </a:lnTo>
                    <a:lnTo>
                      <a:pt x="1603" y="85"/>
                    </a:lnTo>
                    <a:close/>
                  </a:path>
                </a:pathLst>
              </a:custGeom>
              <a:solidFill>
                <a:srgbClr val="000000"/>
              </a:solidFill>
              <a:ln w="11" cap="flat">
                <a:solidFill>
                  <a:srgbClr val="000000"/>
                </a:solidFill>
                <a:prstDash val="solid"/>
                <a:bevel/>
              </a:ln>
            </p:spPr>
            <p:txBody>
              <a:bodyPr vert="horz" wrap="square" lIns="91440" tIns="45720" rIns="91440" bIns="45720" numCol="1" anchor="t" anchorCtr="0" compatLnSpc="1"/>
              <a:lstStyle/>
              <a:p>
                <a:endParaRPr lang="zh-CN" altLang="en-US"/>
              </a:p>
            </p:txBody>
          </p:sp>
          <p:sp>
            <p:nvSpPr>
              <p:cNvPr id="65" name="Freeform 25"/>
              <p:cNvSpPr>
                <a:spLocks noEditPoints="1"/>
              </p:cNvSpPr>
              <p:nvPr/>
            </p:nvSpPr>
            <p:spPr bwMode="auto">
              <a:xfrm>
                <a:off x="2540" y="2421"/>
                <a:ext cx="672" cy="1083"/>
              </a:xfrm>
              <a:custGeom>
                <a:avLst/>
                <a:gdLst>
                  <a:gd name="T0" fmla="*/ 16 w 974"/>
                  <a:gd name="T1" fmla="*/ 5 h 1490"/>
                  <a:gd name="T2" fmla="*/ 928 w 974"/>
                  <a:gd name="T3" fmla="*/ 1405 h 1490"/>
                  <a:gd name="T4" fmla="*/ 926 w 974"/>
                  <a:gd name="T5" fmla="*/ 1416 h 1490"/>
                  <a:gd name="T6" fmla="*/ 915 w 974"/>
                  <a:gd name="T7" fmla="*/ 1414 h 1490"/>
                  <a:gd name="T8" fmla="*/ 3 w 974"/>
                  <a:gd name="T9" fmla="*/ 14 h 1490"/>
                  <a:gd name="T10" fmla="*/ 5 w 974"/>
                  <a:gd name="T11" fmla="*/ 3 h 1490"/>
                  <a:gd name="T12" fmla="*/ 16 w 974"/>
                  <a:gd name="T13" fmla="*/ 5 h 1490"/>
                  <a:gd name="T14" fmla="*/ 893 w 974"/>
                  <a:gd name="T15" fmla="*/ 1288 h 1490"/>
                  <a:gd name="T16" fmla="*/ 974 w 974"/>
                  <a:gd name="T17" fmla="*/ 1490 h 1490"/>
                  <a:gd name="T18" fmla="*/ 822 w 974"/>
                  <a:gd name="T19" fmla="*/ 1334 h 1490"/>
                  <a:gd name="T20" fmla="*/ 893 w 974"/>
                  <a:gd name="T21" fmla="*/ 1288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4" h="1490">
                    <a:moveTo>
                      <a:pt x="16" y="5"/>
                    </a:moveTo>
                    <a:lnTo>
                      <a:pt x="928" y="1405"/>
                    </a:lnTo>
                    <a:cubicBezTo>
                      <a:pt x="931" y="1409"/>
                      <a:pt x="930" y="1413"/>
                      <a:pt x="926" y="1416"/>
                    </a:cubicBezTo>
                    <a:cubicBezTo>
                      <a:pt x="922" y="1418"/>
                      <a:pt x="917" y="1417"/>
                      <a:pt x="915" y="1414"/>
                    </a:cubicBezTo>
                    <a:lnTo>
                      <a:pt x="3" y="14"/>
                    </a:lnTo>
                    <a:cubicBezTo>
                      <a:pt x="0" y="10"/>
                      <a:pt x="1" y="5"/>
                      <a:pt x="5" y="3"/>
                    </a:cubicBezTo>
                    <a:cubicBezTo>
                      <a:pt x="9" y="0"/>
                      <a:pt x="14" y="1"/>
                      <a:pt x="16" y="5"/>
                    </a:cubicBezTo>
                    <a:close/>
                    <a:moveTo>
                      <a:pt x="893" y="1288"/>
                    </a:moveTo>
                    <a:lnTo>
                      <a:pt x="974" y="1490"/>
                    </a:lnTo>
                    <a:lnTo>
                      <a:pt x="822" y="1334"/>
                    </a:lnTo>
                    <a:lnTo>
                      <a:pt x="893" y="1288"/>
                    </a:lnTo>
                    <a:close/>
                  </a:path>
                </a:pathLst>
              </a:custGeom>
              <a:solidFill>
                <a:srgbClr val="000000"/>
              </a:solidFill>
              <a:ln w="11" cap="flat">
                <a:solidFill>
                  <a:srgbClr val="000000"/>
                </a:solidFill>
                <a:prstDash val="solid"/>
                <a:bevel/>
              </a:ln>
            </p:spPr>
            <p:txBody>
              <a:bodyPr vert="horz" wrap="square" lIns="91440" tIns="45720" rIns="91440" bIns="45720" numCol="1" anchor="t" anchorCtr="0" compatLnSpc="1"/>
              <a:lstStyle/>
              <a:p>
                <a:endParaRPr lang="zh-CN" altLang="en-US"/>
              </a:p>
            </p:txBody>
          </p:sp>
        </p:grpSp>
        <p:sp>
          <p:nvSpPr>
            <p:cNvPr id="31" name="Rectangle 27"/>
            <p:cNvSpPr>
              <a:spLocks noChangeArrowheads="1"/>
            </p:cNvSpPr>
            <p:nvPr/>
          </p:nvSpPr>
          <p:spPr bwMode="auto">
            <a:xfrm>
              <a:off x="2684" y="2529"/>
              <a:ext cx="74"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20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x</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2" name="Rectangle 28"/>
            <p:cNvSpPr>
              <a:spLocks noChangeArrowheads="1"/>
            </p:cNvSpPr>
            <p:nvPr/>
          </p:nvSpPr>
          <p:spPr bwMode="auto">
            <a:xfrm>
              <a:off x="2751" y="2610"/>
              <a:ext cx="5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3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0</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3" name="Rectangle 29"/>
            <p:cNvSpPr>
              <a:spLocks noChangeArrowheads="1"/>
            </p:cNvSpPr>
            <p:nvPr/>
          </p:nvSpPr>
          <p:spPr bwMode="auto">
            <a:xfrm>
              <a:off x="2806" y="2610"/>
              <a:ext cx="2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3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4" name="Rectangle 30"/>
            <p:cNvSpPr>
              <a:spLocks noChangeArrowheads="1"/>
            </p:cNvSpPr>
            <p:nvPr/>
          </p:nvSpPr>
          <p:spPr bwMode="auto">
            <a:xfrm>
              <a:off x="3181" y="3449"/>
              <a:ext cx="119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变化率为零的方向</a:t>
              </a:r>
              <a:endPar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5" name="Rectangle 31"/>
            <p:cNvSpPr>
              <a:spLocks noChangeArrowheads="1"/>
            </p:cNvSpPr>
            <p:nvPr/>
          </p:nvSpPr>
          <p:spPr bwMode="auto">
            <a:xfrm>
              <a:off x="4240" y="3507"/>
              <a:ext cx="2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6" name="Rectangle 32"/>
            <p:cNvSpPr>
              <a:spLocks noChangeArrowheads="1"/>
            </p:cNvSpPr>
            <p:nvPr/>
          </p:nvSpPr>
          <p:spPr bwMode="auto">
            <a:xfrm>
              <a:off x="1802" y="3239"/>
              <a:ext cx="89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最速下降方向</a:t>
              </a:r>
              <a:endPar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7" name="Rectangle 33"/>
            <p:cNvSpPr>
              <a:spLocks noChangeArrowheads="1"/>
            </p:cNvSpPr>
            <p:nvPr/>
          </p:nvSpPr>
          <p:spPr bwMode="auto">
            <a:xfrm>
              <a:off x="2596" y="3297"/>
              <a:ext cx="2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8" name="Freeform 34"/>
            <p:cNvSpPr>
              <a:spLocks noEditPoints="1"/>
            </p:cNvSpPr>
            <p:nvPr/>
          </p:nvSpPr>
          <p:spPr bwMode="auto">
            <a:xfrm>
              <a:off x="2650" y="2747"/>
              <a:ext cx="105" cy="751"/>
            </a:xfrm>
            <a:custGeom>
              <a:avLst/>
              <a:gdLst>
                <a:gd name="T0" fmla="*/ 152 w 152"/>
                <a:gd name="T1" fmla="*/ 9 h 1033"/>
                <a:gd name="T2" fmla="*/ 36 w 152"/>
                <a:gd name="T3" fmla="*/ 939 h 1033"/>
                <a:gd name="T4" fmla="*/ 27 w 152"/>
                <a:gd name="T5" fmla="*/ 946 h 1033"/>
                <a:gd name="T6" fmla="*/ 20 w 152"/>
                <a:gd name="T7" fmla="*/ 937 h 1033"/>
                <a:gd name="T8" fmla="*/ 136 w 152"/>
                <a:gd name="T9" fmla="*/ 7 h 1033"/>
                <a:gd name="T10" fmla="*/ 145 w 152"/>
                <a:gd name="T11" fmla="*/ 0 h 1033"/>
                <a:gd name="T12" fmla="*/ 152 w 152"/>
                <a:gd name="T13" fmla="*/ 9 h 1033"/>
                <a:gd name="T14" fmla="*/ 85 w 152"/>
                <a:gd name="T15" fmla="*/ 827 h 1033"/>
                <a:gd name="T16" fmla="*/ 16 w 152"/>
                <a:gd name="T17" fmla="*/ 1033 h 1033"/>
                <a:gd name="T18" fmla="*/ 0 w 152"/>
                <a:gd name="T19" fmla="*/ 816 h 1033"/>
                <a:gd name="T20" fmla="*/ 85 w 152"/>
                <a:gd name="T21" fmla="*/ 827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 h="1033">
                  <a:moveTo>
                    <a:pt x="152" y="9"/>
                  </a:moveTo>
                  <a:lnTo>
                    <a:pt x="36" y="939"/>
                  </a:lnTo>
                  <a:cubicBezTo>
                    <a:pt x="35" y="943"/>
                    <a:pt x="31" y="946"/>
                    <a:pt x="27" y="946"/>
                  </a:cubicBezTo>
                  <a:cubicBezTo>
                    <a:pt x="22" y="945"/>
                    <a:pt x="19" y="941"/>
                    <a:pt x="20" y="937"/>
                  </a:cubicBezTo>
                  <a:lnTo>
                    <a:pt x="136" y="7"/>
                  </a:lnTo>
                  <a:cubicBezTo>
                    <a:pt x="136" y="3"/>
                    <a:pt x="140" y="0"/>
                    <a:pt x="145" y="0"/>
                  </a:cubicBezTo>
                  <a:cubicBezTo>
                    <a:pt x="149" y="1"/>
                    <a:pt x="152" y="5"/>
                    <a:pt x="152" y="9"/>
                  </a:cubicBezTo>
                  <a:close/>
                  <a:moveTo>
                    <a:pt x="85" y="827"/>
                  </a:moveTo>
                  <a:lnTo>
                    <a:pt x="16" y="1033"/>
                  </a:lnTo>
                  <a:lnTo>
                    <a:pt x="0" y="816"/>
                  </a:lnTo>
                  <a:lnTo>
                    <a:pt x="85" y="827"/>
                  </a:lnTo>
                  <a:close/>
                </a:path>
              </a:pathLst>
            </a:custGeom>
            <a:solidFill>
              <a:srgbClr val="000000"/>
            </a:solidFill>
            <a:ln w="11" cap="flat">
              <a:solidFill>
                <a:srgbClr val="000000"/>
              </a:solidFill>
              <a:prstDash val="solid"/>
              <a:bevel/>
            </a:ln>
          </p:spPr>
          <p:txBody>
            <a:bodyPr vert="horz" wrap="square" lIns="91440" tIns="45720" rIns="91440" bIns="45720" numCol="1" anchor="t" anchorCtr="0" compatLnSpc="1"/>
            <a:lstStyle/>
            <a:p>
              <a:endParaRPr lang="zh-CN" altLang="en-US"/>
            </a:p>
          </p:txBody>
        </p:sp>
        <p:sp>
          <p:nvSpPr>
            <p:cNvPr id="39" name="Rectangle 35"/>
            <p:cNvSpPr>
              <a:spLocks noChangeArrowheads="1"/>
            </p:cNvSpPr>
            <p:nvPr/>
          </p:nvSpPr>
          <p:spPr bwMode="auto">
            <a:xfrm>
              <a:off x="2398" y="3518"/>
              <a:ext cx="59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下降方向</a:t>
              </a:r>
              <a:endPar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0" name="Rectangle 36"/>
            <p:cNvSpPr>
              <a:spLocks noChangeArrowheads="1"/>
            </p:cNvSpPr>
            <p:nvPr/>
          </p:nvSpPr>
          <p:spPr bwMode="auto">
            <a:xfrm>
              <a:off x="2927" y="3577"/>
              <a:ext cx="2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1" name="Freeform 37"/>
            <p:cNvSpPr>
              <a:spLocks noEditPoints="1"/>
            </p:cNvSpPr>
            <p:nvPr/>
          </p:nvSpPr>
          <p:spPr bwMode="auto">
            <a:xfrm>
              <a:off x="2743" y="2746"/>
              <a:ext cx="641" cy="152"/>
            </a:xfrm>
            <a:custGeom>
              <a:avLst/>
              <a:gdLst>
                <a:gd name="T0" fmla="*/ 10 w 930"/>
                <a:gd name="T1" fmla="*/ 1 h 208"/>
                <a:gd name="T2" fmla="*/ 838 w 930"/>
                <a:gd name="T3" fmla="*/ 180 h 208"/>
                <a:gd name="T4" fmla="*/ 844 w 930"/>
                <a:gd name="T5" fmla="*/ 189 h 208"/>
                <a:gd name="T6" fmla="*/ 835 w 930"/>
                <a:gd name="T7" fmla="*/ 195 h 208"/>
                <a:gd name="T8" fmla="*/ 7 w 930"/>
                <a:gd name="T9" fmla="*/ 17 h 208"/>
                <a:gd name="T10" fmla="*/ 1 w 930"/>
                <a:gd name="T11" fmla="*/ 8 h 208"/>
                <a:gd name="T12" fmla="*/ 10 w 930"/>
                <a:gd name="T13" fmla="*/ 1 h 208"/>
                <a:gd name="T14" fmla="*/ 731 w 930"/>
                <a:gd name="T15" fmla="*/ 121 h 208"/>
                <a:gd name="T16" fmla="*/ 930 w 930"/>
                <a:gd name="T17" fmla="*/ 208 h 208"/>
                <a:gd name="T18" fmla="*/ 713 w 930"/>
                <a:gd name="T19" fmla="*/ 204 h 208"/>
                <a:gd name="T20" fmla="*/ 731 w 930"/>
                <a:gd name="T21" fmla="*/ 12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0" h="208">
                  <a:moveTo>
                    <a:pt x="10" y="1"/>
                  </a:moveTo>
                  <a:lnTo>
                    <a:pt x="838" y="180"/>
                  </a:lnTo>
                  <a:cubicBezTo>
                    <a:pt x="843" y="181"/>
                    <a:pt x="845" y="185"/>
                    <a:pt x="844" y="189"/>
                  </a:cubicBezTo>
                  <a:cubicBezTo>
                    <a:pt x="843" y="193"/>
                    <a:pt x="839" y="196"/>
                    <a:pt x="835" y="195"/>
                  </a:cubicBezTo>
                  <a:lnTo>
                    <a:pt x="7" y="17"/>
                  </a:lnTo>
                  <a:cubicBezTo>
                    <a:pt x="3" y="16"/>
                    <a:pt x="0" y="12"/>
                    <a:pt x="1" y="8"/>
                  </a:cubicBezTo>
                  <a:cubicBezTo>
                    <a:pt x="2" y="3"/>
                    <a:pt x="6" y="0"/>
                    <a:pt x="10" y="1"/>
                  </a:cubicBezTo>
                  <a:close/>
                  <a:moveTo>
                    <a:pt x="731" y="121"/>
                  </a:moveTo>
                  <a:lnTo>
                    <a:pt x="930" y="208"/>
                  </a:lnTo>
                  <a:lnTo>
                    <a:pt x="713" y="204"/>
                  </a:lnTo>
                  <a:lnTo>
                    <a:pt x="731" y="121"/>
                  </a:lnTo>
                  <a:close/>
                </a:path>
              </a:pathLst>
            </a:custGeom>
            <a:solidFill>
              <a:srgbClr val="000000"/>
            </a:solidFill>
            <a:ln w="11" cap="flat">
              <a:solidFill>
                <a:srgbClr val="000000"/>
              </a:solidFill>
              <a:prstDash val="solid"/>
              <a:bevel/>
            </a:ln>
          </p:spPr>
          <p:txBody>
            <a:bodyPr vert="horz" wrap="square" lIns="91440" tIns="45720" rIns="91440" bIns="45720" numCol="1" anchor="t" anchorCtr="0" compatLnSpc="1"/>
            <a:lstStyle/>
            <a:p>
              <a:endParaRPr lang="zh-CN" altLang="en-US"/>
            </a:p>
          </p:txBody>
        </p:sp>
        <p:sp>
          <p:nvSpPr>
            <p:cNvPr id="42" name="Rectangle 38"/>
            <p:cNvSpPr>
              <a:spLocks noChangeArrowheads="1"/>
            </p:cNvSpPr>
            <p:nvPr/>
          </p:nvSpPr>
          <p:spPr bwMode="auto">
            <a:xfrm>
              <a:off x="3280" y="2925"/>
              <a:ext cx="29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上升</a:t>
              </a:r>
              <a:endPar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3" name="Rectangle 39"/>
            <p:cNvSpPr>
              <a:spLocks noChangeArrowheads="1"/>
            </p:cNvSpPr>
            <p:nvPr/>
          </p:nvSpPr>
          <p:spPr bwMode="auto">
            <a:xfrm>
              <a:off x="3545" y="2925"/>
              <a:ext cx="29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方向</a:t>
              </a:r>
              <a:endPar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4" name="Rectangle 40"/>
            <p:cNvSpPr>
              <a:spLocks noChangeArrowheads="1"/>
            </p:cNvSpPr>
            <p:nvPr/>
          </p:nvSpPr>
          <p:spPr bwMode="auto">
            <a:xfrm>
              <a:off x="3810" y="2983"/>
              <a:ext cx="2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5" name="Rectangle 41"/>
            <p:cNvSpPr>
              <a:spLocks noChangeArrowheads="1"/>
            </p:cNvSpPr>
            <p:nvPr/>
          </p:nvSpPr>
          <p:spPr bwMode="auto">
            <a:xfrm>
              <a:off x="3357" y="2366"/>
              <a:ext cx="29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最速</a:t>
              </a:r>
              <a:endPar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6" name="Rectangle 42"/>
            <p:cNvSpPr>
              <a:spLocks noChangeArrowheads="1"/>
            </p:cNvSpPr>
            <p:nvPr/>
          </p:nvSpPr>
          <p:spPr bwMode="auto">
            <a:xfrm>
              <a:off x="3622" y="2366"/>
              <a:ext cx="29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上升</a:t>
              </a:r>
              <a:endPar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7" name="Rectangle 43"/>
            <p:cNvSpPr>
              <a:spLocks noChangeArrowheads="1"/>
            </p:cNvSpPr>
            <p:nvPr/>
          </p:nvSpPr>
          <p:spPr bwMode="auto">
            <a:xfrm>
              <a:off x="3887" y="2366"/>
              <a:ext cx="29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方向</a:t>
              </a:r>
              <a:endPar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8" name="Rectangle 44"/>
            <p:cNvSpPr>
              <a:spLocks noChangeArrowheads="1"/>
            </p:cNvSpPr>
            <p:nvPr/>
          </p:nvSpPr>
          <p:spPr bwMode="auto">
            <a:xfrm>
              <a:off x="4152" y="2425"/>
              <a:ext cx="2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9" name="Rectangle 45"/>
            <p:cNvSpPr>
              <a:spLocks noChangeArrowheads="1"/>
            </p:cNvSpPr>
            <p:nvPr/>
          </p:nvSpPr>
          <p:spPr bwMode="auto">
            <a:xfrm>
              <a:off x="1857" y="2913"/>
              <a:ext cx="14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a:ln>
                    <a:noFill/>
                  </a:ln>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endPara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0" name="Rectangle 46"/>
            <p:cNvSpPr>
              <a:spLocks noChangeArrowheads="1"/>
            </p:cNvSpPr>
            <p:nvPr/>
          </p:nvSpPr>
          <p:spPr bwMode="auto">
            <a:xfrm>
              <a:off x="1989" y="2889"/>
              <a:ext cx="10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a:ln>
                    <a:noFill/>
                  </a:ln>
                  <a:solidFill>
                    <a:srgbClr val="000000"/>
                  </a:solidFill>
                  <a:effectLst/>
                  <a:latin typeface="Symbol" panose="05050102010706020507" pitchFamily="18" charset="2"/>
                  <a:ea typeface="宋体" panose="02010600030101010101" pitchFamily="2" charset="-122"/>
                  <a:cs typeface="宋体" panose="02010600030101010101" pitchFamily="2" charset="-122"/>
                </a:rPr>
                <a:t>Ñ</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1" name="Rectangle 47"/>
            <p:cNvSpPr>
              <a:spLocks noChangeArrowheads="1"/>
            </p:cNvSpPr>
            <p:nvPr/>
          </p:nvSpPr>
          <p:spPr bwMode="auto">
            <a:xfrm>
              <a:off x="2089" y="2901"/>
              <a:ext cx="4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0" i="1"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a:t>
              </a:r>
              <a:endParaRPr kumimoji="0" lang="zh-CN"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2" name="Rectangle 48"/>
            <p:cNvSpPr>
              <a:spLocks noChangeArrowheads="1"/>
            </p:cNvSpPr>
            <p:nvPr/>
          </p:nvSpPr>
          <p:spPr bwMode="auto">
            <a:xfrm>
              <a:off x="2122" y="2901"/>
              <a:ext cx="12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(x</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3" name="Rectangle 49"/>
            <p:cNvSpPr>
              <a:spLocks noChangeArrowheads="1"/>
            </p:cNvSpPr>
            <p:nvPr/>
          </p:nvSpPr>
          <p:spPr bwMode="auto">
            <a:xfrm>
              <a:off x="2221" y="2972"/>
              <a:ext cx="50"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0</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4" name="Rectangle 50"/>
            <p:cNvSpPr>
              <a:spLocks noChangeArrowheads="1"/>
            </p:cNvSpPr>
            <p:nvPr/>
          </p:nvSpPr>
          <p:spPr bwMode="auto">
            <a:xfrm>
              <a:off x="2265" y="2901"/>
              <a:ext cx="5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5" name="Rectangle 51"/>
            <p:cNvSpPr>
              <a:spLocks noChangeArrowheads="1"/>
            </p:cNvSpPr>
            <p:nvPr/>
          </p:nvSpPr>
          <p:spPr bwMode="auto">
            <a:xfrm>
              <a:off x="2309" y="2901"/>
              <a:ext cx="3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6" name="Rectangle 52"/>
            <p:cNvSpPr>
              <a:spLocks noChangeArrowheads="1"/>
            </p:cNvSpPr>
            <p:nvPr/>
          </p:nvSpPr>
          <p:spPr bwMode="auto">
            <a:xfrm>
              <a:off x="2982" y="2145"/>
              <a:ext cx="10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a:ln>
                    <a:noFill/>
                  </a:ln>
                  <a:solidFill>
                    <a:srgbClr val="000000"/>
                  </a:solidFill>
                  <a:effectLst/>
                  <a:latin typeface="Symbol" panose="05050102010706020507" pitchFamily="18" charset="2"/>
                  <a:ea typeface="宋体" panose="02010600030101010101" pitchFamily="2" charset="-122"/>
                  <a:cs typeface="宋体" panose="02010600030101010101" pitchFamily="2" charset="-122"/>
                </a:rPr>
                <a:t>Ñ</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7" name="Rectangle 53"/>
            <p:cNvSpPr>
              <a:spLocks noChangeArrowheads="1"/>
            </p:cNvSpPr>
            <p:nvPr/>
          </p:nvSpPr>
          <p:spPr bwMode="auto">
            <a:xfrm>
              <a:off x="3082" y="2157"/>
              <a:ext cx="4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0" i="1"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f</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8" name="Rectangle 54"/>
            <p:cNvSpPr>
              <a:spLocks noChangeArrowheads="1"/>
            </p:cNvSpPr>
            <p:nvPr/>
          </p:nvSpPr>
          <p:spPr bwMode="auto">
            <a:xfrm>
              <a:off x="3115" y="2157"/>
              <a:ext cx="12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(x</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9" name="Rectangle 55"/>
            <p:cNvSpPr>
              <a:spLocks noChangeArrowheads="1"/>
            </p:cNvSpPr>
            <p:nvPr/>
          </p:nvSpPr>
          <p:spPr bwMode="auto">
            <a:xfrm>
              <a:off x="3214" y="2227"/>
              <a:ext cx="50"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0</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60" name="Rectangle 56"/>
            <p:cNvSpPr>
              <a:spLocks noChangeArrowheads="1"/>
            </p:cNvSpPr>
            <p:nvPr/>
          </p:nvSpPr>
          <p:spPr bwMode="auto">
            <a:xfrm>
              <a:off x="3258" y="2157"/>
              <a:ext cx="5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61" name="Rectangle 57"/>
            <p:cNvSpPr>
              <a:spLocks noChangeArrowheads="1"/>
            </p:cNvSpPr>
            <p:nvPr/>
          </p:nvSpPr>
          <p:spPr bwMode="auto">
            <a:xfrm>
              <a:off x="3302" y="2157"/>
              <a:ext cx="3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 </a:t>
              </a:r>
              <a:endPar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grpSp>
      <p:pic>
        <p:nvPicPr>
          <p:cNvPr id="19" name="图片 18">
            <a:extLst>
              <a:ext uri="{FF2B5EF4-FFF2-40B4-BE49-F238E27FC236}">
                <a16:creationId xmlns:a16="http://schemas.microsoft.com/office/drawing/2014/main" id="{CA745A5F-1B82-41AD-BE03-74BFD76933DC}"/>
              </a:ext>
            </a:extLst>
          </p:cNvPr>
          <p:cNvPicPr>
            <a:picLocks noChangeAspect="1"/>
          </p:cNvPicPr>
          <p:nvPr/>
        </p:nvPicPr>
        <p:blipFill>
          <a:blip r:embed="rId8"/>
          <a:stretch>
            <a:fillRect/>
          </a:stretch>
        </p:blipFill>
        <p:spPr>
          <a:xfrm>
            <a:off x="6740550" y="377506"/>
            <a:ext cx="3018610" cy="1588963"/>
          </a:xfrm>
          <a:prstGeom prst="rect">
            <a:avLst/>
          </a:prstGeom>
        </p:spPr>
      </p:pic>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fill="hold"/>
                                        <p:tgtEl>
                                          <p:spTgt spid="18"/>
                                        </p:tgtEl>
                                        <p:attrNameLst>
                                          <p:attrName>ppt_x</p:attrName>
                                        </p:attrNameLst>
                                      </p:cBhvr>
                                      <p:tavLst>
                                        <p:tav tm="0">
                                          <p:val>
                                            <p:strVal val="#ppt_x"/>
                                          </p:val>
                                        </p:tav>
                                        <p:tav tm="100000">
                                          <p:val>
                                            <p:strVal val="#ppt_x"/>
                                          </p:val>
                                        </p:tav>
                                      </p:tavLst>
                                    </p:anim>
                                    <p:anim calcmode="lin" valueType="num">
                                      <p:cBhvr additive="base">
                                        <p:cTn id="5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例，试求目标函数</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d>
                    <m:r>
                      <a:rPr lang="en-US" altLang="zh-CN" b="1" i="1" smtClean="0">
                        <a:latin typeface="Cambria Math"/>
                      </a:rPr>
                      <m:t>=</m:t>
                    </m:r>
                    <m:r>
                      <a:rPr lang="en-US" altLang="zh-CN" b="1" i="1" smtClean="0">
                        <a:latin typeface="Cambria Math"/>
                      </a:rPr>
                      <m:t>𝟑</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r>
                      <a:rPr lang="en-US" altLang="zh-CN" b="1" i="1" smtClean="0">
                        <a:latin typeface="Cambria Math"/>
                      </a:rPr>
                      <m:t>−</m:t>
                    </m:r>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𝟐</m:t>
                        </m:r>
                      </m:sub>
                      <m:sup>
                        <m:r>
                          <a:rPr lang="en-US" altLang="zh-CN" b="1" i="1" smtClean="0">
                            <a:latin typeface="Cambria Math"/>
                          </a:rPr>
                          <m:t>𝟐</m:t>
                        </m:r>
                      </m:sup>
                    </m:sSubSup>
                  </m:oMath>
                </a14:m>
                <a:r>
                  <a:rPr lang="zh-CN" altLang="en-US" dirty="0"/>
                  <a:t>在点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𝟎</m:t>
                            </m:r>
                            <m:r>
                              <a:rPr lang="en-US" altLang="zh-CN" b="1" i="1" smtClean="0">
                                <a:latin typeface="Cambria Math"/>
                              </a:rPr>
                              <m:t>,</m:t>
                            </m:r>
                            <m:r>
                              <a:rPr lang="en-US" altLang="zh-CN" b="1" i="1" smtClean="0">
                                <a:latin typeface="Cambria Math"/>
                              </a:rPr>
                              <m:t>𝟏</m:t>
                            </m:r>
                          </m:e>
                        </m:d>
                      </m:e>
                      <m:sup>
                        <m:r>
                          <a:rPr lang="en-US" altLang="zh-CN" b="1" i="1" smtClean="0">
                            <a:latin typeface="Cambria Math"/>
                          </a:rPr>
                          <m:t>𝑻</m:t>
                        </m:r>
                      </m:sup>
                    </m:sSup>
                    <m:r>
                      <a:rPr lang="zh-CN" altLang="en-US" b="1" i="1" smtClean="0">
                        <a:latin typeface="Cambria Math"/>
                      </a:rPr>
                      <m:t>处的</m:t>
                    </m:r>
                  </m:oMath>
                </a14:m>
                <a:r>
                  <a:rPr lang="zh-CN" altLang="en-US" dirty="0"/>
                  <a:t>最速下降方向，如果沿着这个方向移动一个单位长度，新的目标函数值如何？</a:t>
                </a:r>
                <a:endParaRPr lang="en-US" altLang="zh-CN" dirty="0"/>
              </a:p>
              <a:p>
                <a14:m>
                  <m:oMath xmlns:m="http://schemas.openxmlformats.org/officeDocument/2006/math">
                    <m:r>
                      <a:rPr lang="en-US" altLang="zh-CN" b="1" i="1" smtClean="0">
                        <a:latin typeface="Cambria Math"/>
                      </a:rPr>
                      <m:t>𝑮𝒓𝒂𝒅</m:t>
                    </m:r>
                    <m:d>
                      <m:dPr>
                        <m:ctrlPr>
                          <a:rPr lang="en-US" altLang="zh-CN" b="1" i="1" smtClean="0">
                            <a:latin typeface="Cambria Math" panose="02040503050406030204" pitchFamily="18" charset="0"/>
                          </a:rPr>
                        </m:ctrlPr>
                      </m:dPr>
                      <m:e>
                        <m:r>
                          <a:rPr lang="en-US" altLang="zh-CN" b="1" i="1" smtClean="0">
                            <a:latin typeface="Cambria Math"/>
                          </a:rPr>
                          <m:t>𝒇</m:t>
                        </m:r>
                      </m:e>
                    </m:d>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𝟔</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d>
                      </m:e>
                      <m:sup>
                        <m:r>
                          <a:rPr lang="en-US" altLang="zh-CN" b="1" i="1" smtClean="0">
                            <a:latin typeface="Cambria Math"/>
                          </a:rPr>
                          <m:t>𝑻</m:t>
                        </m:r>
                      </m:sup>
                    </m:sSup>
                  </m:oMath>
                </a14:m>
                <a:r>
                  <a:rPr lang="en-US" altLang="zh-CN" dirty="0"/>
                  <a:t>,</a:t>
                </a:r>
                <a:r>
                  <a:rPr lang="zh-CN" altLang="en-US" dirty="0"/>
                  <a:t>因此最速下降方向</a:t>
                </a:r>
                <a14:m>
                  <m:oMath xmlns:m="http://schemas.openxmlformats.org/officeDocument/2006/math">
                    <m:r>
                      <a:rPr lang="en-US" altLang="zh-CN" b="1" i="1" smtClean="0">
                        <a:latin typeface="Cambria Math"/>
                      </a:rPr>
                      <m:t>𝒑</m:t>
                    </m:r>
                    <m:r>
                      <a:rPr lang="en-US" altLang="zh-CN" b="1" i="1" smtClean="0">
                        <a:latin typeface="Cambria Math"/>
                      </a:rPr>
                      <m:t>=−</m:t>
                    </m:r>
                    <m:r>
                      <a:rPr lang="en-US" altLang="zh-CN" b="1" i="1" smtClean="0">
                        <a:latin typeface="Cambria Math"/>
                      </a:rPr>
                      <m:t>𝑮𝒓𝒂𝒅</m:t>
                    </m:r>
                    <m:d>
                      <m:dPr>
                        <m:ctrlPr>
                          <a:rPr lang="en-US" altLang="zh-CN" b="1" i="1" smtClean="0">
                            <a:latin typeface="Cambria Math" panose="02040503050406030204" pitchFamily="18" charset="0"/>
                          </a:rPr>
                        </m:ctrlPr>
                      </m:dPr>
                      <m:e>
                        <m:r>
                          <a:rPr lang="en-US" altLang="zh-CN" b="1" i="1" smtClean="0">
                            <a:latin typeface="Cambria Math"/>
                          </a:rPr>
                          <m:t>𝒇</m:t>
                        </m:r>
                      </m:e>
                    </m:d>
                    <m:sSub>
                      <m:sSubPr>
                        <m:ctrlPr>
                          <a:rPr lang="en-US" altLang="zh-CN" b="1" i="1" smtClean="0">
                            <a:latin typeface="Cambria Math" panose="02040503050406030204" pitchFamily="18" charset="0"/>
                          </a:rPr>
                        </m:ctrlPr>
                      </m:sSubPr>
                      <m:e>
                        <m:d>
                          <m:dPr>
                            <m:begChr m:val=""/>
                            <m:endChr m:val="|"/>
                            <m:ctrlPr>
                              <a:rPr lang="en-US" altLang="zh-CN" b="1" i="1" smtClean="0">
                                <a:latin typeface="Cambria Math" panose="02040503050406030204" pitchFamily="18" charset="0"/>
                              </a:rPr>
                            </m:ctrlPr>
                          </m:dPr>
                          <m:e>
                            <m:r>
                              <a:rPr lang="en-US" altLang="zh-CN" b="1" i="1" smtClean="0">
                                <a:latin typeface="Cambria Math"/>
                              </a:rPr>
                              <m:t>​</m:t>
                            </m:r>
                          </m:e>
                        </m:d>
                      </m:e>
                      <m:sub>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sub>
                    </m:sSub>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𝟒</m:t>
                            </m:r>
                            <m:r>
                              <a:rPr lang="en-US" altLang="zh-CN" b="1" i="1" smtClean="0">
                                <a:latin typeface="Cambria Math"/>
                              </a:rPr>
                              <m:t> −</m:t>
                            </m:r>
                            <m:r>
                              <a:rPr lang="en-US" altLang="zh-CN" b="1" i="1" smtClean="0">
                                <a:latin typeface="Cambria Math"/>
                              </a:rPr>
                              <m:t>𝟐</m:t>
                            </m:r>
                          </m:e>
                        </m:d>
                      </m:e>
                      <m:sup>
                        <m:r>
                          <a:rPr lang="en-US" altLang="zh-CN" b="1" i="1" smtClean="0">
                            <a:latin typeface="Cambria Math"/>
                          </a:rPr>
                          <m:t>𝑻</m:t>
                        </m:r>
                      </m:sup>
                    </m:sSup>
                  </m:oMath>
                </a14:m>
                <a:r>
                  <a:rPr lang="en-US" altLang="zh-CN" b="1" dirty="0"/>
                  <a:t>;</a:t>
                </a:r>
                <a:r>
                  <a:rPr lang="zh-CN" altLang="en-US" b="1" dirty="0"/>
                  <a:t>该点函数值</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e>
                    </m:d>
                    <m:r>
                      <a:rPr lang="en-US" altLang="zh-CN" b="1" i="1" smtClean="0">
                        <a:latin typeface="Cambria Math"/>
                      </a:rPr>
                      <m:t>=</m:t>
                    </m:r>
                    <m:r>
                      <a:rPr lang="en-US" altLang="zh-CN" b="1" i="1" smtClean="0">
                        <a:latin typeface="Cambria Math"/>
                      </a:rPr>
                      <m:t>𝟏</m:t>
                    </m:r>
                  </m:oMath>
                </a14:m>
                <a:endParaRPr lang="en-US" altLang="zh-CN" b="1" dirty="0"/>
              </a:p>
              <a:p>
                <a:r>
                  <a:rPr lang="zh-CN" altLang="en-US" dirty="0"/>
                  <a:t>单位向量</a:t>
                </a:r>
                <a14:m>
                  <m:oMath xmlns:m="http://schemas.openxmlformats.org/officeDocument/2006/math">
                    <m:r>
                      <a:rPr lang="en-US" altLang="zh-CN" b="1" i="1" smtClean="0">
                        <a:latin typeface="Cambria Math"/>
                      </a:rPr>
                      <m:t>𝒆</m:t>
                    </m:r>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r>
                                  <a:rPr lang="en-US" altLang="zh-CN" b="1" i="1" smtClean="0">
                                    <a:latin typeface="Cambria Math"/>
                                  </a:rPr>
                                  <m:t>𝟐</m:t>
                                </m:r>
                              </m:num>
                              <m:den>
                                <m:r>
                                  <a:rPr lang="en-US" altLang="zh-CN" b="1" i="1" smtClean="0">
                                    <a:latin typeface="Cambria Math"/>
                                  </a:rPr>
                                  <m:t>𝟓</m:t>
                                </m:r>
                              </m:den>
                            </m:f>
                            <m:rad>
                              <m:radPr>
                                <m:degHide m:val="on"/>
                                <m:ctrlPr>
                                  <a:rPr lang="en-US" altLang="zh-CN" b="1" i="1" smtClean="0">
                                    <a:latin typeface="Cambria Math" panose="02040503050406030204" pitchFamily="18" charset="0"/>
                                  </a:rPr>
                                </m:ctrlPr>
                              </m:radPr>
                              <m:deg/>
                              <m:e>
                                <m:r>
                                  <a:rPr lang="en-US" altLang="zh-CN" b="1" i="1" smtClean="0">
                                    <a:latin typeface="Cambria Math"/>
                                  </a:rPr>
                                  <m:t>𝟓</m:t>
                                </m:r>
                              </m:e>
                            </m:rad>
                            <m:r>
                              <a:rPr lang="en-US" altLang="zh-CN" b="1" i="1" smtClean="0">
                                <a:latin typeface="Cambria Math"/>
                              </a:rPr>
                              <m:t>  </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𝟓</m:t>
                                </m:r>
                              </m:den>
                            </m:f>
                            <m:rad>
                              <m:radPr>
                                <m:degHide m:val="on"/>
                                <m:ctrlPr>
                                  <a:rPr lang="en-US" altLang="zh-CN" b="1" i="1" smtClean="0">
                                    <a:latin typeface="Cambria Math" panose="02040503050406030204" pitchFamily="18" charset="0"/>
                                  </a:rPr>
                                </m:ctrlPr>
                              </m:radPr>
                              <m:deg/>
                              <m:e>
                                <m:r>
                                  <a:rPr lang="en-US" altLang="zh-CN" b="1" i="1" smtClean="0">
                                    <a:latin typeface="Cambria Math"/>
                                  </a:rPr>
                                  <m:t>𝟓</m:t>
                                </m:r>
                              </m:e>
                            </m:rad>
                          </m:e>
                        </m:d>
                      </m:e>
                      <m:sup>
                        <m:r>
                          <a:rPr lang="en-US" altLang="zh-CN" b="1" i="1" smtClean="0">
                            <a:latin typeface="Cambria Math"/>
                          </a:rPr>
                          <m:t>𝑻</m:t>
                        </m:r>
                      </m:sup>
                    </m:sSup>
                  </m:oMath>
                </a14:m>
                <a:r>
                  <a:rPr lang="en-US" altLang="zh-CN" dirty="0"/>
                  <a:t>,</a:t>
                </a:r>
                <a:r>
                  <a:rPr lang="zh-CN" altLang="en-US" dirty="0"/>
                  <a:t>新点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𝟏</m:t>
                            </m:r>
                          </m:e>
                        </m:d>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r>
                      <a:rPr lang="en-US" altLang="zh-CN" b="1" i="1" smtClean="0">
                        <a:latin typeface="Cambria Math"/>
                      </a:rPr>
                      <m:t>+</m:t>
                    </m:r>
                    <m:r>
                      <a:rPr lang="en-US" altLang="zh-CN" b="1" i="1" smtClean="0">
                        <a:latin typeface="Cambria Math"/>
                      </a:rPr>
                      <m:t>𝒆</m:t>
                    </m:r>
                  </m:oMath>
                </a14:m>
                <a:r>
                  <a:rPr lang="en-US" altLang="zh-CN" dirty="0"/>
                  <a:t>,</a:t>
                </a:r>
                <a:r>
                  <a:rPr lang="zh-CN" altLang="en-US" dirty="0"/>
                  <a:t>容易计算该点函数值为</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𝟏</m:t>
                                </m:r>
                              </m:e>
                            </m:d>
                          </m:sup>
                        </m:sSup>
                      </m:e>
                    </m:d>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𝟐𝟔</m:t>
                        </m:r>
                      </m:num>
                      <m:den>
                        <m:r>
                          <a:rPr lang="en-US" altLang="zh-CN" b="1" i="1" smtClean="0">
                            <a:latin typeface="Cambria Math"/>
                          </a:rPr>
                          <m:t>𝟓</m:t>
                        </m:r>
                      </m:den>
                    </m:f>
                    <m:r>
                      <a:rPr lang="en-US" altLang="zh-CN" b="1" i="1" smtClean="0">
                        <a:latin typeface="Cambria Math"/>
                      </a:rPr>
                      <m:t>−</m:t>
                    </m:r>
                    <m:r>
                      <a:rPr lang="en-US" altLang="zh-CN" b="1" i="1" smtClean="0">
                        <a:latin typeface="Cambria Math"/>
                      </a:rPr>
                      <m:t>𝟐</m:t>
                    </m:r>
                    <m:rad>
                      <m:radPr>
                        <m:degHide m:val="on"/>
                        <m:ctrlPr>
                          <a:rPr lang="en-US" altLang="zh-CN" b="1" i="1" smtClean="0">
                            <a:latin typeface="Cambria Math" panose="02040503050406030204" pitchFamily="18" charset="0"/>
                          </a:rPr>
                        </m:ctrlPr>
                      </m:radPr>
                      <m:deg/>
                      <m:e>
                        <m:r>
                          <a:rPr lang="en-US" altLang="zh-CN" b="1" i="1" smtClean="0">
                            <a:latin typeface="Cambria Math"/>
                          </a:rPr>
                          <m:t>𝟓</m:t>
                        </m:r>
                      </m:e>
                    </m:rad>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302" r="-1058"/>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(Nonlinear programming)</a:t>
            </a:r>
            <a:endParaRPr lang="zh-CN" altLang="en-US" sz="3200" dirty="0"/>
          </a:p>
        </p:txBody>
      </p:sp>
      <p:sp>
        <p:nvSpPr>
          <p:cNvPr id="3" name="Content Placeholder 2"/>
          <p:cNvSpPr>
            <a:spLocks noGrp="1"/>
          </p:cNvSpPr>
          <p:nvPr>
            <p:ph idx="1"/>
          </p:nvPr>
        </p:nvSpPr>
        <p:spPr>
          <a:xfrm>
            <a:off x="488504" y="1160910"/>
            <a:ext cx="9217026" cy="5616575"/>
          </a:xfrm>
        </p:spPr>
        <p:txBody>
          <a:bodyPr/>
          <a:lstStyle/>
          <a:p>
            <a:r>
              <a:rPr lang="zh-CN" altLang="en-US" dirty="0"/>
              <a:t>非线性规划的数学模型</a:t>
            </a:r>
            <a:endParaRPr lang="en-US" altLang="zh-CN" dirty="0"/>
          </a:p>
          <a:p>
            <a:r>
              <a:rPr lang="zh-CN" altLang="en-US" dirty="0"/>
              <a:t>非线性规划的直观理解</a:t>
            </a:r>
            <a:endParaRPr lang="en-US" altLang="zh-CN" dirty="0"/>
          </a:p>
          <a:p>
            <a:r>
              <a:rPr lang="zh-CN" altLang="en-US" dirty="0"/>
              <a:t>无约束问题的最优性条件</a:t>
            </a:r>
            <a:endParaRPr lang="en-US" altLang="zh-CN" dirty="0"/>
          </a:p>
          <a:p>
            <a:r>
              <a:rPr lang="zh-CN" altLang="en-US" dirty="0"/>
              <a:t>凸无约束问题的最优性条件</a:t>
            </a:r>
            <a:endParaRPr lang="en-US" altLang="zh-CN" dirty="0"/>
          </a:p>
          <a:p>
            <a:r>
              <a:rPr lang="zh-CN" altLang="en-US" dirty="0"/>
              <a:t>解非线性规划问题的基本思路</a:t>
            </a:r>
            <a:endParaRPr lang="en-US" altLang="zh-CN" dirty="0"/>
          </a:p>
          <a:p>
            <a:r>
              <a:rPr lang="zh-CN" altLang="en-US" dirty="0"/>
              <a:t>有约束问题的最优性条件简介</a:t>
            </a:r>
            <a:endParaRPr lang="en-US" altLang="zh-CN" dirty="0"/>
          </a:p>
          <a:p>
            <a:r>
              <a:rPr lang="zh-CN" altLang="en-US" dirty="0"/>
              <a:t>总结</a:t>
            </a:r>
            <a:endParaRPr lang="en-US" altLang="zh-CN" dirty="0"/>
          </a:p>
          <a:p>
            <a:endParaRPr lang="zh-CN" altLang="en-US" dirty="0"/>
          </a:p>
        </p:txBody>
      </p:sp>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多元函数的导数与极值</a:t>
                </a:r>
                <a:endParaRPr lang="en-US" altLang="zh-CN" dirty="0"/>
              </a:p>
              <a:p>
                <a:pPr lvl="1"/>
                <a:r>
                  <a:rPr lang="zh-CN" altLang="en-US" dirty="0"/>
                  <a:t>已知</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nary>
                      <m:naryPr>
                        <m:chr m:val="∑"/>
                        <m:limLoc m:val="subSup"/>
                        <m:ctrlPr>
                          <a:rPr lang="en-US" altLang="zh-CN" b="1" i="1" smtClean="0">
                            <a:latin typeface="Cambria Math" panose="02040503050406030204" pitchFamily="18" charset="0"/>
                          </a:rPr>
                        </m:ctrlPr>
                      </m:naryPr>
                      <m:sub>
                        <m:r>
                          <m:rPr>
                            <m:brk m:alnAt="25"/>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𝒊</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𝒃</m:t>
                            </m:r>
                          </m:e>
                          <m:sup>
                            <m:r>
                              <a:rPr lang="en-US" altLang="zh-CN" b="1" i="1" smtClean="0">
                                <a:latin typeface="Cambria Math"/>
                              </a:rPr>
                              <m:t>𝑻</m:t>
                            </m:r>
                          </m:sup>
                        </m:sSup>
                        <m:r>
                          <a:rPr lang="en-US" altLang="zh-CN" b="1" i="1" smtClean="0">
                            <a:latin typeface="Cambria Math"/>
                          </a:rPr>
                          <m:t>𝒙</m:t>
                        </m:r>
                      </m:e>
                    </m:nary>
                  </m:oMath>
                </a14:m>
                <a:r>
                  <a:rPr lang="en-US" altLang="zh-CN" dirty="0"/>
                  <a:t>,</a:t>
                </a:r>
                <a14:m>
                  <m:oMath xmlns:m="http://schemas.openxmlformats.org/officeDocument/2006/math">
                    <m:r>
                      <a:rPr lang="en-US" altLang="zh-CN" b="1" i="1" dirty="0" smtClean="0">
                        <a:latin typeface="Cambria Math"/>
                      </a:rPr>
                      <m:t>𝒃</m:t>
                    </m:r>
                    <m:r>
                      <a:rPr lang="en-US" altLang="zh-CN" b="1" i="1" dirty="0" smtClean="0">
                        <a:latin typeface="Cambria Math"/>
                      </a:rPr>
                      <m:t>=</m:t>
                    </m:r>
                    <m:sSup>
                      <m:sSupPr>
                        <m:ctrlPr>
                          <a:rPr lang="en-US" altLang="zh-CN" b="1" i="1" dirty="0" smtClean="0">
                            <a:latin typeface="Cambria Math" panose="02040503050406030204" pitchFamily="18" charset="0"/>
                          </a:rPr>
                        </m:ctrlPr>
                      </m:sSupPr>
                      <m:e>
                        <m:d>
                          <m:dPr>
                            <m:ctrlPr>
                              <a:rPr lang="en-US" altLang="zh-CN" b="1" i="1" dirty="0" smtClean="0">
                                <a:latin typeface="Cambria Math" panose="02040503050406030204" pitchFamily="18" charset="0"/>
                              </a:rPr>
                            </m:ctrlPr>
                          </m:dPr>
                          <m:e>
                            <m:sSub>
                              <m:sSubPr>
                                <m:ctrlPr>
                                  <a:rPr lang="en-US" altLang="zh-CN" b="1" i="1" dirty="0" smtClean="0">
                                    <a:latin typeface="Cambria Math" panose="02040503050406030204" pitchFamily="18" charset="0"/>
                                  </a:rPr>
                                </m:ctrlPr>
                              </m:sSubPr>
                              <m:e>
                                <m:r>
                                  <a:rPr lang="en-US" altLang="zh-CN" b="1" i="1" dirty="0" smtClean="0">
                                    <a:latin typeface="Cambria Math"/>
                                  </a:rPr>
                                  <m:t>𝒃</m:t>
                                </m:r>
                              </m:e>
                              <m:sub>
                                <m:r>
                                  <a:rPr lang="en-US" altLang="zh-CN" b="1" i="1" dirty="0" smtClean="0">
                                    <a:latin typeface="Cambria Math"/>
                                  </a:rPr>
                                  <m:t>𝟏</m:t>
                                </m:r>
                              </m:sub>
                            </m:sSub>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𝒃</m:t>
                                </m:r>
                              </m:e>
                              <m:sub>
                                <m:r>
                                  <a:rPr lang="en-US" altLang="zh-CN" b="1" i="1" dirty="0" smtClean="0">
                                    <a:latin typeface="Cambria Math"/>
                                  </a:rPr>
                                  <m:t>𝟐</m:t>
                                </m:r>
                              </m:sub>
                            </m:sSub>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𝒃</m:t>
                                </m:r>
                              </m:e>
                              <m:sub>
                                <m:r>
                                  <a:rPr lang="en-US" altLang="zh-CN" b="1" i="1" dirty="0" smtClean="0">
                                    <a:latin typeface="Cambria Math"/>
                                  </a:rPr>
                                  <m:t>𝒏</m:t>
                                </m:r>
                              </m:sub>
                            </m:sSub>
                          </m:e>
                        </m:d>
                      </m:e>
                      <m:sup>
                        <m:r>
                          <a:rPr lang="en-US" altLang="zh-CN" b="1" i="1" dirty="0" smtClean="0">
                            <a:latin typeface="Cambria Math"/>
                          </a:rPr>
                          <m:t>𝑻</m:t>
                        </m:r>
                      </m:sup>
                    </m:sSup>
                  </m:oMath>
                </a14:m>
                <a:r>
                  <a:rPr lang="en-US" altLang="zh-CN" dirty="0"/>
                  <a:t>,</a:t>
                </a:r>
                <a14:m>
                  <m:oMath xmlns:m="http://schemas.openxmlformats.org/officeDocument/2006/math">
                    <m:r>
                      <a:rPr lang="en-US" altLang="zh-CN" b="1" i="1" dirty="0" smtClean="0">
                        <a:latin typeface="Cambria Math"/>
                      </a:rPr>
                      <m:t>𝜵</m:t>
                    </m:r>
                    <m:r>
                      <a:rPr lang="en-US" altLang="zh-CN" b="1" i="1" dirty="0" smtClean="0">
                        <a:latin typeface="Cambria Math"/>
                      </a:rPr>
                      <m:t>𝒇</m:t>
                    </m:r>
                    <m:r>
                      <a:rPr lang="en-US" altLang="zh-CN" b="1" i="1" dirty="0" smtClean="0">
                        <a:latin typeface="Cambria Math"/>
                      </a:rPr>
                      <m:t>(</m:t>
                    </m:r>
                    <m:r>
                      <a:rPr lang="en-US" altLang="zh-CN" b="1" i="1" dirty="0" smtClean="0">
                        <a:latin typeface="Cambria Math"/>
                      </a:rPr>
                      <m:t>𝒙</m:t>
                    </m:r>
                    <m:r>
                      <a:rPr lang="en-US" altLang="zh-CN" b="1" i="1" dirty="0" smtClean="0">
                        <a:latin typeface="Cambria Math"/>
                      </a:rPr>
                      <m:t>)</m:t>
                    </m:r>
                  </m:oMath>
                </a14:m>
                <a:r>
                  <a:rPr lang="en-US" altLang="zh-CN" i="1" dirty="0"/>
                  <a:t>=?</a:t>
                </a:r>
              </a:p>
              <a:p>
                <a:pPr lvl="1"/>
                <a14:m>
                  <m:oMath xmlns:m="http://schemas.openxmlformats.org/officeDocument/2006/math">
                    <m:r>
                      <m:rPr>
                        <m:sty m:val="p"/>
                      </m:rPr>
                      <a:rPr lang="en-US" altLang="zh-CN" i="1" dirty="0">
                        <a:latin typeface="Cambria Math"/>
                      </a:rPr>
                      <m:t>A</m:t>
                    </m:r>
                  </m:oMath>
                </a14:m>
                <a:r>
                  <a:rPr lang="zh-CN" altLang="en-US" dirty="0"/>
                  <a:t>为对称方阵，</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𝑻</m:t>
                        </m:r>
                      </m:sup>
                    </m:sSup>
                    <m:r>
                      <a:rPr lang="en-US" altLang="zh-CN" b="1" i="1" smtClean="0">
                        <a:latin typeface="Cambria Math"/>
                      </a:rPr>
                      <m:t>𝑨𝒙</m:t>
                    </m:r>
                  </m:oMath>
                </a14:m>
                <a:r>
                  <a:rPr lang="en-US" altLang="zh-CN" dirty="0"/>
                  <a:t>, </a:t>
                </a:r>
                <a14:m>
                  <m:oMath xmlns:m="http://schemas.openxmlformats.org/officeDocument/2006/math">
                    <m:r>
                      <a:rPr lang="en-US" altLang="zh-CN" i="1" dirty="0">
                        <a:latin typeface="Cambria Math"/>
                      </a:rPr>
                      <m:t>𝜵</m:t>
                    </m:r>
                    <m:r>
                      <a:rPr lang="en-US" altLang="zh-CN" i="1" dirty="0">
                        <a:latin typeface="Cambria Math"/>
                      </a:rPr>
                      <m:t>𝒇</m:t>
                    </m:r>
                    <m:r>
                      <a:rPr lang="en-US" altLang="zh-CN" i="1" dirty="0">
                        <a:latin typeface="Cambria Math"/>
                      </a:rPr>
                      <m:t>(</m:t>
                    </m:r>
                    <m:r>
                      <a:rPr lang="en-US" altLang="zh-CN" i="1" dirty="0">
                        <a:latin typeface="Cambria Math"/>
                      </a:rPr>
                      <m:t>𝒙</m:t>
                    </m:r>
                    <m:r>
                      <a:rPr lang="en-US" altLang="zh-CN" i="0" dirty="0">
                        <a:latin typeface="Cambria Math"/>
                      </a:rPr>
                      <m:t>)</m:t>
                    </m:r>
                  </m:oMath>
                </a14:m>
                <a:r>
                  <a:rPr lang="en-US" altLang="zh-CN" dirty="0"/>
                  <a:t>=?</a:t>
                </a:r>
              </a:p>
              <a:p>
                <a:pPr lvl="1"/>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𝟐</m:t>
                        </m:r>
                      </m:den>
                    </m:f>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𝑻</m:t>
                        </m:r>
                      </m:sup>
                    </m:sSup>
                    <m:r>
                      <a:rPr lang="en-US" altLang="zh-CN" b="1" i="1" smtClean="0">
                        <a:latin typeface="Cambria Math"/>
                      </a:rPr>
                      <m:t>𝑨𝒙</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𝒃</m:t>
                        </m:r>
                      </m:e>
                      <m:sup>
                        <m:r>
                          <a:rPr lang="en-US" altLang="zh-CN" b="1" i="1" smtClean="0">
                            <a:latin typeface="Cambria Math"/>
                          </a:rPr>
                          <m:t>𝑻</m:t>
                        </m:r>
                      </m:sup>
                    </m:sSup>
                    <m:r>
                      <a:rPr lang="en-US" altLang="zh-CN" b="1" i="1" smtClean="0">
                        <a:latin typeface="Cambria Math"/>
                      </a:rPr>
                      <m:t>𝒙</m:t>
                    </m:r>
                    <m:r>
                      <a:rPr lang="en-US" altLang="zh-CN" b="1" i="0" smtClean="0">
                        <a:latin typeface="Cambria Math"/>
                      </a:rPr>
                      <m:t>+</m:t>
                    </m:r>
                    <m:r>
                      <a:rPr lang="en-US" altLang="zh-CN" b="1" i="0" smtClean="0">
                        <a:latin typeface="Cambria Math"/>
                      </a:rPr>
                      <m:t>𝐂</m:t>
                    </m:r>
                  </m:oMath>
                </a14:m>
                <a:r>
                  <a:rPr lang="en-US" altLang="zh-CN" dirty="0"/>
                  <a:t>,</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a:rPr>
                          <m:t>𝑨</m:t>
                        </m:r>
                      </m:e>
                      <m:sup>
                        <m:r>
                          <a:rPr lang="en-US" altLang="zh-CN" b="1" i="1" dirty="0" smtClean="0">
                            <a:latin typeface="Cambria Math"/>
                          </a:rPr>
                          <m:t>𝑻</m:t>
                        </m:r>
                      </m:sup>
                    </m:sSup>
                    <m:r>
                      <a:rPr lang="en-US" altLang="zh-CN" b="1" i="1" dirty="0" smtClean="0">
                        <a:latin typeface="Cambria Math"/>
                      </a:rPr>
                      <m:t>=</m:t>
                    </m:r>
                    <m:r>
                      <a:rPr lang="en-US" altLang="zh-CN" b="1" i="1" dirty="0" smtClean="0">
                        <a:latin typeface="Cambria Math"/>
                      </a:rPr>
                      <m:t>𝑨</m:t>
                    </m:r>
                  </m:oMath>
                </a14:m>
                <a:r>
                  <a:rPr lang="en-US" altLang="zh-CN" dirty="0"/>
                  <a:t>, </a:t>
                </a:r>
                <a14:m>
                  <m:oMath xmlns:m="http://schemas.openxmlformats.org/officeDocument/2006/math">
                    <m:r>
                      <a:rPr lang="en-US" altLang="zh-CN" i="1" dirty="0">
                        <a:latin typeface="Cambria Math"/>
                      </a:rPr>
                      <m:t>𝜵</m:t>
                    </m:r>
                    <m:r>
                      <a:rPr lang="en-US" altLang="zh-CN" i="1" dirty="0">
                        <a:latin typeface="Cambria Math"/>
                      </a:rPr>
                      <m:t>𝒇</m:t>
                    </m:r>
                    <m:r>
                      <a:rPr lang="en-US" altLang="zh-CN" i="1" dirty="0">
                        <a:latin typeface="Cambria Math"/>
                      </a:rPr>
                      <m:t>(</m:t>
                    </m:r>
                    <m:r>
                      <a:rPr lang="en-US" altLang="zh-CN" i="1" dirty="0">
                        <a:latin typeface="Cambria Math"/>
                      </a:rPr>
                      <m:t>𝒙</m:t>
                    </m:r>
                    <m:r>
                      <a:rPr lang="en-US" altLang="zh-CN" dirty="0">
                        <a:latin typeface="Cambria Math"/>
                      </a:rPr>
                      <m:t>)</m:t>
                    </m:r>
                  </m:oMath>
                </a14:m>
                <a:r>
                  <a:rPr lang="en-US" altLang="zh-CN" dirty="0"/>
                  <a:t>=?</a:t>
                </a:r>
              </a:p>
              <a:p>
                <a:r>
                  <a:rPr lang="zh-CN" altLang="en-US" dirty="0"/>
                  <a:t>多元函数的二阶导数与</a:t>
                </a:r>
                <a:r>
                  <a:rPr lang="en-US" altLang="zh-CN" sz="3200" dirty="0"/>
                  <a:t>Hessian</a:t>
                </a:r>
                <a:r>
                  <a:rPr lang="zh-CN" altLang="en-US" sz="3200" dirty="0"/>
                  <a:t>矩阵</a:t>
                </a:r>
                <a14:m>
                  <m:oMath xmlns:m="http://schemas.openxmlformats.org/officeDocument/2006/math">
                    <m:r>
                      <a:rPr lang="en-US" altLang="zh-CN" sz="3200" b="1" i="1" smtClean="0">
                        <a:latin typeface="Cambria Math"/>
                      </a:rPr>
                      <m:t>𝑯</m:t>
                    </m:r>
                  </m:oMath>
                </a14:m>
                <a:endParaRPr lang="en-US" altLang="zh-CN" dirty="0"/>
              </a:p>
              <a:p>
                <a:pPr lvl="1"/>
                <a14:m>
                  <m:oMath xmlns:m="http://schemas.openxmlformats.org/officeDocument/2006/math">
                    <m:r>
                      <a:rPr lang="en-US" altLang="zh-CN" i="1">
                        <a:latin typeface="Cambria Math"/>
                      </a:rPr>
                      <m:t>𝒇</m:t>
                    </m:r>
                    <m:d>
                      <m:dPr>
                        <m:ctrlPr>
                          <a:rPr lang="en-US" altLang="zh-CN" i="1">
                            <a:latin typeface="Cambria Math" panose="02040503050406030204" pitchFamily="18" charset="0"/>
                          </a:rPr>
                        </m:ctrlPr>
                      </m:dPr>
                      <m:e>
                        <m:r>
                          <a:rPr lang="en-US" altLang="zh-CN" i="1">
                            <a:latin typeface="Cambria Math"/>
                          </a:rPr>
                          <m:t>𝒙</m:t>
                        </m:r>
                      </m:e>
                    </m:d>
                    <m:r>
                      <a:rPr lang="en-US" altLang="zh-CN" i="1">
                        <a:latin typeface="Cambria Math"/>
                      </a:rPr>
                      <m:t>=</m:t>
                    </m:r>
                    <m:f>
                      <m:fPr>
                        <m:ctrlPr>
                          <a:rPr lang="en-US" altLang="zh-CN" i="1">
                            <a:latin typeface="Cambria Math" panose="02040503050406030204" pitchFamily="18" charset="0"/>
                          </a:rPr>
                        </m:ctrlPr>
                      </m:fPr>
                      <m:num>
                        <m:r>
                          <a:rPr lang="en-US" altLang="zh-CN" i="1">
                            <a:latin typeface="Cambria Math"/>
                          </a:rPr>
                          <m:t>𝟏</m:t>
                        </m:r>
                      </m:num>
                      <m:den>
                        <m:r>
                          <a:rPr lang="en-US" altLang="zh-CN" i="1">
                            <a:latin typeface="Cambria Math"/>
                          </a:rPr>
                          <m:t>𝟐</m:t>
                        </m:r>
                      </m:den>
                    </m:f>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𝑻</m:t>
                        </m:r>
                      </m:sup>
                    </m:sSup>
                    <m:r>
                      <a:rPr lang="en-US" altLang="zh-CN" i="1">
                        <a:latin typeface="Cambria Math"/>
                      </a:rPr>
                      <m:t>𝑨𝒙</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𝒃</m:t>
                        </m:r>
                      </m:e>
                      <m:sup>
                        <m:r>
                          <a:rPr lang="en-US" altLang="zh-CN" i="1">
                            <a:latin typeface="Cambria Math"/>
                          </a:rPr>
                          <m:t>𝑻</m:t>
                        </m:r>
                      </m:sup>
                    </m:sSup>
                    <m:r>
                      <a:rPr lang="en-US" altLang="zh-CN" i="1">
                        <a:latin typeface="Cambria Math"/>
                      </a:rPr>
                      <m:t>𝒙</m:t>
                    </m:r>
                    <m:r>
                      <a:rPr lang="en-US" altLang="zh-CN">
                        <a:latin typeface="Cambria Math"/>
                      </a:rPr>
                      <m:t>+</m:t>
                    </m:r>
                    <m:r>
                      <a:rPr lang="en-US" altLang="zh-CN">
                        <a:latin typeface="Cambria Math"/>
                      </a:rPr>
                      <m:t>𝐂</m:t>
                    </m:r>
                  </m:oMath>
                </a14:m>
                <a:r>
                  <a:rPr lang="en-US" altLang="zh-CN" dirty="0"/>
                  <a:t>,</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a:rPr>
                          <m:t>𝑨</m:t>
                        </m:r>
                      </m:e>
                      <m:sup>
                        <m:r>
                          <a:rPr lang="en-US" altLang="zh-CN" i="1" dirty="0">
                            <a:latin typeface="Cambria Math"/>
                          </a:rPr>
                          <m:t>𝑻</m:t>
                        </m:r>
                      </m:sup>
                    </m:sSup>
                    <m:r>
                      <a:rPr lang="en-US" altLang="zh-CN" i="1" dirty="0">
                        <a:latin typeface="Cambria Math"/>
                      </a:rPr>
                      <m:t>=</m:t>
                    </m:r>
                    <m:r>
                      <a:rPr lang="en-US" altLang="zh-CN" i="1" dirty="0">
                        <a:latin typeface="Cambria Math"/>
                      </a:rPr>
                      <m:t>𝑨</m:t>
                    </m:r>
                  </m:oMath>
                </a14:m>
                <a:r>
                  <a:rPr lang="en-US" altLang="zh-CN" dirty="0"/>
                  <a:t>, </a:t>
                </a:r>
                <a14:m>
                  <m:oMath xmlns:m="http://schemas.openxmlformats.org/officeDocument/2006/math">
                    <m:r>
                      <a:rPr lang="en-US" altLang="zh-CN" b="1" i="0" dirty="0" smtClean="0">
                        <a:latin typeface="Cambria Math"/>
                      </a:rPr>
                      <m:t>𝐇</m:t>
                    </m:r>
                    <m:r>
                      <a:rPr lang="en-US" altLang="zh-CN" b="1" i="0" dirty="0" smtClean="0">
                        <a:latin typeface="Cambria Math"/>
                      </a:rPr>
                      <m:t>(</m:t>
                    </m:r>
                    <m:r>
                      <a:rPr lang="en-US" altLang="zh-CN" i="1" dirty="0">
                        <a:latin typeface="Cambria Math"/>
                      </a:rPr>
                      <m:t>𝒙</m:t>
                    </m:r>
                    <m:r>
                      <a:rPr lang="en-US" altLang="zh-CN" dirty="0">
                        <a:latin typeface="Cambria Math"/>
                      </a:rPr>
                      <m:t>)</m:t>
                    </m:r>
                  </m:oMath>
                </a14:m>
                <a:r>
                  <a:rPr lang="en-US" altLang="zh-CN" dirty="0"/>
                  <a:t>=?</a:t>
                </a:r>
              </a:p>
              <a:p>
                <a:pPr lvl="1"/>
                <a:r>
                  <a:rPr lang="zh-CN" altLang="en-US" dirty="0"/>
                  <a:t>若</a:t>
                </a:r>
                <a14:m>
                  <m:oMath xmlns:m="http://schemas.openxmlformats.org/officeDocument/2006/math">
                    <m:r>
                      <a:rPr lang="en-US" altLang="zh-CN" b="1" i="1" smtClean="0">
                        <a:latin typeface="Cambria Math"/>
                      </a:rPr>
                      <m:t>𝒖</m:t>
                    </m:r>
                    <m:r>
                      <a:rPr lang="en-US" altLang="zh-CN" b="1" i="1" smtClean="0">
                        <a:latin typeface="Cambria Math"/>
                      </a:rPr>
                      <m:t>=</m:t>
                    </m:r>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r>
                  <a:rPr lang="zh-CN" altLang="en-US" dirty="0"/>
                  <a:t>二阶可导，记</a:t>
                </a:r>
                <a14:m>
                  <m:oMath xmlns:m="http://schemas.openxmlformats.org/officeDocument/2006/math">
                    <m:r>
                      <a:rPr lang="en-US" altLang="zh-CN" b="1" i="1" smtClean="0">
                        <a:latin typeface="Cambria Math"/>
                      </a:rPr>
                      <m:t>𝝋</m:t>
                    </m:r>
                    <m:d>
                      <m:dPr>
                        <m:ctrlPr>
                          <a:rPr lang="en-US" altLang="zh-CN" b="1" i="1" smtClean="0">
                            <a:latin typeface="Cambria Math" panose="02040503050406030204" pitchFamily="18" charset="0"/>
                          </a:rPr>
                        </m:ctrlPr>
                      </m:dPr>
                      <m:e>
                        <m:r>
                          <a:rPr lang="en-US" altLang="zh-CN" b="1" i="1" smtClean="0">
                            <a:latin typeface="Cambria Math"/>
                          </a:rPr>
                          <m:t>𝒕</m:t>
                        </m:r>
                      </m:e>
                    </m:d>
                    <m:r>
                      <a:rPr lang="en-US" altLang="zh-CN" b="1" i="1" smtClean="0">
                        <a:latin typeface="Cambria Math"/>
                      </a:rPr>
                      <m:t>=</m:t>
                    </m:r>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𝒕</m:t>
                    </m:r>
                    <m:r>
                      <a:rPr lang="en-US" altLang="zh-CN" b="1" i="0" smtClean="0">
                        <a:latin typeface="Cambria Math"/>
                      </a:rPr>
                      <m:t>𝚫</m:t>
                    </m:r>
                    <m:r>
                      <a:rPr lang="en-US" altLang="zh-CN" b="1" i="0" smtClean="0">
                        <a:latin typeface="Cambria Math"/>
                      </a:rPr>
                      <m:t>𝐱</m:t>
                    </m:r>
                    <m:r>
                      <a:rPr lang="en-US" altLang="zh-CN" b="1" i="0" smtClean="0">
                        <a:latin typeface="Cambria Math"/>
                      </a:rPr>
                      <m:t>)</m:t>
                    </m:r>
                  </m:oMath>
                </a14:m>
                <a:r>
                  <a:rPr lang="en-US" altLang="zh-CN" dirty="0"/>
                  <a:t>,</a:t>
                </a:r>
                <a:r>
                  <a:rPr lang="zh-CN" altLang="en-US" dirty="0"/>
                  <a:t>则</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a:rPr>
                          <m:t>𝝋</m:t>
                        </m:r>
                      </m:e>
                      <m:sup>
                        <m:r>
                          <a:rPr lang="en-US" altLang="zh-CN" b="1" i="1" dirty="0" smtClean="0">
                            <a:latin typeface="Cambria Math"/>
                          </a:rPr>
                          <m:t>′</m:t>
                        </m:r>
                      </m:sup>
                    </m:sSup>
                    <m:d>
                      <m:dPr>
                        <m:ctrlPr>
                          <a:rPr lang="en-US" altLang="zh-CN" b="1" i="1" dirty="0" smtClean="0">
                            <a:latin typeface="Cambria Math" panose="02040503050406030204" pitchFamily="18" charset="0"/>
                          </a:rPr>
                        </m:ctrlPr>
                      </m:dPr>
                      <m:e>
                        <m:r>
                          <a:rPr lang="en-US" altLang="zh-CN" b="1" i="1" dirty="0" smtClean="0">
                            <a:latin typeface="Cambria Math"/>
                          </a:rPr>
                          <m:t>𝒕</m:t>
                        </m:r>
                      </m:e>
                    </m:d>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𝝋</m:t>
                        </m:r>
                      </m:e>
                      <m:sup>
                        <m:r>
                          <a:rPr lang="en-US" altLang="zh-CN" b="1" i="1" dirty="0" smtClean="0">
                            <a:latin typeface="Cambria Math"/>
                          </a:rPr>
                          <m:t>′′</m:t>
                        </m:r>
                      </m:sup>
                    </m:sSup>
                    <m:d>
                      <m:dPr>
                        <m:ctrlPr>
                          <a:rPr lang="en-US" altLang="zh-CN" b="1" i="1" dirty="0" smtClean="0">
                            <a:latin typeface="Cambria Math" panose="02040503050406030204" pitchFamily="18" charset="0"/>
                          </a:rPr>
                        </m:ctrlPr>
                      </m:dPr>
                      <m:e>
                        <m:r>
                          <a:rPr lang="en-US" altLang="zh-CN" b="1" i="1" dirty="0" smtClean="0">
                            <a:latin typeface="Cambria Math"/>
                          </a:rPr>
                          <m:t>𝒕</m:t>
                        </m:r>
                      </m:e>
                    </m:d>
                    <m:r>
                      <a:rPr lang="en-US" altLang="zh-CN" b="1" i="1" dirty="0" smtClean="0">
                        <a:latin typeface="Cambria Math"/>
                      </a:rPr>
                      <m:t>=?</m:t>
                    </m:r>
                  </m:oMath>
                </a14:m>
                <a:endParaRPr lang="en-US" altLang="zh-CN" b="1" dirty="0"/>
              </a:p>
              <a:p>
                <a:pPr lvl="1"/>
                <a:endParaRPr lang="en-US" altLang="zh-CN" dirty="0"/>
              </a:p>
              <a:p>
                <a:pPr lvl="1"/>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735" r="-86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 name="TextBox 3"/>
              <p:cNvSpPr txBox="1"/>
              <p:nvPr/>
            </p:nvSpPr>
            <p:spPr>
              <a:xfrm rot="10800000">
                <a:off x="7113240" y="2241030"/>
                <a:ext cx="25922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0000"/>
                          </a:solidFill>
                          <a:latin typeface="Cambria Math"/>
                        </a:rPr>
                        <m:t>𝒃</m:t>
                      </m:r>
                      <m:r>
                        <a:rPr lang="en-US" altLang="zh-CN" b="1" i="1" smtClean="0">
                          <a:solidFill>
                            <a:srgbClr val="FF0000"/>
                          </a:solidFill>
                          <a:latin typeface="Cambria Math"/>
                        </a:rPr>
                        <m:t>,</m:t>
                      </m:r>
                      <m:r>
                        <a:rPr lang="en-US" altLang="zh-CN" b="1" i="1" smtClean="0">
                          <a:solidFill>
                            <a:srgbClr val="FF0000"/>
                          </a:solidFill>
                          <a:latin typeface="Cambria Math"/>
                        </a:rPr>
                        <m:t>𝟐</m:t>
                      </m:r>
                      <m:r>
                        <a:rPr lang="en-US" altLang="zh-CN" b="1" i="1" smtClean="0">
                          <a:solidFill>
                            <a:srgbClr val="FF0000"/>
                          </a:solidFill>
                          <a:latin typeface="Cambria Math"/>
                        </a:rPr>
                        <m:t>𝑨𝒙</m:t>
                      </m:r>
                      <m:r>
                        <a:rPr lang="en-US" altLang="zh-CN" b="1" i="1" smtClean="0">
                          <a:solidFill>
                            <a:srgbClr val="FF0000"/>
                          </a:solidFill>
                          <a:latin typeface="Cambria Math"/>
                        </a:rPr>
                        <m:t>,</m:t>
                      </m:r>
                      <m:r>
                        <a:rPr lang="en-US" altLang="zh-CN" b="1" i="1" smtClean="0">
                          <a:solidFill>
                            <a:srgbClr val="FF0000"/>
                          </a:solidFill>
                          <a:latin typeface="Cambria Math"/>
                        </a:rPr>
                        <m:t>𝑨𝒙</m:t>
                      </m:r>
                      <m:r>
                        <a:rPr lang="en-US" altLang="zh-CN" b="1" i="1" smtClean="0">
                          <a:solidFill>
                            <a:srgbClr val="FF0000"/>
                          </a:solidFill>
                          <a:latin typeface="Cambria Math"/>
                        </a:rPr>
                        <m:t>+</m:t>
                      </m:r>
                      <m:r>
                        <a:rPr lang="en-US" altLang="zh-CN" b="1" i="1" smtClean="0">
                          <a:solidFill>
                            <a:srgbClr val="FF0000"/>
                          </a:solidFill>
                          <a:latin typeface="Cambria Math"/>
                        </a:rPr>
                        <m:t>𝒃</m:t>
                      </m:r>
                    </m:oMath>
                  </m:oMathPara>
                </a14:m>
                <a:endParaRPr lang="zh-CN" altLang="en-US" dirty="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rot="10800000">
                <a:off x="7113240" y="2241029"/>
                <a:ext cx="2592288" cy="461665"/>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 name="TextBox 4"/>
              <p:cNvSpPr txBox="1"/>
              <p:nvPr/>
            </p:nvSpPr>
            <p:spPr>
              <a:xfrm rot="10800000">
                <a:off x="1424609" y="6054062"/>
                <a:ext cx="7615611" cy="468205"/>
              </a:xfrm>
              <a:prstGeom prst="rect">
                <a:avLst/>
              </a:prstGeom>
              <a:noFill/>
            </p:spPr>
            <p:txBody>
              <a:bodyPr wrap="none" rtlCol="0">
                <a:spAutoFit/>
              </a:bodyPr>
              <a:lstStyle/>
              <a:p>
                <a14:m>
                  <m:oMath xmlns:m="http://schemas.openxmlformats.org/officeDocument/2006/math">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𝝋</m:t>
                        </m:r>
                      </m:e>
                      <m:sup>
                        <m:r>
                          <a:rPr lang="en-US" altLang="zh-CN" b="1" i="1" smtClean="0">
                            <a:solidFill>
                              <a:srgbClr val="FF0000"/>
                            </a:solidFill>
                            <a:latin typeface="Cambria Math"/>
                          </a:rPr>
                          <m:t>′</m:t>
                        </m:r>
                      </m:sup>
                    </m:s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𝒕</m:t>
                        </m:r>
                      </m:e>
                    </m:d>
                    <m:r>
                      <a:rPr lang="en-US" altLang="zh-CN" b="1" i="1" smtClean="0">
                        <a:solidFill>
                          <a:srgbClr val="FF0000"/>
                        </a:solidFill>
                        <a:latin typeface="Cambria Math"/>
                      </a:rPr>
                      <m:t>=</m:t>
                    </m:r>
                    <m:r>
                      <a:rPr lang="en-US" altLang="zh-CN" b="1" i="1" smtClean="0">
                        <a:solidFill>
                          <a:srgbClr val="FF0000"/>
                        </a:solidFill>
                        <a:latin typeface="Cambria Math"/>
                      </a:rPr>
                      <m:t>𝜵</m:t>
                    </m:r>
                    <m:r>
                      <a:rPr lang="en-US" altLang="zh-CN" b="1" i="1" smtClean="0">
                        <a:solidFill>
                          <a:srgbClr val="FF0000"/>
                        </a:solidFill>
                        <a:latin typeface="Cambria Math"/>
                      </a:rPr>
                      <m:t>𝒇</m:t>
                    </m:r>
                    <m:sSup>
                      <m:sSupPr>
                        <m:ctrlPr>
                          <a:rPr lang="en-US" altLang="zh-CN" b="1" i="1" smtClean="0">
                            <a:solidFill>
                              <a:srgbClr val="FF0000"/>
                            </a:solidFill>
                            <a:latin typeface="Cambria Math" panose="02040503050406030204" pitchFamily="18" charset="0"/>
                          </a:rPr>
                        </m:ctrlPr>
                      </m:sSupPr>
                      <m:e>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𝒙</m:t>
                            </m:r>
                            <m:r>
                              <a:rPr lang="en-US" altLang="zh-CN" b="1" i="1" smtClean="0">
                                <a:solidFill>
                                  <a:srgbClr val="FF0000"/>
                                </a:solidFill>
                                <a:latin typeface="Cambria Math"/>
                              </a:rPr>
                              <m:t>+</m:t>
                            </m:r>
                            <m:r>
                              <a:rPr lang="en-US" altLang="zh-CN" b="1" i="1" smtClean="0">
                                <a:solidFill>
                                  <a:srgbClr val="FF0000"/>
                                </a:solidFill>
                                <a:latin typeface="Cambria Math"/>
                              </a:rPr>
                              <m:t>𝒕</m:t>
                            </m:r>
                            <m:r>
                              <a:rPr lang="en-US" altLang="zh-CN" b="1" i="1" smtClean="0">
                                <a:solidFill>
                                  <a:srgbClr val="FF0000"/>
                                </a:solidFill>
                                <a:latin typeface="Cambria Math"/>
                              </a:rPr>
                              <m:t>𝜟</m:t>
                            </m:r>
                            <m:r>
                              <a:rPr lang="en-US" altLang="zh-CN" b="1" i="1" smtClean="0">
                                <a:solidFill>
                                  <a:srgbClr val="FF0000"/>
                                </a:solidFill>
                                <a:latin typeface="Cambria Math"/>
                              </a:rPr>
                              <m:t>𝒙</m:t>
                            </m:r>
                          </m:e>
                        </m:d>
                      </m:e>
                      <m:sup>
                        <m:r>
                          <a:rPr lang="en-US" altLang="zh-CN" b="1" i="1" smtClean="0">
                            <a:solidFill>
                              <a:srgbClr val="FF0000"/>
                            </a:solidFill>
                            <a:latin typeface="Cambria Math"/>
                          </a:rPr>
                          <m:t>𝑻</m:t>
                        </m:r>
                      </m:sup>
                    </m:sSup>
                    <m:r>
                      <a:rPr lang="en-US" altLang="zh-CN" b="1" i="1" smtClean="0">
                        <a:solidFill>
                          <a:srgbClr val="FF0000"/>
                        </a:solidFill>
                        <a:latin typeface="Cambria Math"/>
                      </a:rPr>
                      <m:t>𝜟</m:t>
                    </m:r>
                    <m:r>
                      <a:rPr lang="en-US" altLang="zh-CN" b="1" i="1" smtClean="0">
                        <a:solidFill>
                          <a:srgbClr val="FF0000"/>
                        </a:solidFill>
                        <a:latin typeface="Cambria Math"/>
                      </a:rPr>
                      <m:t>𝒙</m:t>
                    </m:r>
                  </m:oMath>
                </a14:m>
                <a:r>
                  <a:rPr lang="en-US" altLang="zh-CN" i="1" dirty="0">
                    <a:solidFill>
                      <a:srgbClr val="FF0000"/>
                    </a:solidFill>
                  </a:rPr>
                  <a:t>,</a:t>
                </a:r>
                <a14:m>
                  <m:oMath xmlns:m="http://schemas.openxmlformats.org/officeDocument/2006/math">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𝝋</m:t>
                        </m:r>
                      </m:e>
                      <m:sup>
                        <m:r>
                          <a:rPr lang="en-US" altLang="zh-CN" b="1" i="1" smtClean="0">
                            <a:solidFill>
                              <a:srgbClr val="FF0000"/>
                            </a:solidFill>
                            <a:latin typeface="Cambria Math"/>
                          </a:rPr>
                          <m:t>′′</m:t>
                        </m:r>
                      </m:sup>
                    </m:s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𝒕</m:t>
                        </m:r>
                      </m:e>
                    </m:d>
                    <m:r>
                      <a:rPr lang="en-US" altLang="zh-CN" b="1" i="1" smtClean="0">
                        <a:solidFill>
                          <a:srgbClr val="FF0000"/>
                        </a:solidFill>
                        <a:latin typeface="Cambria Math"/>
                      </a:rPr>
                      <m:t>=</m:t>
                    </m:r>
                    <m:sSup>
                      <m:sSupPr>
                        <m:ctrlPr>
                          <a:rPr lang="en-US" altLang="zh-CN" b="1" i="1" smtClean="0">
                            <a:solidFill>
                              <a:srgbClr val="FF0000"/>
                            </a:solidFill>
                            <a:latin typeface="Cambria Math" panose="02040503050406030204" pitchFamily="18" charset="0"/>
                          </a:rPr>
                        </m:ctrlPr>
                      </m:sSupPr>
                      <m:e>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𝜟</m:t>
                            </m:r>
                            <m:r>
                              <a:rPr lang="en-US" altLang="zh-CN" b="1" i="1" smtClean="0">
                                <a:solidFill>
                                  <a:srgbClr val="FF0000"/>
                                </a:solidFill>
                                <a:latin typeface="Cambria Math"/>
                              </a:rPr>
                              <m:t>𝒙</m:t>
                            </m:r>
                          </m:e>
                        </m:d>
                      </m:e>
                      <m:sup>
                        <m:r>
                          <a:rPr lang="en-US" altLang="zh-CN" b="1" i="1" smtClean="0">
                            <a:solidFill>
                              <a:srgbClr val="FF0000"/>
                            </a:solidFill>
                            <a:latin typeface="Cambria Math"/>
                          </a:rPr>
                          <m:t>𝑻</m:t>
                        </m:r>
                      </m:sup>
                    </m:sSup>
                    <m:r>
                      <a:rPr lang="en-US" altLang="zh-CN" b="1" i="1" smtClean="0">
                        <a:solidFill>
                          <a:srgbClr val="FF0000"/>
                        </a:solidFill>
                        <a:latin typeface="Cambria Math"/>
                      </a:rPr>
                      <m:t>𝑯</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𝒙</m:t>
                        </m:r>
                        <m:r>
                          <a:rPr lang="en-US" altLang="zh-CN" b="1" i="1" smtClean="0">
                            <a:solidFill>
                              <a:srgbClr val="FF0000"/>
                            </a:solidFill>
                            <a:latin typeface="Cambria Math"/>
                          </a:rPr>
                          <m:t>+</m:t>
                        </m:r>
                        <m:r>
                          <a:rPr lang="en-US" altLang="zh-CN" b="1" i="1" smtClean="0">
                            <a:solidFill>
                              <a:srgbClr val="FF0000"/>
                            </a:solidFill>
                            <a:latin typeface="Cambria Math"/>
                          </a:rPr>
                          <m:t>𝒕</m:t>
                        </m:r>
                        <m:r>
                          <a:rPr lang="en-US" altLang="zh-CN" b="1" i="1" smtClean="0">
                            <a:solidFill>
                              <a:srgbClr val="FF0000"/>
                            </a:solidFill>
                            <a:latin typeface="Cambria Math"/>
                          </a:rPr>
                          <m:t>𝜟</m:t>
                        </m:r>
                        <m:r>
                          <a:rPr lang="en-US" altLang="zh-CN" b="1" i="1" smtClean="0">
                            <a:solidFill>
                              <a:srgbClr val="FF0000"/>
                            </a:solidFill>
                            <a:latin typeface="Cambria Math"/>
                          </a:rPr>
                          <m:t>𝒙</m:t>
                        </m:r>
                      </m:e>
                    </m:d>
                    <m:r>
                      <a:rPr lang="en-US" altLang="zh-CN" b="1" i="1" smtClean="0">
                        <a:solidFill>
                          <a:srgbClr val="FF0000"/>
                        </a:solidFill>
                        <a:latin typeface="Cambria Math"/>
                      </a:rPr>
                      <m:t>𝜟</m:t>
                    </m:r>
                    <m:r>
                      <a:rPr lang="en-US" altLang="zh-CN" b="1" i="1" smtClean="0">
                        <a:solidFill>
                          <a:srgbClr val="FF0000"/>
                        </a:solidFill>
                        <a:latin typeface="Cambria Math"/>
                      </a:rPr>
                      <m:t>𝒙</m:t>
                    </m:r>
                  </m:oMath>
                </a14:m>
                <a:endParaRPr lang="zh-CN" altLang="en-US" i="1" dirty="0">
                  <a:solidFill>
                    <a:srgbClr val="FF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rot="10800000">
                <a:off x="1424608" y="6054061"/>
                <a:ext cx="7615611" cy="468205"/>
              </a:xfrm>
              <a:prstGeom prst="rect">
                <a:avLst/>
              </a:prstGeom>
              <a:blipFill rotWithShape="1">
                <a:blip r:embed="rId7"/>
                <a:stretch>
                  <a:fillRect t="-24675" b="-12987"/>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1000"/>
                                        <p:tgtEl>
                                          <p:spTgt spid="5"/>
                                        </p:tgtEl>
                                      </p:cBhvr>
                                    </p:animEffect>
                                    <p:anim calcmode="lin" valueType="num">
                                      <p:cBhvr>
                                        <p:cTn id="56" dur="1000" fill="hold"/>
                                        <p:tgtEl>
                                          <p:spTgt spid="5"/>
                                        </p:tgtEl>
                                        <p:attrNameLst>
                                          <p:attrName>ppt_x</p:attrName>
                                        </p:attrNameLst>
                                      </p:cBhvr>
                                      <p:tavLst>
                                        <p:tav tm="0">
                                          <p:val>
                                            <p:strVal val="#ppt_x"/>
                                          </p:val>
                                        </p:tav>
                                        <p:tav tm="100000">
                                          <p:val>
                                            <p:strVal val="#ppt_x"/>
                                          </p:val>
                                        </p:tav>
                                      </p:tavLst>
                                    </p:anim>
                                    <p:anim calcmode="lin" valueType="num">
                                      <p:cBhvr>
                                        <p:cTn id="5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多元函数的泰勒展开（</a:t>
                </a:r>
                <a:r>
                  <a:rPr lang="en-US" altLang="zh-CN" sz="2400" dirty="0"/>
                  <a:t>Taylor Expansion)</a:t>
                </a:r>
              </a:p>
              <a:p>
                <a:pPr lvl="1"/>
                <a14:m>
                  <m:oMath xmlns:m="http://schemas.openxmlformats.org/officeDocument/2006/math">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r>
                          <a:rPr lang="en-US" altLang="zh-CN" sz="2000" b="1" i="1" smtClean="0">
                            <a:latin typeface="Cambria Math"/>
                          </a:rPr>
                          <m:t>+</m:t>
                        </m:r>
                        <m:r>
                          <a:rPr lang="en-US" altLang="zh-CN" sz="2000" b="1" i="0" smtClean="0">
                            <a:latin typeface="Cambria Math"/>
                          </a:rPr>
                          <m:t>𝚫</m:t>
                        </m:r>
                        <m:r>
                          <a:rPr lang="en-US" altLang="zh-CN" sz="2000" b="1" i="1" smtClean="0">
                            <a:latin typeface="Cambria Math"/>
                          </a:rPr>
                          <m:t>𝒙</m:t>
                        </m:r>
                      </m:e>
                    </m:d>
                    <m:r>
                      <a:rPr lang="en-US" altLang="zh-CN" sz="2000" b="1" i="0"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e>
                    </m:d>
                    <m:r>
                      <a:rPr lang="en-US" altLang="zh-CN" sz="2000" b="1" i="1" smtClean="0">
                        <a:latin typeface="Cambria Math"/>
                      </a:rPr>
                      <m:t>+</m:t>
                    </m:r>
                    <m:r>
                      <a:rPr lang="en-US" altLang="zh-CN" sz="2000" b="1" i="1" smtClean="0">
                        <a:latin typeface="Cambria Math"/>
                      </a:rPr>
                      <m:t>𝜵</m:t>
                    </m:r>
                    <m:r>
                      <a:rPr lang="en-US" altLang="zh-CN" sz="2000" b="1" i="1" smtClean="0">
                        <a:latin typeface="Cambria Math"/>
                      </a:rPr>
                      <m:t>𝒇</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e>
                        </m:d>
                      </m:e>
                      <m:sup>
                        <m:r>
                          <a:rPr lang="en-US" altLang="zh-CN" sz="2000" b="1" i="1" smtClean="0">
                            <a:latin typeface="Cambria Math"/>
                          </a:rPr>
                          <m:t>𝑻</m:t>
                        </m:r>
                      </m:sup>
                    </m:sSup>
                    <m:r>
                      <a:rPr lang="en-US" altLang="zh-CN" sz="2000" b="1" i="1" smtClean="0">
                        <a:latin typeface="Cambria Math"/>
                      </a:rPr>
                      <m:t>𝜟</m:t>
                    </m:r>
                    <m:r>
                      <a:rPr lang="en-US" altLang="zh-CN" sz="2000" b="1" i="1" smtClean="0">
                        <a:latin typeface="Cambria Math"/>
                      </a:rPr>
                      <m:t>𝒙</m:t>
                    </m:r>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𝟏</m:t>
                        </m:r>
                      </m:num>
                      <m:den>
                        <m:r>
                          <a:rPr lang="en-US" altLang="zh-CN" sz="2000" b="1" i="1" smtClean="0">
                            <a:latin typeface="Cambria Math"/>
                          </a:rPr>
                          <m:t>𝟐</m:t>
                        </m:r>
                      </m:den>
                    </m:f>
                    <m:r>
                      <a:rPr lang="en-US" altLang="zh-CN" sz="2000" b="1" i="1" smtClean="0">
                        <a:latin typeface="Cambria Math"/>
                      </a:rPr>
                      <m:t>𝜟</m:t>
                    </m:r>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𝑻</m:t>
                        </m:r>
                      </m:sup>
                    </m:sSup>
                    <m:sSup>
                      <m:sSupPr>
                        <m:ctrlPr>
                          <a:rPr lang="en-US" altLang="zh-CN" sz="2000" b="1" i="1" smtClean="0">
                            <a:latin typeface="Cambria Math" panose="02040503050406030204" pitchFamily="18" charset="0"/>
                          </a:rPr>
                        </m:ctrlPr>
                      </m:sSupPr>
                      <m:e>
                        <m:r>
                          <a:rPr lang="en-US" altLang="zh-CN" sz="2000" b="1" i="1" smtClean="0">
                            <a:latin typeface="Cambria Math"/>
                          </a:rPr>
                          <m:t>𝜵</m:t>
                        </m:r>
                      </m:e>
                      <m:sup>
                        <m:r>
                          <a:rPr lang="en-US" altLang="zh-CN" sz="2000" b="1" i="1" smtClean="0">
                            <a:latin typeface="Cambria Math"/>
                          </a:rPr>
                          <m:t>𝟐</m:t>
                        </m:r>
                      </m:sup>
                    </m:sSup>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e>
                    </m:d>
                    <m:r>
                      <a:rPr lang="en-US" altLang="zh-CN" sz="2000" b="1" i="1" smtClean="0">
                        <a:latin typeface="Cambria Math"/>
                      </a:rPr>
                      <m:t>𝜟</m:t>
                    </m:r>
                    <m:r>
                      <a:rPr lang="en-US" altLang="zh-CN" sz="2000" b="1" i="1" smtClean="0">
                        <a:latin typeface="Cambria Math"/>
                      </a:rPr>
                      <m:t>𝒙</m:t>
                    </m:r>
                    <m:r>
                      <a:rPr lang="en-US" altLang="zh-CN" sz="2000" b="1" i="1" smtClean="0">
                        <a:latin typeface="Cambria Math"/>
                      </a:rPr>
                      <m:t>+</m:t>
                    </m:r>
                    <m:r>
                      <a:rPr lang="en-US" altLang="zh-CN" sz="2000" b="1" i="1" smtClean="0">
                        <a:latin typeface="Cambria Math"/>
                      </a:rPr>
                      <m:t>𝑶</m:t>
                    </m:r>
                    <m:r>
                      <a:rPr lang="en-US" altLang="zh-CN" sz="2000" b="1" i="1" smtClean="0">
                        <a:latin typeface="Cambria Math"/>
                      </a:rPr>
                      <m:t>(</m:t>
                    </m:r>
                    <m:sSup>
                      <m:sSupPr>
                        <m:ctrlPr>
                          <a:rPr lang="en-US" altLang="zh-CN" sz="2000" b="1" i="1" smtClean="0">
                            <a:latin typeface="Cambria Math" panose="02040503050406030204" pitchFamily="18" charset="0"/>
                          </a:rPr>
                        </m:ctrlPr>
                      </m:sSupPr>
                      <m:e>
                        <m:d>
                          <m:dPr>
                            <m:begChr m:val="|"/>
                            <m:endChr m:val="|"/>
                            <m:ctrlPr>
                              <a:rPr lang="en-US" altLang="zh-CN" sz="2000" b="1" i="1" smtClean="0">
                                <a:latin typeface="Cambria Math" panose="02040503050406030204" pitchFamily="18" charset="0"/>
                              </a:rPr>
                            </m:ctrlPr>
                          </m:dPr>
                          <m:e>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𝜟</m:t>
                                </m:r>
                                <m:r>
                                  <a:rPr lang="en-US" altLang="zh-CN" sz="2000" b="1" i="1" smtClean="0">
                                    <a:latin typeface="Cambria Math"/>
                                  </a:rPr>
                                  <m:t>𝒙</m:t>
                                </m:r>
                              </m:e>
                            </m:d>
                          </m:e>
                        </m:d>
                      </m:e>
                      <m:sup>
                        <m:r>
                          <a:rPr lang="en-US" altLang="zh-CN" sz="2000" b="1" i="1" smtClean="0">
                            <a:latin typeface="Cambria Math"/>
                          </a:rPr>
                          <m:t>𝟐</m:t>
                        </m:r>
                      </m:sup>
                    </m:sSup>
                    <m:r>
                      <a:rPr lang="en-US" altLang="zh-CN" sz="2000" b="1" i="0" smtClean="0">
                        <a:latin typeface="Cambria Math"/>
                      </a:rPr>
                      <m:t>)</m:t>
                    </m:r>
                  </m:oMath>
                </a14:m>
                <a:endParaRPr lang="en-US" altLang="zh-CN" sz="2000" i="1" dirty="0"/>
              </a:p>
              <a:p>
                <a:pPr lvl="1"/>
                <a:r>
                  <a:rPr lang="zh-CN" altLang="en-US" sz="2000" dirty="0"/>
                  <a:t>函数在</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oMath>
                </a14:m>
                <a:r>
                  <a:rPr lang="zh-CN" altLang="en-US" sz="2000" dirty="0"/>
                  <a:t>点的线性逼近</a:t>
                </a:r>
                <a14:m>
                  <m:oMath xmlns:m="http://schemas.openxmlformats.org/officeDocument/2006/math">
                    <m:r>
                      <a:rPr lang="en-US" altLang="zh-CN" sz="2000" i="1" dirty="0" smtClean="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r>
                          <a:rPr lang="en-US" altLang="zh-CN" sz="2000" i="1">
                            <a:latin typeface="Cambria Math"/>
                          </a:rPr>
                          <m:t>+</m:t>
                        </m:r>
                        <m:r>
                          <a:rPr lang="en-US" altLang="zh-CN" sz="2000">
                            <a:latin typeface="Cambria Math"/>
                          </a:rPr>
                          <m:t>𝚫</m:t>
                        </m:r>
                        <m:r>
                          <a:rPr lang="en-US" altLang="zh-CN" sz="2000" i="1">
                            <a:latin typeface="Cambria Math"/>
                          </a:rPr>
                          <m:t>𝒙</m:t>
                        </m:r>
                      </m:e>
                    </m:d>
                    <m:r>
                      <a:rPr lang="en-US" altLang="zh-CN" sz="2000" b="1" i="1" smtClean="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e>
                    </m:d>
                    <m:r>
                      <a:rPr lang="en-US" altLang="zh-CN" sz="2000" i="1">
                        <a:latin typeface="Cambria Math"/>
                      </a:rPr>
                      <m:t>+</m:t>
                    </m:r>
                    <m:r>
                      <a:rPr lang="en-US" altLang="zh-CN" sz="2000" i="1">
                        <a:latin typeface="Cambria Math"/>
                      </a:rPr>
                      <m:t>𝜵</m:t>
                    </m:r>
                    <m:r>
                      <a:rPr lang="en-US" altLang="zh-CN" sz="2000" i="1">
                        <a:latin typeface="Cambria Math"/>
                      </a:rPr>
                      <m:t>𝒇</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e>
                        </m:d>
                      </m:e>
                      <m:sup>
                        <m:r>
                          <a:rPr lang="en-US" altLang="zh-CN" sz="2000" i="1">
                            <a:latin typeface="Cambria Math"/>
                          </a:rPr>
                          <m:t>𝑻</m:t>
                        </m:r>
                      </m:sup>
                    </m:sSup>
                    <m:r>
                      <a:rPr lang="en-US" altLang="zh-CN" sz="2000" i="1">
                        <a:latin typeface="Cambria Math"/>
                      </a:rPr>
                      <m:t>𝜟</m:t>
                    </m:r>
                    <m:r>
                      <a:rPr lang="en-US" altLang="zh-CN" sz="2000" i="1">
                        <a:latin typeface="Cambria Math"/>
                      </a:rPr>
                      <m:t>𝒙</m:t>
                    </m:r>
                  </m:oMath>
                </a14:m>
                <a:endParaRPr lang="en-US" altLang="zh-CN" sz="2000" i="1" dirty="0"/>
              </a:p>
              <a:p>
                <a:pPr lvl="1"/>
                <a:r>
                  <a:rPr lang="zh-CN" altLang="en-US" sz="2000" dirty="0"/>
                  <a:t>函数在</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oMath>
                </a14:m>
                <a:r>
                  <a:rPr lang="zh-CN" altLang="en-US" sz="2000" dirty="0"/>
                  <a:t>点的二次逼近</a:t>
                </a:r>
                <a14:m>
                  <m:oMath xmlns:m="http://schemas.openxmlformats.org/officeDocument/2006/math">
                    <m:r>
                      <a:rPr lang="en-US" altLang="zh-CN" sz="2000" i="1">
                        <a:latin typeface="Cambria Math"/>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r>
                          <a:rPr lang="en-US" altLang="zh-CN" sz="2000" i="1">
                            <a:latin typeface="Cambria Math"/>
                          </a:rPr>
                          <m:t>+</m:t>
                        </m:r>
                        <m:r>
                          <a:rPr lang="en-US" altLang="zh-CN" sz="2000">
                            <a:latin typeface="Cambria Math"/>
                          </a:rPr>
                          <m:t>𝚫</m:t>
                        </m:r>
                        <m:r>
                          <a:rPr lang="en-US" altLang="zh-CN" sz="2000" i="1">
                            <a:latin typeface="Cambria Math"/>
                          </a:rPr>
                          <m:t>𝒙</m:t>
                        </m:r>
                      </m:e>
                    </m:d>
                    <m:r>
                      <a:rPr lang="en-US" altLang="zh-CN" sz="2000" b="1" i="1" smtClean="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e>
                    </m:d>
                    <m:r>
                      <a:rPr lang="en-US" altLang="zh-CN" sz="2000" i="1">
                        <a:latin typeface="Cambria Math"/>
                      </a:rPr>
                      <m:t>+</m:t>
                    </m:r>
                    <m:r>
                      <a:rPr lang="en-US" altLang="zh-CN" sz="2000" i="1">
                        <a:latin typeface="Cambria Math"/>
                      </a:rPr>
                      <m:t>𝜵</m:t>
                    </m:r>
                    <m:r>
                      <a:rPr lang="en-US" altLang="zh-CN" sz="2000" i="1">
                        <a:latin typeface="Cambria Math"/>
                      </a:rPr>
                      <m:t>𝒇</m:t>
                    </m:r>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e>
                        </m:d>
                      </m:e>
                      <m:sup>
                        <m:r>
                          <a:rPr lang="en-US" altLang="zh-CN" sz="2000" i="1">
                            <a:latin typeface="Cambria Math"/>
                          </a:rPr>
                          <m:t>𝑻</m:t>
                        </m:r>
                      </m:sup>
                    </m:sSup>
                    <m:r>
                      <a:rPr lang="en-US" altLang="zh-CN" sz="2000" i="1">
                        <a:latin typeface="Cambria Math"/>
                      </a:rPr>
                      <m:t>𝜟</m:t>
                    </m:r>
                    <m:r>
                      <a:rPr lang="en-US" altLang="zh-CN" sz="2000" i="1">
                        <a:latin typeface="Cambria Math"/>
                      </a:rPr>
                      <m:t>𝒙</m:t>
                    </m:r>
                    <m:r>
                      <a:rPr lang="en-US" altLang="zh-CN" sz="2000" i="1">
                        <a:latin typeface="Cambria Math"/>
                      </a:rPr>
                      <m:t>+</m:t>
                    </m:r>
                    <m:f>
                      <m:fPr>
                        <m:ctrlPr>
                          <a:rPr lang="en-US" altLang="zh-CN" sz="2000" i="1">
                            <a:latin typeface="Cambria Math" panose="02040503050406030204" pitchFamily="18" charset="0"/>
                          </a:rPr>
                        </m:ctrlPr>
                      </m:fPr>
                      <m:num>
                        <m:r>
                          <a:rPr lang="en-US" altLang="zh-CN" sz="2000" i="1">
                            <a:latin typeface="Cambria Math"/>
                          </a:rPr>
                          <m:t>𝟏</m:t>
                        </m:r>
                      </m:num>
                      <m:den>
                        <m:r>
                          <a:rPr lang="en-US" altLang="zh-CN" sz="2000" i="1">
                            <a:latin typeface="Cambria Math"/>
                          </a:rPr>
                          <m:t>𝟐</m:t>
                        </m:r>
                      </m:den>
                    </m:f>
                    <m:r>
                      <a:rPr lang="en-US" altLang="zh-CN" sz="2000" i="1">
                        <a:latin typeface="Cambria Math"/>
                      </a:rPr>
                      <m:t>𝜟</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𝑻</m:t>
                        </m:r>
                      </m:sup>
                    </m:sSup>
                    <m:sSup>
                      <m:sSupPr>
                        <m:ctrlPr>
                          <a:rPr lang="en-US" altLang="zh-CN" sz="2000" i="1">
                            <a:latin typeface="Cambria Math" panose="02040503050406030204" pitchFamily="18" charset="0"/>
                          </a:rPr>
                        </m:ctrlPr>
                      </m:sSupPr>
                      <m:e>
                        <m:r>
                          <a:rPr lang="en-US" altLang="zh-CN" sz="2000" i="1">
                            <a:latin typeface="Cambria Math"/>
                          </a:rPr>
                          <m:t>𝜵</m:t>
                        </m:r>
                      </m:e>
                      <m:sup>
                        <m:r>
                          <a:rPr lang="en-US" altLang="zh-CN" sz="2000" i="1">
                            <a:latin typeface="Cambria Math"/>
                          </a:rPr>
                          <m:t>𝟐</m:t>
                        </m:r>
                      </m:sup>
                    </m:sSup>
                    <m:r>
                      <a:rPr lang="en-US" altLang="zh-CN" sz="2000" i="1">
                        <a:latin typeface="Cambria Math"/>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𝟎</m:t>
                            </m:r>
                          </m:sub>
                        </m:sSub>
                      </m:e>
                    </m:d>
                    <m:r>
                      <a:rPr lang="en-US" altLang="zh-CN" sz="2000" i="1">
                        <a:latin typeface="Cambria Math"/>
                      </a:rPr>
                      <m:t>𝜟</m:t>
                    </m:r>
                    <m:r>
                      <a:rPr lang="en-US" altLang="zh-CN" sz="2000" i="1">
                        <a:latin typeface="Cambria Math"/>
                      </a:rPr>
                      <m:t>𝒙</m:t>
                    </m:r>
                  </m:oMath>
                </a14:m>
                <a:endParaRPr lang="en-US" altLang="zh-CN" sz="2000" i="1" dirty="0"/>
              </a:p>
              <a:p>
                <a:r>
                  <a:rPr lang="en-US" altLang="zh-CN" sz="2400" dirty="0"/>
                  <a:t>(</a:t>
                </a:r>
                <a:r>
                  <a:rPr lang="zh-CN" altLang="en-US" sz="2400" dirty="0">
                    <a:solidFill>
                      <a:srgbClr val="FF0000"/>
                    </a:solidFill>
                  </a:rPr>
                  <a:t>一阶必要条件</a:t>
                </a:r>
                <a:r>
                  <a:rPr lang="en-US" altLang="zh-CN" sz="2400" dirty="0"/>
                  <a:t>)</a:t>
                </a:r>
                <a:r>
                  <a:rPr lang="zh-CN" altLang="en-US" sz="2400" dirty="0"/>
                  <a:t>多元函数</a:t>
                </a:r>
                <a14:m>
                  <m:oMath xmlns:m="http://schemas.openxmlformats.org/officeDocument/2006/math">
                    <m:r>
                      <a:rPr lang="en-US" altLang="zh-CN" sz="2400" b="1" i="1" smtClean="0">
                        <a:latin typeface="Cambria Math"/>
                      </a:rPr>
                      <m:t>𝒇</m:t>
                    </m:r>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oMath>
                </a14:m>
                <a:r>
                  <a:rPr lang="zh-CN" altLang="en-US" sz="2400" dirty="0"/>
                  <a:t>在</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r>
                          <a:rPr lang="en-US" altLang="zh-CN" sz="2400" b="1" i="1" dirty="0" smtClean="0">
                            <a:latin typeface="Cambria Math"/>
                          </a:rPr>
                          <m:t>∗</m:t>
                        </m:r>
                      </m:sup>
                    </m:sSup>
                  </m:oMath>
                </a14:m>
                <a:r>
                  <a:rPr lang="zh-CN" altLang="en-US" sz="2400" dirty="0"/>
                  <a:t>点可微，则</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dirty="0"/>
                  <a:t>是</a:t>
                </a:r>
                <a14:m>
                  <m:oMath xmlns:m="http://schemas.openxmlformats.org/officeDocument/2006/math">
                    <m:r>
                      <a:rPr lang="en-US" altLang="zh-CN" sz="2400" b="1" i="1" dirty="0" smtClean="0">
                        <a:latin typeface="Cambria Math"/>
                      </a:rPr>
                      <m:t>𝒇</m:t>
                    </m:r>
                    <m:r>
                      <a:rPr lang="en-US" altLang="zh-CN" sz="2400" b="1" i="1" dirty="0" smtClean="0">
                        <a:latin typeface="Cambria Math"/>
                      </a:rPr>
                      <m:t>(</m:t>
                    </m:r>
                    <m:r>
                      <a:rPr lang="en-US" altLang="zh-CN" sz="2400" b="1" i="1" dirty="0" smtClean="0">
                        <a:latin typeface="Cambria Math"/>
                      </a:rPr>
                      <m:t>𝒙</m:t>
                    </m:r>
                    <m:r>
                      <a:rPr lang="en-US" altLang="zh-CN" sz="2400" b="1" i="1" dirty="0" smtClean="0">
                        <a:latin typeface="Cambria Math"/>
                      </a:rPr>
                      <m:t>)</m:t>
                    </m:r>
                  </m:oMath>
                </a14:m>
                <a:r>
                  <a:rPr lang="zh-CN" altLang="en-US" sz="2400" dirty="0"/>
                  <a:t>的局部极值点</a:t>
                </a:r>
                <a14:m>
                  <m:oMath xmlns:m="http://schemas.openxmlformats.org/officeDocument/2006/math">
                    <m:r>
                      <a:rPr lang="en-US" altLang="zh-CN" sz="2400" b="1" i="1" smtClean="0">
                        <a:latin typeface="Cambria Math"/>
                      </a:rPr>
                      <m:t>⇒</m:t>
                    </m:r>
                    <m:r>
                      <a:rPr lang="en-US" altLang="zh-CN" sz="2400" b="1" i="1"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0" smtClean="0">
                        <a:latin typeface="Cambria Math"/>
                      </a:rPr>
                      <m:t>=</m:t>
                    </m:r>
                    <m:r>
                      <a:rPr lang="en-US" altLang="zh-CN" sz="2400" b="1" i="0" smtClean="0">
                        <a:latin typeface="Cambria Math"/>
                      </a:rPr>
                      <m:t>𝟎</m:t>
                    </m:r>
                  </m:oMath>
                </a14:m>
                <a:endParaRPr lang="en-US" altLang="zh-CN" sz="2400" dirty="0"/>
              </a:p>
              <a:p>
                <a:pPr lvl="1"/>
                <a:r>
                  <a:rPr lang="zh-CN" altLang="en-US" sz="2000" dirty="0"/>
                  <a:t>证明：任取</a:t>
                </a:r>
                <a14:m>
                  <m:oMath xmlns:m="http://schemas.openxmlformats.org/officeDocument/2006/math">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oMath>
                </a14:m>
                <a:r>
                  <a:rPr lang="en-US" altLang="zh-CN" sz="2000" dirty="0"/>
                  <a:t>,</a:t>
                </a:r>
                <a:r>
                  <a:rPr lang="zh-CN" altLang="en-US" sz="2000" dirty="0"/>
                  <a:t>在</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oMath>
                </a14:m>
                <a:r>
                  <a:rPr lang="zh-CN" altLang="en-US" sz="2000" dirty="0"/>
                  <a:t>点进行泰勒展开，</a:t>
                </a:r>
                <a14:m>
                  <m:oMath xmlns:m="http://schemas.openxmlformats.org/officeDocument/2006/math">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𝑻</m:t>
                        </m:r>
                      </m:sup>
                    </m:sSup>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𝒐</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oMath>
                </a14:m>
                <a:r>
                  <a:rPr lang="en-US" altLang="zh-CN" sz="2000" dirty="0"/>
                  <a:t>,</a:t>
                </a:r>
                <a:r>
                  <a:rPr lang="zh-CN" altLang="en-US" sz="2000" dirty="0"/>
                  <a:t>写成导数定义形式，左右分别在</a:t>
                </a:r>
                <a14:m>
                  <m:oMath xmlns:m="http://schemas.openxmlformats.org/officeDocument/2006/math">
                    <m:r>
                      <a:rPr lang="en-US" altLang="zh-CN" sz="2000" b="1" i="1" smtClean="0">
                        <a:latin typeface="Cambria Math" panose="02040503050406030204" pitchFamily="18" charset="0"/>
                      </a:rPr>
                      <m:t>𝒕</m:t>
                    </m:r>
                  </m:oMath>
                </a14:m>
                <a:r>
                  <a:rPr lang="zh-CN" altLang="en-US" sz="2000" dirty="0"/>
                  <a:t>取</a:t>
                </a:r>
                <a:r>
                  <a:rPr lang="en-US" altLang="zh-CN" sz="2000" dirty="0"/>
                  <a:t>0</a:t>
                </a:r>
                <a:r>
                  <a:rPr lang="zh-CN" altLang="en-US" sz="2000" dirty="0"/>
                  <a:t>处的左右极限即可得证</a:t>
                </a:r>
                <a:r>
                  <a:rPr lang="en-US" altLang="zh-CN" sz="2000" dirty="0"/>
                  <a:t>.</a:t>
                </a:r>
              </a:p>
              <a:p>
                <a:r>
                  <a:rPr lang="en-US" altLang="zh-CN" sz="2400" dirty="0"/>
                  <a:t>(</a:t>
                </a:r>
                <a:r>
                  <a:rPr lang="zh-CN" altLang="en-US" sz="2400" dirty="0">
                    <a:solidFill>
                      <a:srgbClr val="FF0000"/>
                    </a:solidFill>
                  </a:rPr>
                  <a:t>二阶必要条件</a:t>
                </a:r>
                <a:r>
                  <a:rPr lang="en-US" altLang="zh-CN" sz="2400" dirty="0"/>
                  <a:t>)</a:t>
                </a:r>
                <a:r>
                  <a:rPr lang="zh-CN" altLang="en-US" sz="2400" dirty="0"/>
                  <a:t>多元函数</a:t>
                </a:r>
                <a14:m>
                  <m:oMath xmlns:m="http://schemas.openxmlformats.org/officeDocument/2006/math">
                    <m:r>
                      <a:rPr lang="en-US" altLang="zh-CN" sz="2400" i="1">
                        <a:latin typeface="Cambria Math"/>
                      </a:rPr>
                      <m:t>𝒇</m:t>
                    </m:r>
                    <m:r>
                      <a:rPr lang="en-US" altLang="zh-CN" sz="2400" i="1">
                        <a:latin typeface="Cambria Math"/>
                      </a:rPr>
                      <m:t>(</m:t>
                    </m:r>
                    <m:r>
                      <a:rPr lang="en-US" altLang="zh-CN" sz="2400" i="1">
                        <a:latin typeface="Cambria Math"/>
                      </a:rPr>
                      <m:t>𝒙</m:t>
                    </m:r>
                    <m:r>
                      <a:rPr lang="en-US" altLang="zh-CN" sz="2400" i="1">
                        <a:latin typeface="Cambria Math"/>
                      </a:rPr>
                      <m:t>)</m:t>
                    </m:r>
                  </m:oMath>
                </a14:m>
                <a:r>
                  <a:rPr lang="zh-CN" altLang="en-US" sz="2400" dirty="0"/>
                  <a:t>在</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oMath>
                </a14:m>
                <a:r>
                  <a:rPr lang="zh-CN" altLang="en-US" sz="2400" dirty="0"/>
                  <a:t>点二次可微，则</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oMath>
                </a14:m>
                <a:r>
                  <a:rPr lang="zh-CN" altLang="en-US" sz="2400" dirty="0"/>
                  <a:t>是</a:t>
                </a:r>
                <a14:m>
                  <m:oMath xmlns:m="http://schemas.openxmlformats.org/officeDocument/2006/math">
                    <m:r>
                      <a:rPr lang="en-US" altLang="zh-CN" sz="2400" i="1" dirty="0">
                        <a:latin typeface="Cambria Math"/>
                      </a:rPr>
                      <m:t>𝒇</m:t>
                    </m:r>
                    <m:r>
                      <a:rPr lang="en-US" altLang="zh-CN" sz="2400" i="1" dirty="0">
                        <a:latin typeface="Cambria Math"/>
                      </a:rPr>
                      <m:t>(</m:t>
                    </m:r>
                    <m:r>
                      <a:rPr lang="en-US" altLang="zh-CN" sz="2400" i="1" dirty="0">
                        <a:latin typeface="Cambria Math"/>
                      </a:rPr>
                      <m:t>𝒙</m:t>
                    </m:r>
                    <m:r>
                      <a:rPr lang="en-US" altLang="zh-CN" sz="2400" i="1" dirty="0">
                        <a:latin typeface="Cambria Math"/>
                      </a:rPr>
                      <m:t>)</m:t>
                    </m:r>
                  </m:oMath>
                </a14:m>
                <a:r>
                  <a:rPr lang="zh-CN" altLang="en-US" sz="2400" dirty="0"/>
                  <a:t>的局部极小点</a:t>
                </a:r>
                <a14:m>
                  <m:oMath xmlns:m="http://schemas.openxmlformats.org/officeDocument/2006/math">
                    <m:r>
                      <a:rPr lang="en-US" altLang="zh-CN" sz="2400" i="1">
                        <a:latin typeface="Cambria Math"/>
                      </a:rPr>
                      <m:t>⇒</m:t>
                    </m:r>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e>
                    </m:d>
                    <m:r>
                      <a:rPr lang="en-US" altLang="zh-CN" sz="2400">
                        <a:latin typeface="Cambria Math"/>
                      </a:rPr>
                      <m:t>=</m:t>
                    </m:r>
                    <m:r>
                      <a:rPr lang="en-US" altLang="zh-CN" sz="2400">
                        <a:latin typeface="Cambria Math"/>
                      </a:rPr>
                      <m:t>𝟎</m:t>
                    </m:r>
                  </m:oMath>
                </a14:m>
                <a:r>
                  <a:rPr lang="zh-CN" altLang="en-US" sz="2400" dirty="0"/>
                  <a:t>，且</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m:t>
                        </m:r>
                      </m:e>
                      <m:sup>
                        <m:r>
                          <a:rPr lang="en-US" altLang="zh-CN" sz="2400" b="1" i="1" smtClean="0">
                            <a:latin typeface="Cambria Math"/>
                          </a:rPr>
                          <m:t>𝟐</m:t>
                        </m:r>
                      </m:sup>
                    </m:sSup>
                    <m:r>
                      <a:rPr lang="en-US" altLang="zh-CN" sz="2400" b="1" i="1" smtClean="0">
                        <a:latin typeface="Cambria Math"/>
                      </a:rPr>
                      <m:t>𝒇</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oMath>
                </a14:m>
                <a:r>
                  <a:rPr lang="zh-CN" altLang="en-US" sz="2400" dirty="0"/>
                  <a:t>半正定</a:t>
                </a:r>
                <a:endParaRPr lang="en-US" altLang="zh-CN" sz="2400" dirty="0"/>
              </a:p>
              <a:p>
                <a:pPr lvl="1"/>
                <a:r>
                  <a:rPr lang="zh-CN" altLang="en-US" sz="2000" dirty="0"/>
                  <a:t>问题：如何证明？</a:t>
                </a:r>
                <a:endParaRPr lang="en-US" altLang="zh-CN" sz="2000" dirty="0"/>
              </a:p>
              <a:p>
                <a:endParaRPr lang="en-US" altLang="zh-CN" sz="2400" dirty="0"/>
              </a:p>
              <a:p>
                <a:pPr lvl="1"/>
                <a:endParaRPr lang="zh-CN" altLang="en-US" sz="2000"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6" t="-1193"/>
                </a:stretch>
              </a:blipFill>
            </p:spPr>
            <p:txBody>
              <a:bodyPr/>
              <a:lstStyle/>
              <a:p>
                <a:r>
                  <a:rPr lang="zh-CN" altLang="en-US">
                    <a:noFill/>
                  </a:rPr>
                  <a:t> </a:t>
                </a: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a:t>
                </a:r>
                <a:r>
                  <a:rPr lang="zh-CN" altLang="en-US" dirty="0">
                    <a:solidFill>
                      <a:srgbClr val="FF0000"/>
                    </a:solidFill>
                  </a:rPr>
                  <a:t>二阶充分条件</a:t>
                </a:r>
                <a:r>
                  <a:rPr lang="en-US" altLang="zh-CN" dirty="0">
                    <a:solidFill>
                      <a:srgbClr val="FF0000"/>
                    </a:solidFill>
                  </a:rPr>
                  <a:t>1</a:t>
                </a:r>
                <a:r>
                  <a:rPr lang="en-US" altLang="zh-CN" dirty="0"/>
                  <a:t>)</a:t>
                </a:r>
                <a:r>
                  <a:rPr lang="zh-CN" altLang="en-US" dirty="0"/>
                  <a:t>多元函数</a:t>
                </a:r>
                <a14:m>
                  <m:oMath xmlns:m="http://schemas.openxmlformats.org/officeDocument/2006/math">
                    <m:r>
                      <a:rPr lang="en-US" altLang="zh-CN" i="1">
                        <a:latin typeface="Cambria Math"/>
                      </a:rPr>
                      <m:t>𝒇</m:t>
                    </m:r>
                    <m:r>
                      <a:rPr lang="en-US" altLang="zh-CN" i="1">
                        <a:latin typeface="Cambria Math"/>
                      </a:rPr>
                      <m:t>(</m:t>
                    </m:r>
                    <m:r>
                      <a:rPr lang="en-US" altLang="zh-CN" i="1">
                        <a:latin typeface="Cambria Math"/>
                      </a:rPr>
                      <m:t>𝒙</m:t>
                    </m:r>
                    <m:r>
                      <a:rPr lang="en-US" altLang="zh-CN" i="1">
                        <a:latin typeface="Cambria Math"/>
                      </a:rPr>
                      <m:t>)</m:t>
                    </m:r>
                  </m:oMath>
                </a14:m>
                <a:r>
                  <a:rPr lang="zh-CN" altLang="en-US" dirty="0"/>
                  <a:t>在</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a:rPr>
                          <m:t>𝒙</m:t>
                        </m:r>
                      </m:e>
                      <m:sup>
                        <m:r>
                          <a:rPr lang="en-US" altLang="zh-CN" i="1" dirty="0">
                            <a:latin typeface="Cambria Math"/>
                          </a:rPr>
                          <m:t>∗</m:t>
                        </m:r>
                      </m:sup>
                    </m:sSup>
                  </m:oMath>
                </a14:m>
                <a:r>
                  <a:rPr lang="zh-CN" altLang="en-US" dirty="0"/>
                  <a:t>点二次可微，则</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m:t>
                        </m:r>
                        <m:r>
                          <a:rPr lang="en-US" altLang="zh-CN" i="1">
                            <a:latin typeface="Cambria Math"/>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e>
                        </m:d>
                        <m:r>
                          <a:rPr lang="en-US" altLang="zh-CN">
                            <a:latin typeface="Cambria Math"/>
                          </a:rPr>
                          <m:t>=</m:t>
                        </m:r>
                        <m:r>
                          <a:rPr lang="en-US" altLang="zh-CN">
                            <a:latin typeface="Cambria Math"/>
                          </a:rPr>
                          <m:t>𝟎</m:t>
                        </m:r>
                        <m:r>
                          <m:rPr>
                            <m:nor/>
                          </m:rPr>
                          <a:rPr lang="zh-CN" altLang="en-US" dirty="0"/>
                          <m:t>，且</m:t>
                        </m:r>
                        <m:sSup>
                          <m:sSupPr>
                            <m:ctrlPr>
                              <a:rPr lang="en-US" altLang="zh-CN" i="1">
                                <a:latin typeface="Cambria Math" panose="02040503050406030204" pitchFamily="18" charset="0"/>
                              </a:rPr>
                            </m:ctrlPr>
                          </m:sSupPr>
                          <m:e>
                            <m:r>
                              <a:rPr lang="en-US" altLang="zh-CN" i="1">
                                <a:latin typeface="Cambria Math"/>
                              </a:rPr>
                              <m:t>𝜵</m:t>
                            </m:r>
                          </m:e>
                          <m:sup>
                            <m:r>
                              <a:rPr lang="en-US" altLang="zh-CN" i="1">
                                <a:latin typeface="Cambria Math"/>
                              </a:rPr>
                              <m:t>𝟐</m:t>
                            </m:r>
                          </m:sup>
                        </m:sSup>
                        <m:r>
                          <a:rPr lang="en-US" altLang="zh-CN" i="1">
                            <a:latin typeface="Cambria Math"/>
                          </a:rPr>
                          <m:t>𝒇</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r>
                          <a:rPr lang="en-US" altLang="zh-CN" i="1">
                            <a:latin typeface="Cambria Math"/>
                          </a:rPr>
                          <m:t>)</m:t>
                        </m:r>
                        <m:r>
                          <m:rPr>
                            <m:nor/>
                          </m:rPr>
                          <a:rPr lang="zh-CN" altLang="en-US" dirty="0"/>
                          <m:t>正定</m:t>
                        </m:r>
                        <m:r>
                          <a:rPr lang="en-US" altLang="zh-CN" i="1">
                            <a:latin typeface="Cambria Math"/>
                          </a:rPr>
                          <m:t>⇒</m:t>
                        </m:r>
                        <m:r>
                          <m:rPr>
                            <m:nor/>
                          </m:rPr>
                          <a:rPr lang="zh-CN" altLang="en-US" dirty="0"/>
                          <m:t> </m:t>
                        </m:r>
                        <m:r>
                          <a:rPr lang="en-US" altLang="zh-CN" i="1">
                            <a:latin typeface="Cambria Math"/>
                          </a:rPr>
                          <m:t>𝒙</m:t>
                        </m:r>
                      </m:e>
                      <m:sup>
                        <m:r>
                          <a:rPr lang="en-US" altLang="zh-CN" i="1">
                            <a:latin typeface="Cambria Math"/>
                          </a:rPr>
                          <m:t>∗</m:t>
                        </m:r>
                      </m:sup>
                    </m:sSup>
                  </m:oMath>
                </a14:m>
                <a:r>
                  <a:rPr lang="zh-CN" altLang="en-US" dirty="0"/>
                  <a:t>是</a:t>
                </a:r>
                <a14:m>
                  <m:oMath xmlns:m="http://schemas.openxmlformats.org/officeDocument/2006/math">
                    <m:r>
                      <a:rPr lang="en-US" altLang="zh-CN" i="1" dirty="0">
                        <a:latin typeface="Cambria Math"/>
                      </a:rPr>
                      <m:t>𝒇</m:t>
                    </m:r>
                    <m:r>
                      <a:rPr lang="en-US" altLang="zh-CN" i="1" dirty="0">
                        <a:latin typeface="Cambria Math"/>
                      </a:rPr>
                      <m:t>(</m:t>
                    </m:r>
                    <m:r>
                      <a:rPr lang="en-US" altLang="zh-CN" i="1" dirty="0">
                        <a:latin typeface="Cambria Math"/>
                      </a:rPr>
                      <m:t>𝒙</m:t>
                    </m:r>
                    <m:r>
                      <a:rPr lang="en-US" altLang="zh-CN" i="1" dirty="0">
                        <a:latin typeface="Cambria Math"/>
                      </a:rPr>
                      <m:t>)</m:t>
                    </m:r>
                  </m:oMath>
                </a14:m>
                <a:r>
                  <a:rPr lang="zh-CN" altLang="en-US" dirty="0"/>
                  <a:t>的</a:t>
                </a:r>
                <a:r>
                  <a:rPr lang="zh-CN" altLang="en-US" dirty="0">
                    <a:solidFill>
                      <a:srgbClr val="FF0000"/>
                    </a:solidFill>
                  </a:rPr>
                  <a:t>严格局部极小点</a:t>
                </a:r>
                <a:endParaRPr lang="en-US" altLang="zh-CN" dirty="0">
                  <a:solidFill>
                    <a:srgbClr val="FF0000"/>
                  </a:solidFill>
                </a:endParaRPr>
              </a:p>
              <a:p>
                <a:pPr lvl="1"/>
                <a:r>
                  <a:rPr lang="zh-CN" altLang="en-US" dirty="0">
                    <a:solidFill>
                      <a:srgbClr val="FF0000"/>
                    </a:solidFill>
                  </a:rPr>
                  <a:t>证明：</a:t>
                </a:r>
                <a14:m>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𝒇</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𝒙</m:t>
                            </m:r>
                            <m:r>
                              <a:rPr lang="en-US" altLang="zh-CN" sz="2800" i="1">
                                <a:latin typeface="Cambria Math" panose="02040503050406030204" pitchFamily="18" charset="0"/>
                              </a:rPr>
                              <m:t>∗+</m:t>
                            </m:r>
                            <m:r>
                              <a:rPr lang="en-US" altLang="zh-CN" sz="2800" i="1">
                                <a:latin typeface="Cambria Math" panose="02040503050406030204" pitchFamily="18" charset="0"/>
                              </a:rPr>
                              <m:t>𝒑</m:t>
                            </m:r>
                          </m:e>
                        </m:d>
                        <m:r>
                          <a:rPr lang="en-US" altLang="zh-CN" sz="2800" i="1">
                            <a:latin typeface="Cambria Math" panose="02040503050406030204" pitchFamily="18" charset="0"/>
                          </a:rPr>
                          <m:t>−</m:t>
                        </m:r>
                        <m:r>
                          <a:rPr lang="en-US" altLang="zh-CN" sz="2800" i="1">
                            <a:latin typeface="Cambria Math" panose="02040503050406030204" pitchFamily="18" charset="0"/>
                          </a:rPr>
                          <m:t>𝒇</m:t>
                        </m:r>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𝒙</m:t>
                                </m:r>
                              </m:e>
                              <m:sup>
                                <m:r>
                                  <a:rPr lang="en-US" altLang="zh-CN" sz="2800" i="1">
                                    <a:latin typeface="Cambria Math" panose="02040503050406030204" pitchFamily="18" charset="0"/>
                                  </a:rPr>
                                  <m:t>∗</m:t>
                                </m:r>
                              </m:sup>
                            </m:sSup>
                          </m:e>
                        </m:d>
                      </m:num>
                      <m:den>
                        <m:r>
                          <m:rPr>
                            <m:lit/>
                          </m:rPr>
                          <a:rPr lang="en-US" altLang="zh-CN" sz="2800" i="1">
                            <a:latin typeface="Cambria Math" panose="02040503050406030204" pitchFamily="18" charset="0"/>
                          </a:rPr>
                          <m:t>||</m:t>
                        </m:r>
                        <m:r>
                          <a:rPr lang="en-US" altLang="zh-CN" sz="2800" i="1">
                            <a:latin typeface="Cambria Math" panose="02040503050406030204" pitchFamily="18" charset="0"/>
                          </a:rPr>
                          <m:t>𝒑</m:t>
                        </m:r>
                        <m:r>
                          <m:rPr>
                            <m:lit/>
                          </m:rP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m:rPr>
                                <m:lit/>
                              </m:rPr>
                              <a:rPr lang="en-US" altLang="zh-CN" sz="2800" i="1">
                                <a:latin typeface="Cambria Math" panose="02040503050406030204" pitchFamily="18" charset="0"/>
                              </a:rPr>
                              <m:t>|</m:t>
                            </m:r>
                          </m:e>
                          <m:sup>
                            <m:r>
                              <a:rPr lang="en-US" altLang="zh-CN" sz="2800" i="1">
                                <a:latin typeface="Cambria Math" panose="02040503050406030204" pitchFamily="18" charset="0"/>
                              </a:rPr>
                              <m:t>𝟐</m:t>
                            </m:r>
                          </m:sup>
                        </m:sSup>
                      </m:den>
                    </m:f>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𝟏</m:t>
                        </m:r>
                      </m:num>
                      <m:den>
                        <m:r>
                          <a:rPr lang="en-US" altLang="zh-CN" sz="2800" i="1">
                            <a:latin typeface="Cambria Math" panose="02040503050406030204" pitchFamily="18" charset="0"/>
                          </a:rPr>
                          <m:t>𝟐</m:t>
                        </m:r>
                      </m:den>
                    </m:f>
                    <m:f>
                      <m:fPr>
                        <m:ctrlPr>
                          <a:rPr lang="en-US" altLang="zh-CN" sz="2800" i="1">
                            <a:latin typeface="Cambria Math" panose="02040503050406030204" pitchFamily="18" charset="0"/>
                          </a:rPr>
                        </m:ctrlPr>
                      </m:fPr>
                      <m:num>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𝒑</m:t>
                            </m:r>
                          </m:e>
                          <m:sup>
                            <m:r>
                              <a:rPr lang="en-US" altLang="zh-CN" sz="2800" i="1">
                                <a:latin typeface="Cambria Math" panose="02040503050406030204" pitchFamily="18" charset="0"/>
                              </a:rPr>
                              <m:t>𝑻</m:t>
                            </m:r>
                          </m:sup>
                        </m:sSup>
                      </m:num>
                      <m:den>
                        <m:r>
                          <m:rPr>
                            <m:lit/>
                          </m:rPr>
                          <a:rPr lang="en-US" altLang="zh-CN" sz="2800" i="1">
                            <a:latin typeface="Cambria Math" panose="02040503050406030204" pitchFamily="18" charset="0"/>
                          </a:rPr>
                          <m:t>||</m:t>
                        </m:r>
                        <m:r>
                          <a:rPr lang="en-US" altLang="zh-CN" sz="2800" i="1">
                            <a:latin typeface="Cambria Math" panose="02040503050406030204" pitchFamily="18" charset="0"/>
                          </a:rPr>
                          <m:t>𝒑</m:t>
                        </m:r>
                        <m:r>
                          <m:rPr>
                            <m:lit/>
                          </m:rPr>
                          <a:rPr lang="en-US" altLang="zh-CN" sz="2800" i="1">
                            <a:latin typeface="Cambria Math" panose="02040503050406030204" pitchFamily="18" charset="0"/>
                          </a:rPr>
                          <m:t>||</m:t>
                        </m:r>
                      </m:den>
                    </m:f>
                    <m:sSup>
                      <m:sSupPr>
                        <m:ctrlPr>
                          <a:rPr lang="en-US" altLang="zh-CN" sz="2800" i="1">
                            <a:latin typeface="Cambria Math" panose="02040503050406030204" pitchFamily="18" charset="0"/>
                          </a:rPr>
                        </m:ctrlPr>
                      </m:sSupPr>
                      <m:e>
                        <m:r>
                          <a:rPr lang="en-US" altLang="zh-CN" sz="2800">
                            <a:latin typeface="Cambria Math" panose="02040503050406030204" pitchFamily="18" charset="0"/>
                          </a:rPr>
                          <m:t>𝛁</m:t>
                        </m:r>
                      </m:e>
                      <m:sup>
                        <m:r>
                          <a:rPr lang="en-US" altLang="zh-CN" sz="2800">
                            <a:latin typeface="Cambria Math" panose="02040503050406030204" pitchFamily="18" charset="0"/>
                          </a:rPr>
                          <m:t>𝟐</m:t>
                        </m:r>
                      </m:sup>
                    </m:sSup>
                    <m:r>
                      <a:rPr lang="en-US" altLang="zh-CN" sz="2800" i="1">
                        <a:latin typeface="Cambria Math" panose="02040503050406030204" pitchFamily="18" charset="0"/>
                      </a:rPr>
                      <m:t>𝒇</m:t>
                    </m:r>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𝒙</m:t>
                            </m:r>
                          </m:e>
                          <m:sup>
                            <m:r>
                              <a:rPr lang="en-US" altLang="zh-CN" sz="2800" i="1">
                                <a:latin typeface="Cambria Math" panose="02040503050406030204" pitchFamily="18" charset="0"/>
                              </a:rPr>
                              <m:t>∗</m:t>
                            </m:r>
                          </m:sup>
                        </m:sSup>
                      </m:e>
                    </m:d>
                    <m:f>
                      <m:fPr>
                        <m:ctrlPr>
                          <a:rPr lang="en-US" altLang="zh-CN" sz="2800" i="1">
                            <a:latin typeface="Cambria Math" panose="02040503050406030204" pitchFamily="18" charset="0"/>
                          </a:rPr>
                        </m:ctrlPr>
                      </m:fPr>
                      <m:num>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𝒑</m:t>
                            </m:r>
                          </m:e>
                          <m:sup>
                            <m:r>
                              <a:rPr lang="en-US" altLang="zh-CN" sz="2800" i="1">
                                <a:latin typeface="Cambria Math" panose="02040503050406030204" pitchFamily="18" charset="0"/>
                              </a:rPr>
                              <m:t>𝑻</m:t>
                            </m:r>
                          </m:sup>
                        </m:sSup>
                      </m:num>
                      <m:den>
                        <m:r>
                          <m:rPr>
                            <m:lit/>
                          </m:rPr>
                          <a:rPr lang="en-US" altLang="zh-CN" sz="2800" i="1">
                            <a:latin typeface="Cambria Math" panose="02040503050406030204" pitchFamily="18" charset="0"/>
                          </a:rPr>
                          <m:t>||</m:t>
                        </m:r>
                        <m:r>
                          <a:rPr lang="en-US" altLang="zh-CN" sz="2800" i="1">
                            <a:latin typeface="Cambria Math" panose="02040503050406030204" pitchFamily="18" charset="0"/>
                          </a:rPr>
                          <m:t>𝒑</m:t>
                        </m:r>
                        <m:r>
                          <m:rPr>
                            <m:lit/>
                          </m:rPr>
                          <a:rPr lang="en-US" altLang="zh-CN" sz="2800" i="1">
                            <a:latin typeface="Cambria Math" panose="02040503050406030204" pitchFamily="18" charset="0"/>
                          </a:rPr>
                          <m:t>||</m:t>
                        </m:r>
                      </m:den>
                    </m:f>
                    <m:r>
                      <a:rPr lang="en-US" altLang="zh-CN" sz="2800" i="1">
                        <a:latin typeface="Cambria Math" panose="02040503050406030204" pitchFamily="18" charset="0"/>
                      </a:rPr>
                      <m:t>+</m:t>
                    </m:r>
                    <m:r>
                      <a:rPr lang="en-US" altLang="zh-CN" sz="2800" i="1">
                        <a:latin typeface="Cambria Math" panose="02040503050406030204" pitchFamily="18" charset="0"/>
                      </a:rPr>
                      <m:t>𝒐</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𝟏</m:t>
                        </m:r>
                      </m:e>
                    </m:d>
                    <m:r>
                      <a:rPr lang="en-US" altLang="zh-CN" sz="2800" b="1" i="1" smtClean="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𝟏</m:t>
                        </m:r>
                      </m:num>
                      <m:den>
                        <m:r>
                          <a:rPr lang="en-US" altLang="zh-CN" sz="2800" i="1">
                            <a:latin typeface="Cambria Math" panose="02040503050406030204" pitchFamily="18" charset="0"/>
                          </a:rPr>
                          <m:t>𝟐</m:t>
                        </m:r>
                      </m:den>
                    </m:f>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𝝀</m:t>
                        </m:r>
                      </m:e>
                      <m:sub>
                        <m:r>
                          <a:rPr lang="en-US" altLang="zh-CN" sz="2800" b="1" i="1" smtClean="0">
                            <a:latin typeface="Cambria Math" panose="02040503050406030204" pitchFamily="18" charset="0"/>
                          </a:rPr>
                          <m:t>𝒎𝒊𝒏</m:t>
                        </m:r>
                      </m:sub>
                    </m:sSub>
                    <m:r>
                      <a:rPr lang="en-US" altLang="zh-CN" sz="2800" i="1">
                        <a:latin typeface="Cambria Math" panose="02040503050406030204" pitchFamily="18" charset="0"/>
                      </a:rPr>
                      <m:t>+</m:t>
                    </m:r>
                    <m:r>
                      <a:rPr lang="en-US" altLang="zh-CN" sz="2800" i="1">
                        <a:latin typeface="Cambria Math" panose="02040503050406030204" pitchFamily="18" charset="0"/>
                      </a:rPr>
                      <m:t>𝒐</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𝟏</m:t>
                        </m:r>
                      </m:e>
                    </m:d>
                    <m:r>
                      <a:rPr lang="en-US" altLang="zh-CN" sz="2800" b="1" i="1" smtClean="0">
                        <a:latin typeface="Cambria Math" panose="02040503050406030204" pitchFamily="18" charset="0"/>
                      </a:rPr>
                      <m:t>&gt;</m:t>
                    </m:r>
                    <m:r>
                      <a:rPr lang="en-US" altLang="zh-CN" sz="2800" b="1" i="1" smtClean="0">
                        <a:latin typeface="Cambria Math" panose="02040503050406030204" pitchFamily="18" charset="0"/>
                      </a:rPr>
                      <m:t>𝟎</m:t>
                    </m:r>
                  </m:oMath>
                </a14:m>
                <a:endParaRPr lang="en-US" altLang="zh-CN" dirty="0">
                  <a:solidFill>
                    <a:srgbClr val="FF0000"/>
                  </a:solidFill>
                </a:endParaRPr>
              </a:p>
              <a:p>
                <a:r>
                  <a:rPr lang="en-US" altLang="zh-CN" dirty="0"/>
                  <a:t>(</a:t>
                </a:r>
                <a:r>
                  <a:rPr lang="zh-CN" altLang="en-US" dirty="0">
                    <a:solidFill>
                      <a:srgbClr val="FF0000"/>
                    </a:solidFill>
                  </a:rPr>
                  <a:t>二阶充分条件</a:t>
                </a:r>
                <a:r>
                  <a:rPr lang="en-US" altLang="zh-CN" dirty="0">
                    <a:solidFill>
                      <a:srgbClr val="FF0000"/>
                    </a:solidFill>
                  </a:rPr>
                  <a:t>2</a:t>
                </a:r>
                <a:r>
                  <a:rPr lang="en-US" altLang="zh-CN" dirty="0"/>
                  <a:t>)</a:t>
                </a:r>
                <a:r>
                  <a:rPr lang="zh-CN" altLang="en-US" dirty="0"/>
                  <a:t>多元函数</a:t>
                </a:r>
                <a14:m>
                  <m:oMath xmlns:m="http://schemas.openxmlformats.org/officeDocument/2006/math">
                    <m:r>
                      <a:rPr lang="en-US" altLang="zh-CN" i="1">
                        <a:latin typeface="Cambria Math"/>
                      </a:rPr>
                      <m:t>𝒇</m:t>
                    </m:r>
                    <m:r>
                      <a:rPr lang="en-US" altLang="zh-CN" i="1">
                        <a:latin typeface="Cambria Math"/>
                      </a:rPr>
                      <m:t>(</m:t>
                    </m:r>
                    <m:r>
                      <a:rPr lang="en-US" altLang="zh-CN" i="1">
                        <a:latin typeface="Cambria Math"/>
                      </a:rPr>
                      <m:t>𝒙</m:t>
                    </m:r>
                    <m:r>
                      <a:rPr lang="en-US" altLang="zh-CN" i="1">
                        <a:latin typeface="Cambria Math"/>
                      </a:rPr>
                      <m:t>)</m:t>
                    </m:r>
                  </m:oMath>
                </a14:m>
                <a:r>
                  <a:rPr lang="zh-CN" altLang="en-US" dirty="0"/>
                  <a:t>在</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a:rPr>
                          <m:t>𝒙</m:t>
                        </m:r>
                      </m:e>
                      <m:sup>
                        <m:r>
                          <a:rPr lang="en-US" altLang="zh-CN" i="1" dirty="0">
                            <a:latin typeface="Cambria Math"/>
                          </a:rPr>
                          <m:t>∗</m:t>
                        </m:r>
                      </m:sup>
                    </m:sSup>
                  </m:oMath>
                </a14:m>
                <a:r>
                  <a:rPr lang="zh-CN" altLang="en-US" dirty="0"/>
                  <a:t>点的一个邻域内二次可微</a:t>
                </a:r>
                <a:r>
                  <a:rPr lang="en-US" altLang="zh-CN" dirty="0"/>
                  <a:t>, </a:t>
                </a:r>
                <a14:m>
                  <m:oMath xmlns:m="http://schemas.openxmlformats.org/officeDocument/2006/math">
                    <m:r>
                      <a:rPr lang="en-US" altLang="zh-CN" i="1">
                        <a:latin typeface="Cambria Math"/>
                      </a:rPr>
                      <m:t>𝜵</m:t>
                    </m:r>
                    <m:r>
                      <a:rPr lang="en-US" altLang="zh-CN" i="1">
                        <a:latin typeface="Cambria Math"/>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e>
                    </m:d>
                    <m:r>
                      <a:rPr lang="en-US" altLang="zh-CN">
                        <a:latin typeface="Cambria Math"/>
                      </a:rPr>
                      <m:t>=</m:t>
                    </m:r>
                  </m:oMath>
                </a14:m>
                <a:r>
                  <a:rPr lang="en-US" altLang="zh-CN" dirty="0"/>
                  <a:t>0,</a:t>
                </a:r>
                <a:r>
                  <a:rPr lang="zh-CN" altLang="en-US" dirty="0"/>
                  <a:t>且对该邻域内的任意点</a:t>
                </a:r>
                <a14:m>
                  <m:oMath xmlns:m="http://schemas.openxmlformats.org/officeDocument/2006/math">
                    <m:r>
                      <a:rPr lang="en-US" altLang="zh-CN" b="1" i="1" smtClean="0">
                        <a:latin typeface="Cambria Math"/>
                      </a:rPr>
                      <m:t>𝒙</m:t>
                    </m:r>
                  </m:oMath>
                </a14:m>
                <a:r>
                  <a:rPr lang="en-US" altLang="zh-CN" dirty="0"/>
                  <a:t> ,</a:t>
                </a:r>
                <a14:m>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a:rPr>
                          <m:t>𝜵</m:t>
                        </m:r>
                      </m:e>
                      <m:sup>
                        <m:r>
                          <a:rPr lang="en-US" altLang="zh-CN" i="1">
                            <a:latin typeface="Cambria Math"/>
                          </a:rPr>
                          <m:t>𝟐</m:t>
                        </m:r>
                      </m:sup>
                    </m:sSup>
                    <m:r>
                      <a:rPr lang="en-US" altLang="zh-CN" i="1">
                        <a:latin typeface="Cambria Math"/>
                      </a:rPr>
                      <m:t>𝒇</m:t>
                    </m:r>
                    <m:d>
                      <m:dPr>
                        <m:ctrlPr>
                          <a:rPr lang="en-US" altLang="zh-CN" i="1">
                            <a:latin typeface="Cambria Math" panose="02040503050406030204" pitchFamily="18" charset="0"/>
                          </a:rPr>
                        </m:ctrlPr>
                      </m:dPr>
                      <m:e>
                        <m:r>
                          <a:rPr lang="en-US" altLang="zh-CN" i="1">
                            <a:latin typeface="Cambria Math"/>
                          </a:rPr>
                          <m:t>𝒙</m:t>
                        </m:r>
                      </m:e>
                    </m:d>
                    <m:r>
                      <a:rPr lang="zh-CN" altLang="en-US" i="1">
                        <a:latin typeface="Cambria Math"/>
                      </a:rPr>
                      <m:t>半</m:t>
                    </m:r>
                    <m:r>
                      <m:rPr>
                        <m:nor/>
                      </m:rPr>
                      <a:rPr lang="zh-CN" altLang="en-US" dirty="0"/>
                      <m:t>正定</m:t>
                    </m:r>
                  </m:oMath>
                </a14:m>
                <a:r>
                  <a:rPr lang="en-US" altLang="zh-CN" dirty="0"/>
                  <a:t> </a:t>
                </a:r>
                <a14:m>
                  <m:oMath xmlns:m="http://schemas.openxmlformats.org/officeDocument/2006/math">
                    <m:r>
                      <a:rPr lang="en-US" altLang="zh-CN" b="1" i="1" dirty="0" smtClean="0">
                        <a:latin typeface="Cambria Math"/>
                      </a:rPr>
                      <m:t>⇒</m:t>
                    </m:r>
                    <m:sSup>
                      <m:sSupPr>
                        <m:ctrlPr>
                          <a:rPr lang="en-US" altLang="zh-CN" i="1">
                            <a:latin typeface="Cambria Math" panose="02040503050406030204" pitchFamily="18" charset="0"/>
                          </a:rPr>
                        </m:ctrlPr>
                      </m:sSupPr>
                      <m:e>
                        <m:r>
                          <a:rPr lang="en-US" altLang="zh-CN" i="1" smtClean="0">
                            <a:latin typeface="Cambria Math"/>
                          </a:rPr>
                          <m:t>𝒙</m:t>
                        </m:r>
                      </m:e>
                      <m:sup>
                        <m:r>
                          <a:rPr lang="en-US" altLang="zh-CN" i="1">
                            <a:latin typeface="Cambria Math"/>
                          </a:rPr>
                          <m:t>∗</m:t>
                        </m:r>
                      </m:sup>
                    </m:sSup>
                  </m:oMath>
                </a14:m>
                <a:r>
                  <a:rPr lang="zh-CN" altLang="en-US" dirty="0"/>
                  <a:t>是</a:t>
                </a:r>
                <a14:m>
                  <m:oMath xmlns:m="http://schemas.openxmlformats.org/officeDocument/2006/math">
                    <m:r>
                      <a:rPr lang="en-US" altLang="zh-CN" i="1" dirty="0">
                        <a:latin typeface="Cambria Math"/>
                      </a:rPr>
                      <m:t>𝒇</m:t>
                    </m:r>
                    <m:r>
                      <a:rPr lang="en-US" altLang="zh-CN" i="1" dirty="0">
                        <a:latin typeface="Cambria Math"/>
                      </a:rPr>
                      <m:t>(</m:t>
                    </m:r>
                    <m:r>
                      <a:rPr lang="en-US" altLang="zh-CN" i="1" dirty="0">
                        <a:latin typeface="Cambria Math"/>
                      </a:rPr>
                      <m:t>𝒙</m:t>
                    </m:r>
                    <m:r>
                      <a:rPr lang="en-US" altLang="zh-CN" i="1" dirty="0">
                        <a:latin typeface="Cambria Math"/>
                      </a:rPr>
                      <m:t>)</m:t>
                    </m:r>
                  </m:oMath>
                </a14:m>
                <a:r>
                  <a:rPr lang="zh-CN" altLang="en-US" dirty="0"/>
                  <a:t>的</a:t>
                </a:r>
                <a:r>
                  <a:rPr lang="zh-CN" altLang="en-US" dirty="0">
                    <a:solidFill>
                      <a:srgbClr val="FF0000"/>
                    </a:solidFill>
                  </a:rPr>
                  <a:t>局部极小点</a:t>
                </a:r>
                <a:endParaRPr lang="en-US" altLang="zh-CN" dirty="0">
                  <a:solidFill>
                    <a:srgbClr val="FF0000"/>
                  </a:solidFill>
                </a:endParaRPr>
              </a:p>
              <a:p>
                <a:pPr lvl="1"/>
                <a:r>
                  <a:rPr lang="zh-CN" altLang="en-US" dirty="0">
                    <a:solidFill>
                      <a:srgbClr val="FF0000"/>
                    </a:solidFill>
                  </a:rPr>
                  <a:t>注意半正定性，特征值最小可为</a:t>
                </a:r>
                <a:r>
                  <a:rPr lang="en-US" altLang="zh-CN" dirty="0">
                    <a:solidFill>
                      <a:srgbClr val="FF0000"/>
                    </a:solidFill>
                  </a:rPr>
                  <a:t>0.</a:t>
                </a:r>
              </a:p>
              <a:p>
                <a:r>
                  <a:rPr lang="zh-CN" altLang="en-US" dirty="0">
                    <a:solidFill>
                      <a:srgbClr val="FF0000"/>
                    </a:solidFill>
                  </a:rPr>
                  <a:t>注意这两个充分条件的区别</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89" t="-1735" b="-217"/>
                </a:stretch>
              </a:blipFill>
            </p:spPr>
            <p:txBody>
              <a:bodyPr/>
              <a:lstStyle/>
              <a:p>
                <a:r>
                  <a:rPr lang="zh-CN" altLang="en-US">
                    <a:noFill/>
                  </a:rPr>
                  <a:t> </a:t>
                </a: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solidFill>
                      <a:srgbClr val="FF0000"/>
                    </a:solidFill>
                  </a:rPr>
                  <a:t>定理</a:t>
                </a:r>
                <a:r>
                  <a:rPr lang="en-US" altLang="zh-CN" dirty="0"/>
                  <a:t>:</a:t>
                </a:r>
                <a:r>
                  <a:rPr lang="zh-CN" altLang="en-US" dirty="0"/>
                  <a:t>设实值函数</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𝟏</m:t>
                        </m:r>
                      </m:sup>
                    </m:sSup>
                  </m:oMath>
                </a14:m>
                <a:r>
                  <a:rPr lang="en-US" altLang="zh-CN" dirty="0"/>
                  <a:t>,</a:t>
                </a:r>
                <a14:m>
                  <m:oMath xmlns:m="http://schemas.openxmlformats.org/officeDocument/2006/math">
                    <m:r>
                      <a:rPr lang="en-US" altLang="zh-CN" b="1" i="1" dirty="0" smtClean="0">
                        <a:latin typeface="Cambria Math"/>
                      </a:rPr>
                      <m:t>𝒙</m:t>
                    </m:r>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𝑹</m:t>
                        </m:r>
                      </m:e>
                      <m:sup>
                        <m:r>
                          <a:rPr lang="en-US" altLang="zh-CN" b="1" i="1" dirty="0" smtClean="0">
                            <a:latin typeface="Cambria Math"/>
                          </a:rPr>
                          <m:t>𝒏</m:t>
                        </m:r>
                      </m:sup>
                    </m:sSup>
                  </m:oMath>
                </a14:m>
                <a:r>
                  <a:rPr lang="en-US" altLang="zh-CN" dirty="0"/>
                  <a:t>, </a:t>
                </a:r>
                <a:r>
                  <a:rPr lang="zh-CN" altLang="en-US" dirty="0"/>
                  <a:t>在点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处可微</a:t>
                </a:r>
                <a:r>
                  <a:rPr lang="en-US" altLang="zh-CN" dirty="0"/>
                  <a:t>.</a:t>
                </a:r>
                <a:r>
                  <a:rPr lang="zh-CN" altLang="en-US" dirty="0"/>
                  <a:t>若存在向量</a:t>
                </a:r>
                <a14:m>
                  <m:oMath xmlns:m="http://schemas.openxmlformats.org/officeDocument/2006/math">
                    <m:r>
                      <a:rPr lang="en-US" altLang="zh-CN" b="1" i="1" smtClean="0">
                        <a:latin typeface="Cambria Math"/>
                      </a:rPr>
                      <m:t>𝒑</m:t>
                    </m:r>
                    <m:r>
                      <a:rPr lang="en-US" altLang="zh-CN" b="1" i="1" smtClean="0">
                        <a:latin typeface="Cambria Math"/>
                      </a:rPr>
                      <m:t>=</m:t>
                    </m:r>
                    <m:r>
                      <a:rPr lang="en-US" altLang="zh-CN" b="1" i="1" smtClean="0">
                        <a:latin typeface="Cambria Math"/>
                      </a:rPr>
                      <m:t>𝒙</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oMath>
                </a14:m>
                <a:r>
                  <a:rPr lang="zh-CN" altLang="en-US" dirty="0"/>
                  <a:t>，使</a:t>
                </a:r>
                <a14:m>
                  <m:oMath xmlns:m="http://schemas.openxmlformats.org/officeDocument/2006/math">
                    <m:r>
                      <a:rPr lang="en-US" altLang="zh-CN" b="1" i="0" smtClean="0">
                        <a:latin typeface="Cambria Math"/>
                      </a:rPr>
                      <m:t>𝛁</m:t>
                    </m:r>
                    <m:r>
                      <a:rPr lang="en-US" altLang="zh-CN" b="1" i="1" smtClean="0">
                        <a:latin typeface="Cambria Math"/>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e>
                        </m:d>
                      </m:e>
                      <m:sup>
                        <m:r>
                          <a:rPr lang="en-US" altLang="zh-CN" b="1" i="1" smtClean="0">
                            <a:latin typeface="Cambria Math"/>
                          </a:rPr>
                          <m:t>𝑻</m:t>
                        </m:r>
                      </m:sup>
                    </m:sSup>
                    <m:r>
                      <a:rPr lang="en-US" altLang="zh-CN" b="1" i="1" smtClean="0">
                        <a:latin typeface="Cambria Math"/>
                      </a:rPr>
                      <m:t>𝒑</m:t>
                    </m:r>
                    <m:r>
                      <a:rPr lang="en-US" altLang="zh-CN" b="1" i="1" smtClean="0">
                        <a:latin typeface="Cambria Math"/>
                      </a:rPr>
                      <m:t>&lt;</m:t>
                    </m:r>
                    <m:r>
                      <a:rPr lang="en-US" altLang="zh-CN" b="1" i="1" smtClean="0">
                        <a:latin typeface="Cambria Math"/>
                      </a:rPr>
                      <m:t>𝟎</m:t>
                    </m:r>
                  </m:oMath>
                </a14:m>
                <a:r>
                  <a:rPr lang="en-US" altLang="zh-CN" dirty="0"/>
                  <a:t>,</a:t>
                </a:r>
                <a:r>
                  <a:rPr lang="zh-CN" altLang="en-US" dirty="0"/>
                  <a:t>则存在数</a:t>
                </a:r>
                <a14:m>
                  <m:oMath xmlns:m="http://schemas.openxmlformats.org/officeDocument/2006/math">
                    <m:r>
                      <a:rPr lang="en-US" altLang="zh-CN" b="1" i="1" smtClean="0">
                        <a:latin typeface="Cambria Math"/>
                      </a:rPr>
                      <m:t>𝜹</m:t>
                    </m:r>
                    <m:r>
                      <a:rPr lang="en-US" altLang="zh-CN" b="1" i="1" smtClean="0">
                        <a:latin typeface="Cambria Math"/>
                      </a:rPr>
                      <m:t>&gt;</m:t>
                    </m:r>
                    <m:r>
                      <a:rPr lang="en-US" altLang="zh-CN" b="1" i="1" smtClean="0">
                        <a:latin typeface="Cambria Math"/>
                      </a:rPr>
                      <m:t>𝟎</m:t>
                    </m:r>
                  </m:oMath>
                </a14:m>
                <a:r>
                  <a:rPr lang="en-US" altLang="zh-CN" dirty="0"/>
                  <a:t>,</a:t>
                </a:r>
                <a:r>
                  <a:rPr lang="zh-CN" altLang="en-US" dirty="0"/>
                  <a:t>使对每个</a:t>
                </a:r>
                <a14:m>
                  <m:oMath xmlns:m="http://schemas.openxmlformats.org/officeDocument/2006/math">
                    <m:r>
                      <a:rPr lang="en-US" altLang="zh-CN" b="1" i="1" smtClean="0">
                        <a:latin typeface="Cambria Math"/>
                      </a:rPr>
                      <m:t>𝝀</m:t>
                    </m:r>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𝟎</m:t>
                        </m:r>
                        <m:r>
                          <a:rPr lang="en-US" altLang="zh-CN" b="1" i="1" smtClean="0">
                            <a:latin typeface="Cambria Math"/>
                          </a:rPr>
                          <m:t>,</m:t>
                        </m:r>
                        <m:r>
                          <a:rPr lang="en-US" altLang="zh-CN" b="1" i="1" smtClean="0">
                            <a:latin typeface="Cambria Math"/>
                          </a:rPr>
                          <m:t>𝜹</m:t>
                        </m:r>
                      </m:e>
                    </m:d>
                  </m:oMath>
                </a14:m>
                <a:r>
                  <a:rPr lang="en-US" altLang="zh-CN" dirty="0"/>
                  <a:t>,</a:t>
                </a:r>
                <a:r>
                  <a:rPr lang="zh-CN" altLang="en-US" dirty="0"/>
                  <a:t>有</a:t>
                </a:r>
                <a14:m>
                  <m:oMath xmlns:m="http://schemas.openxmlformats.org/officeDocument/2006/math">
                    <m:r>
                      <a:rPr lang="en-US" altLang="zh-CN" b="1" i="1" dirty="0" smtClean="0">
                        <a:latin typeface="Cambria Math"/>
                      </a:rPr>
                      <m:t>𝒇</m:t>
                    </m:r>
                    <m:d>
                      <m:dPr>
                        <m:ctrlPr>
                          <a:rPr lang="en-US" altLang="zh-CN" b="1" i="1" dirty="0" smtClean="0">
                            <a:latin typeface="Cambria Math" panose="02040503050406030204" pitchFamily="18" charset="0"/>
                          </a:rPr>
                        </m:ctrlPr>
                      </m:dPr>
                      <m:e>
                        <m:sSup>
                          <m:sSupPr>
                            <m:ctrlPr>
                              <a:rPr lang="en-US" altLang="zh-CN" b="1" i="1" dirty="0" smtClean="0">
                                <a:latin typeface="Cambria Math" panose="02040503050406030204" pitchFamily="18" charset="0"/>
                              </a:rPr>
                            </m:ctrlPr>
                          </m:sSupPr>
                          <m:e>
                            <m:r>
                              <a:rPr lang="en-US" altLang="zh-CN" b="1" i="1" dirty="0" smtClean="0">
                                <a:latin typeface="Cambria Math"/>
                              </a:rPr>
                              <m:t>𝒙</m:t>
                            </m:r>
                          </m:e>
                          <m:sup>
                            <m:r>
                              <a:rPr lang="en-US" altLang="zh-CN" b="1" i="1" dirty="0" smtClean="0">
                                <a:latin typeface="Cambria Math"/>
                              </a:rPr>
                              <m:t>∗</m:t>
                            </m:r>
                          </m:sup>
                        </m:sSup>
                        <m:r>
                          <a:rPr lang="en-US" altLang="zh-CN" b="1" i="1" dirty="0" smtClean="0">
                            <a:latin typeface="Cambria Math"/>
                          </a:rPr>
                          <m:t>+</m:t>
                        </m:r>
                        <m:r>
                          <a:rPr lang="en-US" altLang="zh-CN" b="1" i="1" dirty="0" smtClean="0">
                            <a:latin typeface="Cambria Math"/>
                          </a:rPr>
                          <m:t>𝝀</m:t>
                        </m:r>
                        <m:r>
                          <a:rPr lang="en-US" altLang="zh-CN" b="1" i="1" dirty="0" smtClean="0">
                            <a:latin typeface="Cambria Math"/>
                          </a:rPr>
                          <m:t>𝒑</m:t>
                        </m:r>
                      </m:e>
                    </m:d>
                    <m:r>
                      <a:rPr lang="en-US" altLang="zh-CN" b="1" i="1" dirty="0" smtClean="0">
                        <a:latin typeface="Cambria Math"/>
                      </a:rPr>
                      <m:t>&lt;</m:t>
                    </m:r>
                    <m:r>
                      <a:rPr lang="en-US" altLang="zh-CN" b="1" i="1" dirty="0" smtClean="0">
                        <a:latin typeface="Cambria Math"/>
                      </a:rPr>
                      <m:t>𝒇</m:t>
                    </m:r>
                    <m:d>
                      <m:dPr>
                        <m:ctrlPr>
                          <a:rPr lang="en-US" altLang="zh-CN" b="1" i="1" dirty="0" smtClean="0">
                            <a:latin typeface="Cambria Math" panose="02040503050406030204" pitchFamily="18" charset="0"/>
                          </a:rPr>
                        </m:ctrlPr>
                      </m:dPr>
                      <m:e>
                        <m:sSup>
                          <m:sSupPr>
                            <m:ctrlPr>
                              <a:rPr lang="en-US" altLang="zh-CN" b="1" i="1" dirty="0" smtClean="0">
                                <a:latin typeface="Cambria Math" panose="02040503050406030204" pitchFamily="18" charset="0"/>
                              </a:rPr>
                            </m:ctrlPr>
                          </m:sSupPr>
                          <m:e>
                            <m:r>
                              <a:rPr lang="en-US" altLang="zh-CN" b="1" i="1" dirty="0" smtClean="0">
                                <a:latin typeface="Cambria Math"/>
                              </a:rPr>
                              <m:t>𝒙</m:t>
                            </m:r>
                          </m:e>
                          <m:sup>
                            <m:r>
                              <a:rPr lang="en-US" altLang="zh-CN" b="1" i="1" dirty="0" smtClean="0">
                                <a:latin typeface="Cambria Math"/>
                              </a:rPr>
                              <m:t>∗</m:t>
                            </m:r>
                          </m:sup>
                        </m:sSup>
                      </m:e>
                    </m:d>
                  </m:oMath>
                </a14:m>
                <a:endParaRPr lang="en-US" altLang="zh-CN" b="1" dirty="0"/>
              </a:p>
              <a:p>
                <a:r>
                  <a:rPr lang="zh-CN" altLang="en-US" dirty="0">
                    <a:solidFill>
                      <a:srgbClr val="FF0000"/>
                    </a:solidFill>
                  </a:rPr>
                  <a:t>无约束非线性规划问题的最优解要满足的一阶必要条件</a:t>
                </a:r>
                <a:r>
                  <a:rPr lang="zh-CN" altLang="en-US" dirty="0"/>
                  <a:t>：设实值函数</a:t>
                </a:r>
                <a14:m>
                  <m:oMath xmlns:m="http://schemas.openxmlformats.org/officeDocument/2006/math">
                    <m:r>
                      <a:rPr lang="en-US" altLang="zh-CN" i="1">
                        <a:latin typeface="Cambria Math"/>
                      </a:rPr>
                      <m:t>𝒇</m:t>
                    </m:r>
                    <m:d>
                      <m:dPr>
                        <m:ctrlPr>
                          <a:rPr lang="en-US" altLang="zh-CN" i="1">
                            <a:latin typeface="Cambria Math" panose="02040503050406030204" pitchFamily="18" charset="0"/>
                          </a:rPr>
                        </m:ctrlPr>
                      </m:dPr>
                      <m:e>
                        <m:r>
                          <a:rPr lang="en-US" altLang="zh-CN" i="1">
                            <a:latin typeface="Cambria Math"/>
                          </a:rPr>
                          <m:t>𝒙</m:t>
                        </m:r>
                      </m:e>
                    </m:d>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𝑹</m:t>
                        </m:r>
                      </m:e>
                      <m:sup>
                        <m:r>
                          <a:rPr lang="en-US" altLang="zh-CN" i="1">
                            <a:latin typeface="Cambria Math"/>
                          </a:rPr>
                          <m:t>𝟏</m:t>
                        </m:r>
                      </m:sup>
                    </m:sSup>
                  </m:oMath>
                </a14:m>
                <a:r>
                  <a:rPr lang="en-US" altLang="zh-CN" dirty="0"/>
                  <a:t>,</a:t>
                </a:r>
                <a14:m>
                  <m:oMath xmlns:m="http://schemas.openxmlformats.org/officeDocument/2006/math">
                    <m:r>
                      <a:rPr lang="en-US" altLang="zh-CN" i="1" dirty="0">
                        <a:latin typeface="Cambria Math"/>
                      </a:rPr>
                      <m:t>𝒙</m:t>
                    </m:r>
                    <m:r>
                      <a:rPr lang="en-US" altLang="zh-CN" i="1" dirty="0">
                        <a:latin typeface="Cambria Math"/>
                      </a:rPr>
                      <m:t>∈</m:t>
                    </m:r>
                    <m:sSup>
                      <m:sSupPr>
                        <m:ctrlPr>
                          <a:rPr lang="en-US" altLang="zh-CN" i="1" dirty="0">
                            <a:latin typeface="Cambria Math" panose="02040503050406030204" pitchFamily="18" charset="0"/>
                          </a:rPr>
                        </m:ctrlPr>
                      </m:sSupPr>
                      <m:e>
                        <m:r>
                          <a:rPr lang="en-US" altLang="zh-CN" i="1" dirty="0">
                            <a:latin typeface="Cambria Math"/>
                          </a:rPr>
                          <m:t>𝑹</m:t>
                        </m:r>
                      </m:e>
                      <m:sup>
                        <m:r>
                          <a:rPr lang="en-US" altLang="zh-CN" i="1" dirty="0">
                            <a:latin typeface="Cambria Math"/>
                          </a:rPr>
                          <m:t>𝒏</m:t>
                        </m:r>
                      </m:sup>
                    </m:sSup>
                  </m:oMath>
                </a14:m>
                <a:r>
                  <a:rPr lang="en-US" altLang="zh-CN" dirty="0"/>
                  <a:t>, </a:t>
                </a:r>
                <a:r>
                  <a:rPr lang="zh-CN" altLang="en-US" dirty="0"/>
                  <a:t>在点</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oMath>
                </a14:m>
                <a:r>
                  <a:rPr lang="zh-CN" altLang="en-US" dirty="0"/>
                  <a:t>处可微</a:t>
                </a:r>
                <a:r>
                  <a:rPr lang="en-US" altLang="zh-CN" dirty="0"/>
                  <a:t>.</a:t>
                </a:r>
                <a:r>
                  <a:rPr lang="zh-CN" altLang="en-US" dirty="0"/>
                  <a:t>若</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是无约束问题</a:t>
                </a:r>
                <a14:m>
                  <m:oMath xmlns:m="http://schemas.openxmlformats.org/officeDocument/2006/math">
                    <m:r>
                      <a:rPr lang="en-US" altLang="zh-CN" b="1" i="1" smtClean="0">
                        <a:latin typeface="Cambria Math"/>
                      </a:rPr>
                      <m:t>𝒎𝒊𝒏</m:t>
                    </m:r>
                    <m:r>
                      <a:rPr lang="en-US" altLang="zh-CN" b="1" i="1" smtClean="0">
                        <a:latin typeface="Cambria Math"/>
                      </a:rPr>
                      <m:t> </m:t>
                    </m:r>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r>
                  <a:rPr lang="zh-CN" altLang="en-US" dirty="0"/>
                  <a:t>的局部最优解，则</a:t>
                </a:r>
                <a14:m>
                  <m:oMath xmlns:m="http://schemas.openxmlformats.org/officeDocument/2006/math">
                    <m:r>
                      <a:rPr lang="en-US" altLang="zh-CN">
                        <a:latin typeface="Cambria Math"/>
                      </a:rPr>
                      <m:t>𝛁</m:t>
                    </m:r>
                    <m:r>
                      <a:rPr lang="en-US" altLang="zh-CN" i="1">
                        <a:latin typeface="Cambria Math"/>
                      </a:rPr>
                      <m:t>𝒇</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e>
                        </m:d>
                      </m:e>
                      <m:sup>
                        <m:r>
                          <a:rPr lang="en-US" altLang="zh-CN" b="1" i="1" smtClean="0">
                            <a:latin typeface="Cambria Math"/>
                          </a:rPr>
                          <m:t> </m:t>
                        </m:r>
                      </m:sup>
                    </m:sSup>
                    <m:r>
                      <a:rPr lang="en-US" altLang="zh-CN" b="1" i="1" smtClean="0">
                        <a:latin typeface="Cambria Math"/>
                      </a:rPr>
                      <m:t>=</m:t>
                    </m:r>
                    <m:r>
                      <a:rPr lang="en-US" altLang="zh-CN" b="1" i="1" smtClean="0">
                        <a:latin typeface="Cambria Math"/>
                      </a:rPr>
                      <m:t>𝟎</m:t>
                    </m:r>
                  </m:oMath>
                </a14:m>
                <a:endParaRPr lang="en-US" altLang="zh-CN" dirty="0"/>
              </a:p>
              <a:p>
                <a:r>
                  <a:rPr lang="zh-CN" altLang="en-US" dirty="0"/>
                  <a:t>证明： 反证法，若</a:t>
                </a:r>
                <a14:m>
                  <m:oMath xmlns:m="http://schemas.openxmlformats.org/officeDocument/2006/math">
                    <m:r>
                      <a:rPr lang="en-US" altLang="zh-CN">
                        <a:latin typeface="Cambria Math"/>
                      </a:rPr>
                      <m:t>𝛁</m:t>
                    </m:r>
                    <m:r>
                      <a:rPr lang="en-US" altLang="zh-CN" i="1">
                        <a:latin typeface="Cambria Math"/>
                      </a:rPr>
                      <m:t>𝒇</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e>
                        </m:d>
                      </m:e>
                      <m:sup>
                        <m:r>
                          <a:rPr lang="en-US" altLang="zh-CN" i="1">
                            <a:latin typeface="Cambria Math"/>
                          </a:rPr>
                          <m:t> </m:t>
                        </m:r>
                      </m:sup>
                    </m:sSup>
                    <m:r>
                      <a:rPr lang="en-US" altLang="zh-CN" b="1" i="1" smtClean="0">
                        <a:latin typeface="Cambria Math"/>
                      </a:rPr>
                      <m:t>≠</m:t>
                    </m:r>
                    <m:r>
                      <a:rPr lang="en-US" altLang="zh-CN" b="1" i="1" smtClean="0">
                        <a:latin typeface="Cambria Math"/>
                      </a:rPr>
                      <m:t>𝟎</m:t>
                    </m:r>
                  </m:oMath>
                </a14:m>
                <a:r>
                  <a:rPr lang="en-US" altLang="zh-CN" dirty="0"/>
                  <a:t>,</a:t>
                </a:r>
                <a:r>
                  <a:rPr lang="zh-CN" altLang="en-US" dirty="0"/>
                  <a:t>令</a:t>
                </a:r>
                <a14:m>
                  <m:oMath xmlns:m="http://schemas.openxmlformats.org/officeDocument/2006/math">
                    <m:r>
                      <a:rPr lang="en-US" altLang="zh-CN" b="1" i="1" smtClean="0">
                        <a:latin typeface="Cambria Math"/>
                      </a:rPr>
                      <m:t>𝒑</m:t>
                    </m:r>
                    <m:r>
                      <a:rPr lang="en-US" altLang="zh-CN" b="1" i="1" smtClean="0">
                        <a:latin typeface="Cambria Math"/>
                      </a:rPr>
                      <m:t>=</m:t>
                    </m:r>
                    <m:r>
                      <a:rPr lang="en-US" altLang="zh-CN" b="1" i="0" smtClean="0">
                        <a:latin typeface="Cambria Math"/>
                      </a:rPr>
                      <m:t>−</m:t>
                    </m:r>
                    <m:r>
                      <a:rPr lang="en-US" altLang="zh-CN">
                        <a:latin typeface="Cambria Math"/>
                      </a:rPr>
                      <m:t>𝛁</m:t>
                    </m:r>
                    <m:r>
                      <a:rPr lang="en-US" altLang="zh-CN" i="1">
                        <a:latin typeface="Cambria Math"/>
                      </a:rPr>
                      <m:t>𝒇</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e>
                        </m:d>
                      </m:e>
                      <m:sup>
                        <m:r>
                          <a:rPr lang="en-US" altLang="zh-CN" i="1">
                            <a:latin typeface="Cambria Math"/>
                          </a:rPr>
                          <m:t> </m:t>
                        </m:r>
                      </m:sup>
                    </m:sSup>
                  </m:oMath>
                </a14:m>
                <a:r>
                  <a:rPr lang="en-US" altLang="zh-CN" dirty="0"/>
                  <a:t>,</a:t>
                </a:r>
                <a:r>
                  <a:rPr lang="zh-CN" altLang="en-US" dirty="0"/>
                  <a:t>则根据上面的定理，</a:t>
                </a:r>
                <a:r>
                  <a:rPr lang="en-US" altLang="zh-CN" dirty="0"/>
                  <a:t> </a:t>
                </a:r>
                <a14:m>
                  <m:oMath xmlns:m="http://schemas.openxmlformats.org/officeDocument/2006/math">
                    <m:r>
                      <a:rPr lang="en-US" altLang="zh-CN">
                        <a:latin typeface="Cambria Math"/>
                      </a:rPr>
                      <m:t>𝛁</m:t>
                    </m:r>
                    <m:r>
                      <a:rPr lang="en-US" altLang="zh-CN" i="1">
                        <a:latin typeface="Cambria Math"/>
                      </a:rPr>
                      <m:t>𝒇</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e>
                        </m:d>
                      </m:e>
                      <m:sup>
                        <m:r>
                          <a:rPr lang="en-US" altLang="zh-CN" i="1">
                            <a:latin typeface="Cambria Math"/>
                          </a:rPr>
                          <m:t>𝑻</m:t>
                        </m:r>
                      </m:sup>
                    </m:sSup>
                    <m:r>
                      <a:rPr lang="en-US" altLang="zh-CN" i="1">
                        <a:latin typeface="Cambria Math"/>
                      </a:rPr>
                      <m:t>𝒑</m:t>
                    </m:r>
                    <m:r>
                      <a:rPr lang="en-US" altLang="zh-CN" i="1">
                        <a:latin typeface="Cambria Math"/>
                      </a:rPr>
                      <m:t>&lt;</m:t>
                    </m:r>
                    <m:r>
                      <a:rPr lang="en-US" altLang="zh-CN" i="1">
                        <a:latin typeface="Cambria Math"/>
                      </a:rPr>
                      <m:t>𝟎</m:t>
                    </m:r>
                  </m:oMath>
                </a14:m>
                <a:r>
                  <a:rPr lang="zh-CN" altLang="en-US" dirty="0"/>
                  <a:t>，从而有</a:t>
                </a:r>
                <a14:m>
                  <m:oMath xmlns:m="http://schemas.openxmlformats.org/officeDocument/2006/math">
                    <m:r>
                      <a:rPr lang="en-US" altLang="zh-CN" i="1" dirty="0">
                        <a:latin typeface="Cambria Math"/>
                      </a:rPr>
                      <m:t>𝒇</m:t>
                    </m:r>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i="1" dirty="0">
                                <a:latin typeface="Cambria Math"/>
                              </a:rPr>
                              <m:t>𝒙</m:t>
                            </m:r>
                          </m:e>
                          <m:sup>
                            <m:r>
                              <a:rPr lang="en-US" altLang="zh-CN" i="1" dirty="0">
                                <a:latin typeface="Cambria Math"/>
                              </a:rPr>
                              <m:t>∗</m:t>
                            </m:r>
                          </m:sup>
                        </m:sSup>
                        <m:r>
                          <a:rPr lang="en-US" altLang="zh-CN" i="1" dirty="0">
                            <a:latin typeface="Cambria Math"/>
                          </a:rPr>
                          <m:t>+</m:t>
                        </m:r>
                        <m:r>
                          <a:rPr lang="en-US" altLang="zh-CN" i="1" dirty="0">
                            <a:latin typeface="Cambria Math"/>
                          </a:rPr>
                          <m:t>𝝀</m:t>
                        </m:r>
                        <m:r>
                          <a:rPr lang="en-US" altLang="zh-CN" i="1" dirty="0">
                            <a:latin typeface="Cambria Math"/>
                          </a:rPr>
                          <m:t>𝒑</m:t>
                        </m:r>
                      </m:e>
                    </m:d>
                    <m:r>
                      <a:rPr lang="en-US" altLang="zh-CN" i="1" dirty="0">
                        <a:latin typeface="Cambria Math"/>
                      </a:rPr>
                      <m:t>&lt;</m:t>
                    </m:r>
                    <m:r>
                      <a:rPr lang="en-US" altLang="zh-CN" i="1" dirty="0">
                        <a:latin typeface="Cambria Math"/>
                      </a:rPr>
                      <m:t>𝒇</m:t>
                    </m:r>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i="1" dirty="0">
                                <a:latin typeface="Cambria Math"/>
                              </a:rPr>
                              <m:t>𝒙</m:t>
                            </m:r>
                          </m:e>
                          <m:sup>
                            <m:r>
                              <a:rPr lang="en-US" altLang="zh-CN" i="1" dirty="0">
                                <a:latin typeface="Cambria Math"/>
                              </a:rPr>
                              <m:t>∗</m:t>
                            </m:r>
                          </m:sup>
                        </m:sSup>
                      </m:e>
                    </m:d>
                  </m:oMath>
                </a14:m>
                <a:r>
                  <a:rPr lang="zh-CN" altLang="en-US" dirty="0"/>
                  <a:t>，表明</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oMath>
                </a14:m>
                <a:r>
                  <a:rPr lang="zh-CN" altLang="en-US" dirty="0"/>
                  <a:t>不是无约束问题</a:t>
                </a:r>
                <a14:m>
                  <m:oMath xmlns:m="http://schemas.openxmlformats.org/officeDocument/2006/math">
                    <m:r>
                      <a:rPr lang="en-US" altLang="zh-CN" i="1">
                        <a:latin typeface="Cambria Math"/>
                      </a:rPr>
                      <m:t>𝒎𝒊𝒏</m:t>
                    </m:r>
                    <m:r>
                      <a:rPr lang="en-US" altLang="zh-CN" i="1">
                        <a:latin typeface="Cambria Math"/>
                      </a:rPr>
                      <m:t> </m:t>
                    </m:r>
                    <m:r>
                      <a:rPr lang="en-US" altLang="zh-CN" i="1">
                        <a:latin typeface="Cambria Math"/>
                      </a:rPr>
                      <m:t>𝒇</m:t>
                    </m:r>
                    <m:r>
                      <a:rPr lang="en-US" altLang="zh-CN" i="1">
                        <a:latin typeface="Cambria Math"/>
                      </a:rPr>
                      <m:t>(</m:t>
                    </m:r>
                    <m:r>
                      <a:rPr lang="en-US" altLang="zh-CN" i="1">
                        <a:latin typeface="Cambria Math"/>
                      </a:rPr>
                      <m:t>𝒙</m:t>
                    </m:r>
                    <m:r>
                      <a:rPr lang="en-US" altLang="zh-CN" i="1">
                        <a:latin typeface="Cambria Math"/>
                      </a:rPr>
                      <m:t>)</m:t>
                    </m:r>
                  </m:oMath>
                </a14:m>
                <a:r>
                  <a:rPr lang="zh-CN" altLang="en-US" dirty="0"/>
                  <a:t>的局部最优解，矛盾，证毕</a:t>
                </a:r>
                <a:r>
                  <a:rPr lang="en-US" altLang="zh-CN" dirty="0"/>
                  <a:t>.</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518" r="-1389"/>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solidFill>
                      <a:srgbClr val="FF0000"/>
                    </a:solidFill>
                  </a:rPr>
                  <a:t>无约束非线性规划问题的最优解要满足的二阶必要条件</a:t>
                </a:r>
                <a:r>
                  <a:rPr lang="zh-CN" altLang="en-US" sz="2800" dirty="0"/>
                  <a:t>：设实值函数</a:t>
                </a:r>
                <a14:m>
                  <m:oMath xmlns:m="http://schemas.openxmlformats.org/officeDocument/2006/math">
                    <m:r>
                      <a:rPr lang="en-US" altLang="zh-CN" sz="2800" i="1">
                        <a:latin typeface="Cambria Math"/>
                      </a:rPr>
                      <m:t>𝒇</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𝑹</m:t>
                        </m:r>
                      </m:e>
                      <m:sup>
                        <m:r>
                          <a:rPr lang="en-US" altLang="zh-CN" sz="2800" i="1">
                            <a:latin typeface="Cambria Math"/>
                          </a:rPr>
                          <m:t>𝟏</m:t>
                        </m:r>
                      </m:sup>
                    </m:sSup>
                  </m:oMath>
                </a14:m>
                <a:r>
                  <a:rPr lang="en-US" altLang="zh-CN" sz="2800" dirty="0"/>
                  <a:t>,</a:t>
                </a:r>
                <a14:m>
                  <m:oMath xmlns:m="http://schemas.openxmlformats.org/officeDocument/2006/math">
                    <m:r>
                      <a:rPr lang="en-US" altLang="zh-CN" sz="2800" i="1" dirty="0">
                        <a:latin typeface="Cambria Math"/>
                      </a:rPr>
                      <m:t>𝒙</m:t>
                    </m:r>
                    <m:r>
                      <a:rPr lang="en-US" altLang="zh-CN" sz="2800" i="1" dirty="0">
                        <a:latin typeface="Cambria Math"/>
                      </a:rPr>
                      <m:t>∈</m:t>
                    </m:r>
                    <m:sSup>
                      <m:sSupPr>
                        <m:ctrlPr>
                          <a:rPr lang="en-US" altLang="zh-CN" sz="2800" i="1" dirty="0">
                            <a:latin typeface="Cambria Math" panose="02040503050406030204" pitchFamily="18" charset="0"/>
                          </a:rPr>
                        </m:ctrlPr>
                      </m:sSupPr>
                      <m:e>
                        <m:r>
                          <a:rPr lang="en-US" altLang="zh-CN" sz="2800" i="1" dirty="0">
                            <a:latin typeface="Cambria Math"/>
                          </a:rPr>
                          <m:t>𝑹</m:t>
                        </m:r>
                      </m:e>
                      <m:sup>
                        <m:r>
                          <a:rPr lang="en-US" altLang="zh-CN" sz="2800" i="1" dirty="0">
                            <a:latin typeface="Cambria Math"/>
                          </a:rPr>
                          <m:t>𝒏</m:t>
                        </m:r>
                      </m:sup>
                    </m:sSup>
                  </m:oMath>
                </a14:m>
                <a:r>
                  <a:rPr lang="en-US" altLang="zh-CN" sz="2800" dirty="0"/>
                  <a:t>, </a:t>
                </a:r>
                <a:r>
                  <a:rPr lang="zh-CN" altLang="en-US" sz="2800" dirty="0"/>
                  <a:t>在点</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𝒙</m:t>
                        </m:r>
                      </m:e>
                      <m:sup>
                        <m:r>
                          <a:rPr lang="en-US" altLang="zh-CN" sz="2800" i="1">
                            <a:latin typeface="Cambria Math"/>
                          </a:rPr>
                          <m:t>∗</m:t>
                        </m:r>
                      </m:sup>
                    </m:sSup>
                  </m:oMath>
                </a14:m>
                <a:r>
                  <a:rPr lang="zh-CN" altLang="en-US" sz="2800" dirty="0"/>
                  <a:t>处二次可微</a:t>
                </a:r>
                <a:r>
                  <a:rPr lang="en-US" altLang="zh-CN" sz="2800" dirty="0"/>
                  <a:t>.</a:t>
                </a:r>
                <a:r>
                  <a:rPr lang="zh-CN" altLang="en-US" sz="2800" dirty="0"/>
                  <a:t>若</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𝒙</m:t>
                        </m:r>
                      </m:e>
                      <m:sup>
                        <m:r>
                          <a:rPr lang="en-US" altLang="zh-CN" sz="2800" i="1">
                            <a:latin typeface="Cambria Math"/>
                          </a:rPr>
                          <m:t>∗</m:t>
                        </m:r>
                      </m:sup>
                    </m:sSup>
                  </m:oMath>
                </a14:m>
                <a:r>
                  <a:rPr lang="zh-CN" altLang="en-US" sz="2800" dirty="0"/>
                  <a:t>是无约束问题</a:t>
                </a:r>
                <a14:m>
                  <m:oMath xmlns:m="http://schemas.openxmlformats.org/officeDocument/2006/math">
                    <m:r>
                      <a:rPr lang="en-US" altLang="zh-CN" sz="2800" i="1">
                        <a:latin typeface="Cambria Math"/>
                      </a:rPr>
                      <m:t>𝒎𝒊𝒏</m:t>
                    </m:r>
                    <m:r>
                      <a:rPr lang="en-US" altLang="zh-CN" sz="2800" i="1">
                        <a:latin typeface="Cambria Math"/>
                      </a:rPr>
                      <m:t> </m:t>
                    </m:r>
                    <m:r>
                      <a:rPr lang="en-US" altLang="zh-CN" sz="2800" i="1">
                        <a:latin typeface="Cambria Math"/>
                      </a:rPr>
                      <m:t>𝒇</m:t>
                    </m:r>
                    <m:r>
                      <a:rPr lang="en-US" altLang="zh-CN" sz="2800" i="1">
                        <a:latin typeface="Cambria Math"/>
                      </a:rPr>
                      <m:t>(</m:t>
                    </m:r>
                    <m:r>
                      <a:rPr lang="en-US" altLang="zh-CN" sz="2800" i="1">
                        <a:latin typeface="Cambria Math"/>
                      </a:rPr>
                      <m:t>𝒙</m:t>
                    </m:r>
                    <m:r>
                      <a:rPr lang="en-US" altLang="zh-CN" sz="2800" i="1">
                        <a:latin typeface="Cambria Math"/>
                      </a:rPr>
                      <m:t>)</m:t>
                    </m:r>
                  </m:oMath>
                </a14:m>
                <a:r>
                  <a:rPr lang="zh-CN" altLang="en-US" sz="2800" dirty="0"/>
                  <a:t>的局部最优解，则</a:t>
                </a:r>
                <a14:m>
                  <m:oMath xmlns:m="http://schemas.openxmlformats.org/officeDocument/2006/math">
                    <m:r>
                      <a:rPr lang="en-US" altLang="zh-CN" sz="2800">
                        <a:latin typeface="Cambria Math"/>
                      </a:rPr>
                      <m:t>𝛁</m:t>
                    </m:r>
                    <m:r>
                      <a:rPr lang="en-US" altLang="zh-CN" sz="2800" i="1">
                        <a:latin typeface="Cambria Math"/>
                      </a:rPr>
                      <m:t>𝒇</m:t>
                    </m:r>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a:rPr>
                                  <m:t>𝒙</m:t>
                                </m:r>
                              </m:e>
                              <m:sup>
                                <m:r>
                                  <a:rPr lang="en-US" altLang="zh-CN" sz="2800" i="1">
                                    <a:latin typeface="Cambria Math"/>
                                  </a:rPr>
                                  <m:t>∗</m:t>
                                </m:r>
                              </m:sup>
                            </m:sSup>
                          </m:e>
                        </m:d>
                      </m:e>
                      <m:sup>
                        <m:r>
                          <a:rPr lang="en-US" altLang="zh-CN" sz="2800" i="1">
                            <a:latin typeface="Cambria Math"/>
                          </a:rPr>
                          <m:t> </m:t>
                        </m:r>
                      </m:sup>
                    </m:sSup>
                    <m:r>
                      <a:rPr lang="en-US" altLang="zh-CN" sz="2800" i="1">
                        <a:latin typeface="Cambria Math"/>
                      </a:rPr>
                      <m:t>=</m:t>
                    </m:r>
                    <m:r>
                      <a:rPr lang="en-US" altLang="zh-CN" sz="2800" i="1">
                        <a:latin typeface="Cambria Math"/>
                      </a:rPr>
                      <m:t>𝟎</m:t>
                    </m:r>
                  </m:oMath>
                </a14:m>
                <a:r>
                  <a:rPr lang="zh-CN" altLang="en-US" sz="2800" dirty="0"/>
                  <a:t>，且</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0" smtClean="0">
                            <a:latin typeface="Cambria Math" panose="02040503050406030204" pitchFamily="18" charset="0"/>
                          </a:rPr>
                          <m:t>𝛁</m:t>
                        </m:r>
                      </m:e>
                      <m:sup>
                        <m:r>
                          <a:rPr lang="en-US" altLang="zh-CN" sz="2800" b="1" i="0" smtClean="0">
                            <a:latin typeface="Cambria Math" panose="02040503050406030204" pitchFamily="18" charset="0"/>
                          </a:rPr>
                          <m:t>𝟐</m:t>
                        </m:r>
                      </m:sup>
                    </m:sSup>
                    <m:r>
                      <a:rPr lang="en-US" altLang="zh-CN" sz="2800" b="1" i="1" smtClean="0">
                        <a:latin typeface="Cambria Math"/>
                      </a:rPr>
                      <m:t>𝒇</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e>
                    </m:d>
                    <m:r>
                      <a:rPr lang="en-US" altLang="zh-CN" sz="2800" b="1" i="1" smtClean="0">
                        <a:latin typeface="Cambria Math"/>
                      </a:rPr>
                      <m:t>=</m:t>
                    </m:r>
                    <m:r>
                      <a:rPr lang="en-US" altLang="zh-CN" sz="2800" b="1" i="1" smtClean="0">
                        <a:latin typeface="Cambria Math"/>
                      </a:rPr>
                      <m:t>𝑯</m:t>
                    </m:r>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r>
                      <a:rPr lang="en-US" altLang="zh-CN" sz="2800" b="1" i="1" smtClean="0">
                        <a:latin typeface="Cambria Math"/>
                      </a:rPr>
                      <m:t>)</m:t>
                    </m:r>
                  </m:oMath>
                </a14:m>
                <a:r>
                  <a:rPr lang="zh-CN" altLang="en-US" sz="2800" dirty="0"/>
                  <a:t>半正定</a:t>
                </a:r>
                <a:endParaRPr lang="en-US" altLang="zh-CN" sz="2800" dirty="0"/>
              </a:p>
              <a:p>
                <a:pPr lvl="1"/>
                <a:r>
                  <a:rPr lang="zh-CN" altLang="en-US" sz="2400" dirty="0"/>
                  <a:t>证明，反证法，假设不成立，则存在负特征值，设对应的特征向量为</a:t>
                </a:r>
                <a14:m>
                  <m:oMath xmlns:m="http://schemas.openxmlformats.org/officeDocument/2006/math">
                    <m:r>
                      <a:rPr lang="en-US" altLang="zh-CN" sz="2400" b="1" i="1" smtClean="0">
                        <a:latin typeface="Cambria Math" panose="02040503050406030204" pitchFamily="18" charset="0"/>
                      </a:rPr>
                      <m:t>𝒑</m:t>
                    </m:r>
                  </m:oMath>
                </a14:m>
                <a:r>
                  <a:rPr lang="en-US" altLang="zh-CN" sz="2400" dirty="0"/>
                  <a:t>,</a:t>
                </a:r>
                <a:r>
                  <a:rPr lang="zh-CN" altLang="en-US" sz="2400" dirty="0"/>
                  <a:t>将</a:t>
                </a:r>
                <a14:m>
                  <m:oMath xmlns:m="http://schemas.openxmlformats.org/officeDocument/2006/math">
                    <m:r>
                      <a:rPr lang="en-US" altLang="zh-CN" sz="2400" b="1" i="1" smtClean="0">
                        <a:latin typeface="Cambria Math"/>
                      </a:rPr>
                      <m:t>𝒇</m:t>
                    </m:r>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oMath>
                </a14:m>
                <a:r>
                  <a:rPr lang="zh-CN" altLang="en-US" sz="2400" dirty="0"/>
                  <a:t>在</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r>
                          <a:rPr lang="en-US" altLang="zh-CN" sz="2400" b="1" i="1" dirty="0" smtClean="0">
                            <a:latin typeface="Cambria Math"/>
                          </a:rPr>
                          <m:t>∗</m:t>
                        </m:r>
                      </m:sup>
                    </m:sSup>
                    <m:r>
                      <a:rPr lang="en-US" altLang="zh-CN" sz="2400" b="1" i="1" dirty="0" smtClean="0">
                        <a:latin typeface="Cambria Math"/>
                      </a:rPr>
                      <m:t>+</m:t>
                    </m:r>
                    <m:r>
                      <a:rPr lang="en-US" altLang="zh-CN" sz="2400" b="1" i="1" dirty="0" smtClean="0">
                        <a:latin typeface="Cambria Math"/>
                      </a:rPr>
                      <m:t>𝒑</m:t>
                    </m:r>
                  </m:oMath>
                </a14:m>
                <a:r>
                  <a:rPr lang="zh-CN" altLang="en-US" sz="2400" dirty="0"/>
                  <a:t>点做泰勒展开，然后直接可证</a:t>
                </a:r>
                <a:r>
                  <a:rPr lang="en-US" altLang="zh-CN" sz="2400" dirty="0"/>
                  <a:t>.</a:t>
                </a:r>
                <a14:m>
                  <m:oMath xmlns:m="http://schemas.openxmlformats.org/officeDocument/2006/math">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𝒑</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num>
                      <m:den>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𝒑</m:t>
                        </m:r>
                        <m:r>
                          <m:rPr>
                            <m:lit/>
                          </m:rP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m:rPr>
                                <m:lit/>
                              </m:rPr>
                              <a:rPr lang="en-US" altLang="zh-CN" sz="2400" b="1" i="1" smtClean="0">
                                <a:latin typeface="Cambria Math" panose="02040503050406030204" pitchFamily="18" charset="0"/>
                              </a:rPr>
                              <m:t>|</m:t>
                            </m:r>
                          </m:e>
                          <m:sup>
                            <m:r>
                              <a:rPr lang="en-US" altLang="zh-CN" sz="2400" b="1" i="1" smtClean="0">
                                <a:latin typeface="Cambria Math" panose="02040503050406030204" pitchFamily="18" charset="0"/>
                              </a:rPr>
                              <m:t>𝟐</m:t>
                            </m:r>
                          </m:sup>
                        </m:sSup>
                      </m:den>
                    </m:f>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f>
                      <m:fPr>
                        <m:ctrlPr>
                          <a:rPr lang="en-US" altLang="zh-CN" sz="2400" b="1" i="1" smtClean="0">
                            <a:latin typeface="Cambria Math" panose="02040503050406030204" pitchFamily="18" charset="0"/>
                          </a:rPr>
                        </m:ctrlPr>
                      </m:fPr>
                      <m:num>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𝒑</m:t>
                            </m:r>
                          </m:e>
                          <m:sup>
                            <m:r>
                              <a:rPr lang="en-US" altLang="zh-CN" sz="2400" b="1" i="1" smtClean="0">
                                <a:latin typeface="Cambria Math" panose="02040503050406030204" pitchFamily="18" charset="0"/>
                              </a:rPr>
                              <m:t>𝑻</m:t>
                            </m:r>
                          </m:sup>
                        </m:sSup>
                      </m:num>
                      <m:den>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𝒑</m:t>
                        </m:r>
                        <m:r>
                          <m:rPr>
                            <m:lit/>
                          </m:rPr>
                          <a:rPr lang="en-US" altLang="zh-CN" sz="2400" b="1" i="1" smtClean="0">
                            <a:latin typeface="Cambria Math" panose="02040503050406030204" pitchFamily="18" charset="0"/>
                          </a:rPr>
                          <m:t>||</m:t>
                        </m:r>
                      </m:den>
                    </m:f>
                    <m:sSup>
                      <m:sSupPr>
                        <m:ctrlPr>
                          <a:rPr lang="en-US" altLang="zh-CN" sz="2400" b="1" i="1" smtClean="0">
                            <a:latin typeface="Cambria Math" panose="02040503050406030204" pitchFamily="18" charset="0"/>
                          </a:rPr>
                        </m:ctrlPr>
                      </m:sSupPr>
                      <m:e>
                        <m:r>
                          <a:rPr lang="en-US" altLang="zh-CN" sz="2400" b="1" i="0" smtClean="0">
                            <a:latin typeface="Cambria Math" panose="02040503050406030204" pitchFamily="18" charset="0"/>
                          </a:rPr>
                          <m:t>𝛁</m:t>
                        </m:r>
                      </m:e>
                      <m:sup>
                        <m:r>
                          <a:rPr lang="en-US" altLang="zh-CN" sz="2400" b="1" i="0" smtClean="0">
                            <a:latin typeface="Cambria Math" panose="02040503050406030204" pitchFamily="18" charset="0"/>
                          </a:rPr>
                          <m:t>𝟐</m:t>
                        </m:r>
                      </m:sup>
                    </m:sSup>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𝒑</m:t>
                            </m:r>
                          </m:e>
                          <m:sup>
                            <m:r>
                              <a:rPr lang="en-US" altLang="zh-CN" sz="2400" i="1">
                                <a:latin typeface="Cambria Math" panose="02040503050406030204" pitchFamily="18" charset="0"/>
                              </a:rPr>
                              <m:t>𝑻</m:t>
                            </m:r>
                          </m:sup>
                        </m:sSup>
                      </m:num>
                      <m:den>
                        <m:r>
                          <m:rPr>
                            <m:lit/>
                          </m:rPr>
                          <a:rPr lang="en-US" altLang="zh-CN" sz="2400" i="1">
                            <a:latin typeface="Cambria Math" panose="02040503050406030204" pitchFamily="18" charset="0"/>
                          </a:rPr>
                          <m:t>||</m:t>
                        </m:r>
                        <m:r>
                          <a:rPr lang="en-US" altLang="zh-CN" sz="2400" i="1">
                            <a:latin typeface="Cambria Math" panose="02040503050406030204" pitchFamily="18" charset="0"/>
                          </a:rPr>
                          <m:t>𝒑</m:t>
                        </m:r>
                        <m:r>
                          <m:rPr>
                            <m:lit/>
                          </m:rPr>
                          <a:rPr lang="en-US" altLang="zh-CN" sz="2400" i="1">
                            <a:latin typeface="Cambria Math" panose="02040503050406030204" pitchFamily="18" charset="0"/>
                          </a:rPr>
                          <m:t>||</m:t>
                        </m:r>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𝒐</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e>
                    </m:d>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𝝀</m:t>
                        </m:r>
                      </m:e>
                      <m:sub>
                        <m:r>
                          <a:rPr lang="en-US" altLang="zh-CN" sz="2400" b="1" i="1" smtClean="0">
                            <a:latin typeface="Cambria Math" panose="02040503050406030204" pitchFamily="18" charset="0"/>
                          </a:rPr>
                          <m:t>−</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𝒐</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e>
                    </m:d>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𝟎</m:t>
                    </m:r>
                  </m:oMath>
                </a14:m>
                <a:r>
                  <a:rPr lang="zh-CN" altLang="en-US" sz="2400" dirty="0"/>
                  <a:t>与</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𝒙</m:t>
                        </m:r>
                      </m:e>
                      <m:sup>
                        <m:r>
                          <a:rPr lang="en-US" altLang="zh-CN" sz="2400" b="1" i="1" dirty="0" smtClean="0">
                            <a:latin typeface="Cambria Math" panose="02040503050406030204" pitchFamily="18" charset="0"/>
                          </a:rPr>
                          <m:t>∗</m:t>
                        </m:r>
                      </m:sup>
                    </m:sSup>
                  </m:oMath>
                </a14:m>
                <a:r>
                  <a:rPr lang="zh-CN" altLang="en-US" sz="2400" dirty="0"/>
                  <a:t>局部最优矛盾</a:t>
                </a:r>
                <a:endParaRPr lang="en-US" altLang="zh-CN" sz="2400" dirty="0"/>
              </a:p>
              <a:p>
                <a:r>
                  <a:rPr lang="zh-CN" altLang="en-US" sz="2800" dirty="0">
                    <a:solidFill>
                      <a:srgbClr val="FF0000"/>
                    </a:solidFill>
                  </a:rPr>
                  <a:t>无约束非线性规划问题的最优解的充分条件</a:t>
                </a:r>
                <a:r>
                  <a:rPr lang="en-US" altLang="zh-CN" sz="2800" dirty="0">
                    <a:solidFill>
                      <a:srgbClr val="FF0000"/>
                    </a:solidFill>
                  </a:rPr>
                  <a:t>1</a:t>
                </a:r>
                <a:r>
                  <a:rPr lang="zh-CN" altLang="en-US" sz="2800" dirty="0"/>
                  <a:t>：设实值函数</a:t>
                </a:r>
                <a14:m>
                  <m:oMath xmlns:m="http://schemas.openxmlformats.org/officeDocument/2006/math">
                    <m:r>
                      <a:rPr lang="en-US" altLang="zh-CN" sz="2800" i="1">
                        <a:latin typeface="Cambria Math"/>
                      </a:rPr>
                      <m:t>𝒇</m:t>
                    </m:r>
                    <m:d>
                      <m:dPr>
                        <m:ctrlPr>
                          <a:rPr lang="en-US" altLang="zh-CN" sz="2800" i="1">
                            <a:latin typeface="Cambria Math" panose="02040503050406030204" pitchFamily="18" charset="0"/>
                          </a:rPr>
                        </m:ctrlPr>
                      </m:dPr>
                      <m:e>
                        <m:r>
                          <a:rPr lang="en-US" altLang="zh-CN" sz="2800" i="1">
                            <a:latin typeface="Cambria Math"/>
                          </a:rPr>
                          <m:t>𝒙</m:t>
                        </m:r>
                      </m:e>
                    </m:d>
                    <m:r>
                      <a:rPr lang="en-US" altLang="zh-CN" sz="2800" i="1">
                        <a:latin typeface="Cambria Math"/>
                      </a:rPr>
                      <m:t>∈</m:t>
                    </m:r>
                    <m:sSup>
                      <m:sSupPr>
                        <m:ctrlPr>
                          <a:rPr lang="en-US" altLang="zh-CN" sz="2800" i="1">
                            <a:latin typeface="Cambria Math" panose="02040503050406030204" pitchFamily="18" charset="0"/>
                          </a:rPr>
                        </m:ctrlPr>
                      </m:sSupPr>
                      <m:e>
                        <m:r>
                          <a:rPr lang="en-US" altLang="zh-CN" sz="2800" i="1">
                            <a:latin typeface="Cambria Math"/>
                          </a:rPr>
                          <m:t>𝑹</m:t>
                        </m:r>
                      </m:e>
                      <m:sup>
                        <m:r>
                          <a:rPr lang="en-US" altLang="zh-CN" sz="2800" i="1">
                            <a:latin typeface="Cambria Math"/>
                          </a:rPr>
                          <m:t>𝟏</m:t>
                        </m:r>
                      </m:sup>
                    </m:sSup>
                  </m:oMath>
                </a14:m>
                <a:r>
                  <a:rPr lang="en-US" altLang="zh-CN" sz="2800" dirty="0"/>
                  <a:t>,</a:t>
                </a:r>
                <a14:m>
                  <m:oMath xmlns:m="http://schemas.openxmlformats.org/officeDocument/2006/math">
                    <m:r>
                      <a:rPr lang="en-US" altLang="zh-CN" sz="2800" i="1" dirty="0">
                        <a:latin typeface="Cambria Math"/>
                      </a:rPr>
                      <m:t>𝒙</m:t>
                    </m:r>
                    <m:r>
                      <a:rPr lang="en-US" altLang="zh-CN" sz="2800" i="1" dirty="0">
                        <a:latin typeface="Cambria Math"/>
                      </a:rPr>
                      <m:t>∈</m:t>
                    </m:r>
                    <m:sSup>
                      <m:sSupPr>
                        <m:ctrlPr>
                          <a:rPr lang="en-US" altLang="zh-CN" sz="2800" i="1" dirty="0">
                            <a:latin typeface="Cambria Math" panose="02040503050406030204" pitchFamily="18" charset="0"/>
                          </a:rPr>
                        </m:ctrlPr>
                      </m:sSupPr>
                      <m:e>
                        <m:r>
                          <a:rPr lang="en-US" altLang="zh-CN" sz="2800" i="1" dirty="0">
                            <a:latin typeface="Cambria Math"/>
                          </a:rPr>
                          <m:t>𝑹</m:t>
                        </m:r>
                      </m:e>
                      <m:sup>
                        <m:r>
                          <a:rPr lang="en-US" altLang="zh-CN" sz="2800" i="1" dirty="0">
                            <a:latin typeface="Cambria Math"/>
                          </a:rPr>
                          <m:t>𝒏</m:t>
                        </m:r>
                      </m:sup>
                    </m:sSup>
                  </m:oMath>
                </a14:m>
                <a:r>
                  <a:rPr lang="en-US" altLang="zh-CN" sz="2800" dirty="0"/>
                  <a:t>, </a:t>
                </a:r>
                <a:r>
                  <a:rPr lang="zh-CN" altLang="en-US" sz="2800" dirty="0"/>
                  <a:t>在点</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a:rPr>
                          <m:t>𝒙</m:t>
                        </m:r>
                      </m:e>
                      <m:sup>
                        <m:r>
                          <a:rPr lang="en-US" altLang="zh-CN" sz="2800" i="1">
                            <a:latin typeface="Cambria Math"/>
                          </a:rPr>
                          <m:t>∗</m:t>
                        </m:r>
                      </m:sup>
                    </m:sSup>
                  </m:oMath>
                </a14:m>
                <a:r>
                  <a:rPr lang="zh-CN" altLang="en-US" sz="2800" dirty="0"/>
                  <a:t>处二次可微</a:t>
                </a:r>
                <a:r>
                  <a:rPr lang="en-US" altLang="zh-CN" sz="2800" dirty="0"/>
                  <a:t>.</a:t>
                </a:r>
                <a:r>
                  <a:rPr lang="zh-CN" altLang="en-US" sz="2800" dirty="0"/>
                  <a:t>若</a:t>
                </a:r>
                <a14:m>
                  <m:oMath xmlns:m="http://schemas.openxmlformats.org/officeDocument/2006/math">
                    <m:sSup>
                      <m:sSupPr>
                        <m:ctrlPr>
                          <a:rPr lang="en-US" altLang="zh-CN" sz="2800" i="1">
                            <a:latin typeface="Cambria Math" panose="02040503050406030204" pitchFamily="18" charset="0"/>
                          </a:rPr>
                        </m:ctrlPr>
                      </m:sSupPr>
                      <m:e>
                        <m:r>
                          <a:rPr lang="en-US" altLang="zh-CN" sz="2800">
                            <a:latin typeface="Cambria Math"/>
                          </a:rPr>
                          <m:t>𝛁</m:t>
                        </m:r>
                        <m:r>
                          <a:rPr lang="en-US" altLang="zh-CN" sz="2800" i="1">
                            <a:latin typeface="Cambria Math"/>
                          </a:rPr>
                          <m:t>𝒇</m:t>
                        </m:r>
                        <m:sSup>
                          <m:sSupPr>
                            <m:ctrlPr>
                              <a:rPr lang="en-US" altLang="zh-CN" sz="2800" i="1">
                                <a:latin typeface="Cambria Math" panose="02040503050406030204" pitchFamily="18" charset="0"/>
                              </a:rPr>
                            </m:ctrlPr>
                          </m:sSupPr>
                          <m:e>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a:rPr>
                                      <m:t>𝒙</m:t>
                                    </m:r>
                                  </m:e>
                                  <m:sup>
                                    <m:r>
                                      <a:rPr lang="en-US" altLang="zh-CN" sz="2800" i="1">
                                        <a:latin typeface="Cambria Math"/>
                                      </a:rPr>
                                      <m:t>∗</m:t>
                                    </m:r>
                                  </m:sup>
                                </m:sSup>
                              </m:e>
                            </m:d>
                          </m:e>
                          <m:sup>
                            <m:r>
                              <a:rPr lang="en-US" altLang="zh-CN" sz="2800" i="1">
                                <a:latin typeface="Cambria Math"/>
                              </a:rPr>
                              <m:t> </m:t>
                            </m:r>
                          </m:sup>
                        </m:sSup>
                        <m:r>
                          <a:rPr lang="en-US" altLang="zh-CN" sz="2800" i="1">
                            <a:latin typeface="Cambria Math"/>
                          </a:rPr>
                          <m:t>=</m:t>
                        </m:r>
                        <m:r>
                          <a:rPr lang="en-US" altLang="zh-CN" sz="2800" i="1">
                            <a:latin typeface="Cambria Math"/>
                          </a:rPr>
                          <m:t>𝟎</m:t>
                        </m:r>
                        <m:r>
                          <m:rPr>
                            <m:nor/>
                          </m:rPr>
                          <a:rPr lang="zh-CN" altLang="en-US" sz="2800" dirty="0"/>
                          <m:t>，且</m:t>
                        </m:r>
                        <m:sSup>
                          <m:sSupPr>
                            <m:ctrlPr>
                              <a:rPr lang="en-US" altLang="zh-CN" sz="2800" b="1" i="1" smtClean="0">
                                <a:latin typeface="Cambria Math" panose="02040503050406030204" pitchFamily="18" charset="0"/>
                              </a:rPr>
                            </m:ctrlPr>
                          </m:sSupPr>
                          <m:e>
                            <m:r>
                              <a:rPr lang="en-US" altLang="zh-CN" sz="2800">
                                <a:latin typeface="Cambria Math"/>
                              </a:rPr>
                              <m:t>𝛁</m:t>
                            </m:r>
                          </m:e>
                          <m:sup>
                            <m:r>
                              <a:rPr lang="en-US" altLang="zh-CN" sz="2800" b="1" i="1" smtClean="0">
                                <a:latin typeface="Cambria Math" panose="02040503050406030204" pitchFamily="18" charset="0"/>
                              </a:rPr>
                              <m:t>𝟐</m:t>
                            </m:r>
                          </m:sup>
                        </m:sSup>
                        <m:r>
                          <a:rPr lang="en-US" altLang="zh-CN" sz="2800" i="1">
                            <a:latin typeface="Cambria Math"/>
                          </a:rPr>
                          <m:t>𝒇</m:t>
                        </m:r>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a:rPr>
                                  <m:t>𝒙</m:t>
                                </m:r>
                              </m:e>
                              <m:sup>
                                <m:r>
                                  <a:rPr lang="en-US" altLang="zh-CN" sz="2800" i="1">
                                    <a:latin typeface="Cambria Math"/>
                                  </a:rPr>
                                  <m:t>∗</m:t>
                                </m:r>
                              </m:sup>
                            </m:sSup>
                          </m:e>
                        </m:d>
                        <m:r>
                          <a:rPr lang="en-US" altLang="zh-CN" sz="2800" i="1">
                            <a:latin typeface="Cambria Math"/>
                          </a:rPr>
                          <m:t>=</m:t>
                        </m:r>
                        <m:r>
                          <a:rPr lang="en-US" altLang="zh-CN" sz="2800" i="1">
                            <a:latin typeface="Cambria Math"/>
                          </a:rPr>
                          <m:t>𝑯</m:t>
                        </m:r>
                        <m:d>
                          <m:dPr>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a:rPr>
                                  <m:t>𝒙</m:t>
                                </m:r>
                              </m:e>
                              <m:sup>
                                <m:r>
                                  <a:rPr lang="en-US" altLang="zh-CN" sz="2800" i="1">
                                    <a:latin typeface="Cambria Math"/>
                                  </a:rPr>
                                  <m:t>∗</m:t>
                                </m:r>
                              </m:sup>
                            </m:sSup>
                          </m:e>
                        </m:d>
                        <m:r>
                          <m:rPr>
                            <m:nor/>
                          </m:rPr>
                          <a:rPr lang="zh-CN" altLang="en-US" sz="2800" dirty="0"/>
                          <m:t>正定</m:t>
                        </m:r>
                        <m:r>
                          <a:rPr lang="zh-CN" altLang="en-US" sz="2800" b="1" i="1" dirty="0" smtClean="0">
                            <a:latin typeface="Cambria Math"/>
                          </a:rPr>
                          <m:t>，则</m:t>
                        </m:r>
                        <m:r>
                          <a:rPr lang="en-US" altLang="zh-CN" sz="2800" i="1">
                            <a:latin typeface="Cambria Math"/>
                          </a:rPr>
                          <m:t>𝒙</m:t>
                        </m:r>
                      </m:e>
                      <m:sup>
                        <m:r>
                          <a:rPr lang="en-US" altLang="zh-CN" sz="2800" i="1">
                            <a:latin typeface="Cambria Math"/>
                          </a:rPr>
                          <m:t>∗</m:t>
                        </m:r>
                      </m:sup>
                    </m:sSup>
                  </m:oMath>
                </a14:m>
                <a:r>
                  <a:rPr lang="zh-CN" altLang="en-US" sz="2800" dirty="0"/>
                  <a:t>是无约束问题</a:t>
                </a:r>
                <a14:m>
                  <m:oMath xmlns:m="http://schemas.openxmlformats.org/officeDocument/2006/math">
                    <m:r>
                      <a:rPr lang="en-US" altLang="zh-CN" sz="2800" i="1">
                        <a:latin typeface="Cambria Math"/>
                      </a:rPr>
                      <m:t>𝒎𝒊𝒏</m:t>
                    </m:r>
                    <m:r>
                      <a:rPr lang="en-US" altLang="zh-CN" sz="2800" i="1">
                        <a:latin typeface="Cambria Math"/>
                      </a:rPr>
                      <m:t> </m:t>
                    </m:r>
                    <m:r>
                      <a:rPr lang="en-US" altLang="zh-CN" sz="2800" i="1">
                        <a:latin typeface="Cambria Math"/>
                      </a:rPr>
                      <m:t>𝒇</m:t>
                    </m:r>
                    <m:r>
                      <a:rPr lang="en-US" altLang="zh-CN" sz="2800" i="1">
                        <a:latin typeface="Cambria Math"/>
                      </a:rPr>
                      <m:t>(</m:t>
                    </m:r>
                    <m:r>
                      <a:rPr lang="en-US" altLang="zh-CN" sz="2800" i="1">
                        <a:latin typeface="Cambria Math"/>
                      </a:rPr>
                      <m:t>𝒙</m:t>
                    </m:r>
                    <m:r>
                      <a:rPr lang="en-US" altLang="zh-CN" sz="2800" i="1">
                        <a:latin typeface="Cambria Math"/>
                      </a:rPr>
                      <m:t>)</m:t>
                    </m:r>
                  </m:oMath>
                </a14:m>
                <a:r>
                  <a:rPr lang="zh-CN" altLang="en-US" sz="2800" dirty="0"/>
                  <a:t>的严格局部最优解</a:t>
                </a:r>
                <a:endParaRPr lang="en-US" altLang="zh-CN" sz="2800" dirty="0"/>
              </a:p>
              <a:p>
                <a:endParaRPr lang="zh-CN" altLang="en-US" sz="2800" dirty="0"/>
              </a:p>
              <a:p>
                <a:endParaRPr lang="zh-CN" alt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90" t="-1085" r="-728"/>
                </a:stretch>
              </a:blipFill>
            </p:spPr>
            <p:txBody>
              <a:bodyPr/>
              <a:lstStyle/>
              <a:p>
                <a:r>
                  <a:rPr lang="zh-CN" altLang="en-US">
                    <a:noFill/>
                  </a:rPr>
                  <a:t> </a:t>
                </a: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solidFill>
                      <a:srgbClr val="FF0000"/>
                    </a:solidFill>
                  </a:rPr>
                  <a:t>无约束非线性规划问题的最优解的充分条件</a:t>
                </a:r>
                <a:r>
                  <a:rPr lang="en-US" altLang="zh-CN" sz="2400" dirty="0">
                    <a:solidFill>
                      <a:srgbClr val="FF0000"/>
                    </a:solidFill>
                  </a:rPr>
                  <a:t>2</a:t>
                </a:r>
                <a:r>
                  <a:rPr lang="zh-CN" altLang="en-US" sz="2400" dirty="0">
                    <a:solidFill>
                      <a:srgbClr val="FF0000"/>
                    </a:solidFill>
                  </a:rPr>
                  <a:t>：</a:t>
                </a:r>
                <a:r>
                  <a:rPr lang="zh-CN" altLang="en-US" sz="2400" dirty="0"/>
                  <a:t>函数</a:t>
                </a:r>
                <a14:m>
                  <m:oMath xmlns:m="http://schemas.openxmlformats.org/officeDocument/2006/math">
                    <m:r>
                      <a:rPr lang="en-US" altLang="zh-CN" sz="2400" i="1">
                        <a:latin typeface="Cambria Math"/>
                      </a:rPr>
                      <m:t>𝒇</m:t>
                    </m:r>
                    <m:r>
                      <a:rPr lang="en-US" altLang="zh-CN" sz="2400" i="1">
                        <a:latin typeface="Cambria Math"/>
                      </a:rPr>
                      <m:t>(</m:t>
                    </m:r>
                    <m:r>
                      <a:rPr lang="en-US" altLang="zh-CN" sz="2400" i="1">
                        <a:latin typeface="Cambria Math"/>
                      </a:rPr>
                      <m:t>𝒙</m:t>
                    </m:r>
                    <m:r>
                      <a:rPr lang="en-US" altLang="zh-CN" sz="2400" i="1">
                        <a:latin typeface="Cambria Math"/>
                      </a:rPr>
                      <m:t>)</m:t>
                    </m:r>
                  </m:oMath>
                </a14:m>
                <a:r>
                  <a:rPr lang="zh-CN" altLang="en-US" sz="2400" dirty="0"/>
                  <a:t>在</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a:rPr>
                          <m:t>𝒙</m:t>
                        </m:r>
                      </m:e>
                      <m:sup>
                        <m:r>
                          <a:rPr lang="en-US" altLang="zh-CN" sz="2400" i="1" dirty="0">
                            <a:latin typeface="Cambria Math"/>
                          </a:rPr>
                          <m:t>∗</m:t>
                        </m:r>
                      </m:sup>
                    </m:sSup>
                  </m:oMath>
                </a14:m>
                <a:r>
                  <a:rPr lang="zh-CN" altLang="en-US" sz="2400" dirty="0"/>
                  <a:t>点的一个</a:t>
                </a:r>
                <a14:m>
                  <m:oMath xmlns:m="http://schemas.openxmlformats.org/officeDocument/2006/math">
                    <m:r>
                      <a:rPr lang="en-US" altLang="zh-CN" sz="2400" b="1" i="1" smtClean="0">
                        <a:latin typeface="Cambria Math"/>
                      </a:rPr>
                      <m:t>𝜹</m:t>
                    </m:r>
                  </m:oMath>
                </a14:m>
                <a:r>
                  <a:rPr lang="zh-CN" altLang="en-US" sz="2400" dirty="0"/>
                  <a:t>邻域内二次可微</a:t>
                </a:r>
                <a:r>
                  <a:rPr lang="en-US" altLang="zh-CN" sz="2400" dirty="0"/>
                  <a:t>, </a:t>
                </a:r>
                <a14:m>
                  <m:oMath xmlns:m="http://schemas.openxmlformats.org/officeDocument/2006/math">
                    <m:r>
                      <a:rPr lang="en-US" altLang="zh-CN" sz="2400" i="1">
                        <a:latin typeface="Cambria Math"/>
                      </a:rPr>
                      <m:t>𝜵</m:t>
                    </m:r>
                    <m:r>
                      <a:rPr lang="en-US" altLang="zh-CN" sz="2400" i="1">
                        <a:latin typeface="Cambria Math"/>
                      </a:rPr>
                      <m:t>𝒇</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e>
                    </m:d>
                    <m:r>
                      <a:rPr lang="en-US" altLang="zh-CN" sz="2400">
                        <a:latin typeface="Cambria Math"/>
                      </a:rPr>
                      <m:t>=</m:t>
                    </m:r>
                  </m:oMath>
                </a14:m>
                <a:r>
                  <a:rPr lang="en-US" altLang="zh-CN" sz="2400" dirty="0"/>
                  <a:t>0,</a:t>
                </a:r>
                <a:r>
                  <a:rPr lang="zh-CN" altLang="en-US" sz="2400" dirty="0"/>
                  <a:t>且对该邻域内的任意点</a:t>
                </a:r>
                <a14:m>
                  <m:oMath xmlns:m="http://schemas.openxmlformats.org/officeDocument/2006/math">
                    <m:r>
                      <a:rPr lang="en-US" altLang="zh-CN" sz="2400" i="1">
                        <a:latin typeface="Cambria Math"/>
                      </a:rPr>
                      <m:t>𝒙</m:t>
                    </m:r>
                  </m:oMath>
                </a14:m>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m:t>
                        </m:r>
                      </m:e>
                      <m:sup>
                        <m:r>
                          <a:rPr lang="en-US" altLang="zh-CN" sz="2400" i="1">
                            <a:latin typeface="Cambria Math"/>
                          </a:rPr>
                          <m:t>𝟐</m:t>
                        </m:r>
                      </m:sup>
                    </m:sSup>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zh-CN" altLang="en-US" sz="2400" i="1">
                        <a:latin typeface="Cambria Math"/>
                      </a:rPr>
                      <m:t>半</m:t>
                    </m:r>
                    <m:r>
                      <m:rPr>
                        <m:nor/>
                      </m:rPr>
                      <a:rPr lang="zh-CN" altLang="en-US" sz="2400" dirty="0"/>
                      <m:t>正定</m:t>
                    </m:r>
                  </m:oMath>
                </a14:m>
                <a:r>
                  <a:rPr lang="en-US" altLang="zh-CN" sz="2400" dirty="0"/>
                  <a:t>,</a:t>
                </a:r>
                <a:r>
                  <a:rPr lang="zh-CN" altLang="en-US" sz="2400" dirty="0"/>
                  <a:t>则</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r>
                          <a:rPr lang="en-US" altLang="zh-CN" sz="2400" i="1">
                            <a:latin typeface="Cambria Math"/>
                          </a:rPr>
                          <m:t>∗</m:t>
                        </m:r>
                      </m:sup>
                    </m:sSup>
                  </m:oMath>
                </a14:m>
                <a:r>
                  <a:rPr lang="zh-CN" altLang="en-US" sz="2400" dirty="0"/>
                  <a:t>是无约束问题</a:t>
                </a:r>
                <a14:m>
                  <m:oMath xmlns:m="http://schemas.openxmlformats.org/officeDocument/2006/math">
                    <m:r>
                      <a:rPr lang="en-US" altLang="zh-CN" sz="2400" b="1" i="1" dirty="0" smtClean="0">
                        <a:latin typeface="Cambria Math"/>
                      </a:rPr>
                      <m:t>𝒎𝒊𝒏</m:t>
                    </m:r>
                    <m:r>
                      <a:rPr lang="en-US" altLang="zh-CN" sz="2400" b="1" i="1" dirty="0" smtClean="0">
                        <a:latin typeface="Cambria Math"/>
                      </a:rPr>
                      <m:t> </m:t>
                    </m:r>
                    <m:r>
                      <a:rPr lang="en-US" altLang="zh-CN" sz="2400" i="1" dirty="0">
                        <a:latin typeface="Cambria Math"/>
                      </a:rPr>
                      <m:t>𝒇</m:t>
                    </m:r>
                    <m:r>
                      <a:rPr lang="en-US" altLang="zh-CN" sz="2400" i="1" dirty="0">
                        <a:latin typeface="Cambria Math"/>
                      </a:rPr>
                      <m:t>(</m:t>
                    </m:r>
                    <m:r>
                      <a:rPr lang="en-US" altLang="zh-CN" sz="2400" i="1" dirty="0">
                        <a:latin typeface="Cambria Math"/>
                      </a:rPr>
                      <m:t>𝒙</m:t>
                    </m:r>
                    <m:r>
                      <a:rPr lang="en-US" altLang="zh-CN" sz="2400" i="1" dirty="0">
                        <a:latin typeface="Cambria Math"/>
                      </a:rPr>
                      <m:t>)</m:t>
                    </m:r>
                  </m:oMath>
                </a14:m>
                <a:r>
                  <a:rPr lang="zh-CN" altLang="en-US" sz="2400" dirty="0"/>
                  <a:t>的</a:t>
                </a:r>
                <a:r>
                  <a:rPr lang="zh-CN" altLang="en-US" sz="2400" dirty="0">
                    <a:solidFill>
                      <a:srgbClr val="FF0000"/>
                    </a:solidFill>
                  </a:rPr>
                  <a:t>局部最优解</a:t>
                </a:r>
                <a:endParaRPr lang="en-US" altLang="zh-CN" sz="2400" dirty="0">
                  <a:solidFill>
                    <a:srgbClr val="FF0000"/>
                  </a:solidFill>
                </a:endParaRPr>
              </a:p>
              <a:p>
                <a:r>
                  <a:rPr lang="zh-CN" altLang="en-US" sz="2400" dirty="0">
                    <a:solidFill>
                      <a:srgbClr val="FF0000"/>
                    </a:solidFill>
                  </a:rPr>
                  <a:t>对于正定二次函数</a:t>
                </a:r>
                <a14:m>
                  <m:oMath xmlns:m="http://schemas.openxmlformats.org/officeDocument/2006/math">
                    <m:r>
                      <a:rPr lang="en-US" altLang="zh-CN" sz="2400" b="1" i="1" smtClean="0">
                        <a:solidFill>
                          <a:srgbClr val="FF0000"/>
                        </a:solidFill>
                        <a:latin typeface="Cambria Math"/>
                      </a:rPr>
                      <m:t>𝒇</m:t>
                    </m:r>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a:rPr>
                          <m:t>𝒙</m:t>
                        </m:r>
                      </m:e>
                    </m:d>
                    <m:r>
                      <a:rPr lang="en-US" altLang="zh-CN" sz="2400" b="1" i="1" smtClean="0">
                        <a:solidFill>
                          <a:srgbClr val="FF0000"/>
                        </a:solidFill>
                        <a:latin typeface="Cambria Math"/>
                      </a:rPr>
                      <m:t>=</m:t>
                    </m:r>
                    <m:f>
                      <m:fPr>
                        <m:ctrlPr>
                          <a:rPr lang="en-US" altLang="zh-CN" sz="2400" b="1" i="1" smtClean="0">
                            <a:solidFill>
                              <a:srgbClr val="FF0000"/>
                            </a:solidFill>
                            <a:latin typeface="Cambria Math" panose="02040503050406030204" pitchFamily="18" charset="0"/>
                          </a:rPr>
                        </m:ctrlPr>
                      </m:fPr>
                      <m:num>
                        <m:r>
                          <a:rPr lang="en-US" altLang="zh-CN" sz="2400" b="1" i="1" smtClean="0">
                            <a:solidFill>
                              <a:srgbClr val="FF0000"/>
                            </a:solidFill>
                            <a:latin typeface="Cambria Math"/>
                          </a:rPr>
                          <m:t>𝟏</m:t>
                        </m:r>
                      </m:num>
                      <m:den>
                        <m:r>
                          <a:rPr lang="en-US" altLang="zh-CN" sz="2400" b="1" i="1" smtClean="0">
                            <a:solidFill>
                              <a:srgbClr val="FF0000"/>
                            </a:solidFill>
                            <a:latin typeface="Cambria Math"/>
                          </a:rPr>
                          <m:t>𝟐</m:t>
                        </m:r>
                      </m:den>
                    </m:f>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r>
                          <a:rPr lang="en-US" altLang="zh-CN" sz="2400" b="1" i="1" smtClean="0">
                            <a:solidFill>
                              <a:srgbClr val="FF0000"/>
                            </a:solidFill>
                            <a:latin typeface="Cambria Math"/>
                          </a:rPr>
                          <m:t>𝑻</m:t>
                        </m:r>
                      </m:sup>
                    </m:sSup>
                    <m:r>
                      <a:rPr lang="en-US" altLang="zh-CN" sz="2400" b="1" i="1" smtClean="0">
                        <a:solidFill>
                          <a:srgbClr val="FF0000"/>
                        </a:solidFill>
                        <a:latin typeface="Cambria Math"/>
                      </a:rPr>
                      <m:t>𝑨𝒙</m:t>
                    </m:r>
                    <m:r>
                      <a:rPr lang="en-US" altLang="zh-CN" sz="2400" b="1" i="1" smtClean="0">
                        <a:solidFill>
                          <a:srgbClr val="FF0000"/>
                        </a:solidFill>
                        <a:latin typeface="Cambria Math"/>
                      </a:rPr>
                      <m:t>+</m:t>
                    </m:r>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𝒃</m:t>
                        </m:r>
                      </m:e>
                      <m:sup>
                        <m:r>
                          <a:rPr lang="en-US" altLang="zh-CN" sz="2400" b="1" i="1" smtClean="0">
                            <a:solidFill>
                              <a:srgbClr val="FF0000"/>
                            </a:solidFill>
                            <a:latin typeface="Cambria Math"/>
                          </a:rPr>
                          <m:t>𝑻</m:t>
                        </m:r>
                      </m:sup>
                    </m:sSup>
                    <m:r>
                      <a:rPr lang="en-US" altLang="zh-CN" sz="2400" b="1" i="1" smtClean="0">
                        <a:solidFill>
                          <a:srgbClr val="FF0000"/>
                        </a:solidFill>
                        <a:latin typeface="Cambria Math"/>
                      </a:rPr>
                      <m:t>𝒙</m:t>
                    </m:r>
                    <m:r>
                      <a:rPr lang="en-US" altLang="zh-CN" sz="2400" b="1" i="1" smtClean="0">
                        <a:solidFill>
                          <a:srgbClr val="FF0000"/>
                        </a:solidFill>
                        <a:latin typeface="Cambria Math"/>
                      </a:rPr>
                      <m:t>+</m:t>
                    </m:r>
                    <m:r>
                      <a:rPr lang="en-US" altLang="zh-CN" sz="2400" b="1" i="1" smtClean="0">
                        <a:solidFill>
                          <a:srgbClr val="FF0000"/>
                        </a:solidFill>
                        <a:latin typeface="Cambria Math"/>
                      </a:rPr>
                      <m:t>𝑪</m:t>
                    </m:r>
                  </m:oMath>
                </a14:m>
                <a:r>
                  <a:rPr lang="en-US" altLang="zh-CN" sz="2400" dirty="0">
                    <a:solidFill>
                      <a:srgbClr val="FF0000"/>
                    </a:solidFill>
                  </a:rPr>
                  <a:t>(</a:t>
                </a:r>
                <a14:m>
                  <m:oMath xmlns:m="http://schemas.openxmlformats.org/officeDocument/2006/math">
                    <m:r>
                      <a:rPr lang="en-US" altLang="zh-CN" sz="2400" b="1" i="1" dirty="0" smtClean="0">
                        <a:solidFill>
                          <a:srgbClr val="FF0000"/>
                        </a:solidFill>
                        <a:latin typeface="Cambria Math"/>
                      </a:rPr>
                      <m:t>𝑨</m:t>
                    </m:r>
                  </m:oMath>
                </a14:m>
                <a:r>
                  <a:rPr lang="zh-CN" altLang="en-US" sz="2400" dirty="0">
                    <a:solidFill>
                      <a:srgbClr val="FF0000"/>
                    </a:solidFill>
                  </a:rPr>
                  <a:t>为</a:t>
                </a:r>
                <a14:m>
                  <m:oMath xmlns:m="http://schemas.openxmlformats.org/officeDocument/2006/math">
                    <m:r>
                      <a:rPr lang="en-US" altLang="zh-CN" sz="2400" b="1" i="1" dirty="0" smtClean="0">
                        <a:solidFill>
                          <a:srgbClr val="FF0000"/>
                        </a:solidFill>
                        <a:latin typeface="Cambria Math"/>
                      </a:rPr>
                      <m:t>𝒏</m:t>
                    </m:r>
                  </m:oMath>
                </a14:m>
                <a:r>
                  <a:rPr lang="zh-CN" altLang="en-US" sz="2400" dirty="0">
                    <a:solidFill>
                      <a:srgbClr val="FF0000"/>
                    </a:solidFill>
                  </a:rPr>
                  <a:t>阶对称正定阵</a:t>
                </a:r>
                <a:r>
                  <a:rPr lang="en-US" altLang="zh-CN" sz="2400" dirty="0">
                    <a:solidFill>
                      <a:srgbClr val="FF0000"/>
                    </a:solidFill>
                  </a:rPr>
                  <a:t>)</a:t>
                </a:r>
                <a:r>
                  <a:rPr lang="zh-CN" altLang="en-US" sz="2400" dirty="0">
                    <a:solidFill>
                      <a:srgbClr val="FF0000"/>
                    </a:solidFill>
                  </a:rPr>
                  <a:t>有唯一极小点</a:t>
                </a:r>
                <a:r>
                  <a:rPr lang="en-US" altLang="zh-CN" sz="2400" dirty="0">
                    <a:solidFill>
                      <a:srgbClr val="FF0000"/>
                    </a:solidFill>
                  </a:rPr>
                  <a:t>:</a:t>
                </a:r>
                <a14:m>
                  <m:oMath xmlns:m="http://schemas.openxmlformats.org/officeDocument/2006/math">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r>
                          <a:rPr lang="en-US" altLang="zh-CN" sz="2400" b="1" i="1" smtClean="0">
                            <a:solidFill>
                              <a:srgbClr val="FF0000"/>
                            </a:solidFill>
                            <a:latin typeface="Cambria Math"/>
                          </a:rPr>
                          <m:t>∗</m:t>
                        </m:r>
                      </m:sup>
                    </m:sSup>
                    <m:r>
                      <a:rPr lang="en-US" altLang="zh-CN" sz="2400" b="1" i="1" smtClean="0">
                        <a:solidFill>
                          <a:srgbClr val="FF0000"/>
                        </a:solidFill>
                        <a:latin typeface="Cambria Math"/>
                      </a:rPr>
                      <m:t>=−</m:t>
                    </m:r>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𝑨</m:t>
                        </m:r>
                      </m:e>
                      <m:sup>
                        <m:r>
                          <a:rPr lang="en-US" altLang="zh-CN" sz="2400" b="1" i="1" smtClean="0">
                            <a:solidFill>
                              <a:srgbClr val="FF0000"/>
                            </a:solidFill>
                            <a:latin typeface="Cambria Math"/>
                          </a:rPr>
                          <m:t>−</m:t>
                        </m:r>
                        <m:r>
                          <a:rPr lang="en-US" altLang="zh-CN" sz="2400" b="1" i="1" smtClean="0">
                            <a:solidFill>
                              <a:srgbClr val="FF0000"/>
                            </a:solidFill>
                            <a:latin typeface="Cambria Math"/>
                          </a:rPr>
                          <m:t>𝟏</m:t>
                        </m:r>
                      </m:sup>
                    </m:sSup>
                    <m:r>
                      <a:rPr lang="en-US" altLang="zh-CN" sz="2400" b="1" i="1" smtClean="0">
                        <a:solidFill>
                          <a:srgbClr val="FF0000"/>
                        </a:solidFill>
                        <a:latin typeface="Cambria Math"/>
                      </a:rPr>
                      <m:t>𝒃</m:t>
                    </m:r>
                  </m:oMath>
                </a14:m>
                <a:r>
                  <a:rPr lang="zh-CN" altLang="en-US" sz="2400" dirty="0">
                    <a:solidFill>
                      <a:srgbClr val="FF0000"/>
                    </a:solidFill>
                  </a:rPr>
                  <a:t>，并且其等值面是同心椭球面族，且中心为其极小点</a:t>
                </a:r>
                <a14:m>
                  <m:oMath xmlns:m="http://schemas.openxmlformats.org/officeDocument/2006/math">
                    <m:sSup>
                      <m:sSupPr>
                        <m:ctrlPr>
                          <a:rPr lang="en-US" altLang="zh-CN" sz="2400" i="1">
                            <a:solidFill>
                              <a:srgbClr val="FF0000"/>
                            </a:solidFill>
                            <a:latin typeface="Cambria Math" panose="02040503050406030204" pitchFamily="18" charset="0"/>
                          </a:rPr>
                        </m:ctrlPr>
                      </m:sSupPr>
                      <m:e>
                        <m:r>
                          <a:rPr lang="en-US" altLang="zh-CN" sz="2400">
                            <a:solidFill>
                              <a:srgbClr val="FF0000"/>
                            </a:solidFill>
                            <a:latin typeface="Cambria Math"/>
                          </a:rPr>
                          <m:t>𝒙</m:t>
                        </m:r>
                      </m:e>
                      <m:sup>
                        <m:r>
                          <a:rPr lang="en-US" altLang="zh-CN" sz="2400">
                            <a:solidFill>
                              <a:srgbClr val="FF0000"/>
                            </a:solidFill>
                            <a:latin typeface="Cambria Math"/>
                          </a:rPr>
                          <m:t>∗</m:t>
                        </m:r>
                      </m:sup>
                    </m:sSup>
                  </m:oMath>
                </a14:m>
                <a:endParaRPr lang="en-US" altLang="zh-CN" sz="2400" dirty="0">
                  <a:solidFill>
                    <a:srgbClr val="FF0000"/>
                  </a:solidFill>
                </a:endParaRPr>
              </a:p>
              <a:p>
                <a:r>
                  <a:rPr lang="zh-CN" altLang="en-US" sz="2400" dirty="0">
                    <a:solidFill>
                      <a:srgbClr val="FF0000"/>
                    </a:solidFill>
                  </a:rPr>
                  <a:t>结论表明：</a:t>
                </a:r>
                <a:r>
                  <a:rPr lang="zh-CN" altLang="en-US" sz="2400" dirty="0">
                    <a:solidFill>
                      <a:srgbClr val="0000FF"/>
                    </a:solidFill>
                  </a:rPr>
                  <a:t>若一个非二次函数</a:t>
                </a:r>
                <a14:m>
                  <m:oMath xmlns:m="http://schemas.openxmlformats.org/officeDocument/2006/math">
                    <m:r>
                      <a:rPr lang="en-US" altLang="zh-CN" sz="2400" b="1" i="1" smtClean="0">
                        <a:solidFill>
                          <a:srgbClr val="0000FF"/>
                        </a:solidFill>
                        <a:latin typeface="Cambria Math"/>
                      </a:rPr>
                      <m:t>𝒇</m:t>
                    </m:r>
                    <m:r>
                      <a:rPr lang="en-US" altLang="zh-CN" sz="2400" b="1" i="1" smtClean="0">
                        <a:solidFill>
                          <a:srgbClr val="0000FF"/>
                        </a:solidFill>
                        <a:latin typeface="Cambria Math"/>
                      </a:rPr>
                      <m:t>(</m:t>
                    </m:r>
                    <m:r>
                      <a:rPr lang="en-US" altLang="zh-CN" sz="2400" b="1" i="1" smtClean="0">
                        <a:solidFill>
                          <a:srgbClr val="0000FF"/>
                        </a:solidFill>
                        <a:latin typeface="Cambria Math"/>
                      </a:rPr>
                      <m:t>𝒙</m:t>
                    </m:r>
                    <m:r>
                      <a:rPr lang="en-US" altLang="zh-CN" sz="2400" b="1" i="1" smtClean="0">
                        <a:solidFill>
                          <a:srgbClr val="0000FF"/>
                        </a:solidFill>
                        <a:latin typeface="Cambria Math"/>
                      </a:rPr>
                      <m:t>)</m:t>
                    </m:r>
                  </m:oMath>
                </a14:m>
                <a:r>
                  <a:rPr lang="zh-CN" altLang="en-US" sz="2400" dirty="0">
                    <a:solidFill>
                      <a:srgbClr val="0000FF"/>
                    </a:solidFill>
                  </a:rPr>
                  <a:t>在极小点</a:t>
                </a:r>
                <a14:m>
                  <m:oMath xmlns:m="http://schemas.openxmlformats.org/officeDocument/2006/math">
                    <m:sSup>
                      <m:sSupPr>
                        <m:ctrlPr>
                          <a:rPr lang="en-US" altLang="zh-CN" sz="2400" b="1" i="1" smtClean="0">
                            <a:solidFill>
                              <a:srgbClr val="0000FF"/>
                            </a:solidFill>
                            <a:latin typeface="Cambria Math" panose="02040503050406030204" pitchFamily="18" charset="0"/>
                          </a:rPr>
                        </m:ctrlPr>
                      </m:sSupPr>
                      <m:e>
                        <m:r>
                          <a:rPr lang="en-US" altLang="zh-CN" sz="2400" b="1" i="1" smtClean="0">
                            <a:solidFill>
                              <a:srgbClr val="0000FF"/>
                            </a:solidFill>
                            <a:latin typeface="Cambria Math"/>
                          </a:rPr>
                          <m:t>𝒙</m:t>
                        </m:r>
                      </m:e>
                      <m:sup>
                        <m:r>
                          <a:rPr lang="en-US" altLang="zh-CN" sz="2400" b="1" i="1" smtClean="0">
                            <a:solidFill>
                              <a:srgbClr val="0000FF"/>
                            </a:solidFill>
                            <a:latin typeface="Cambria Math"/>
                          </a:rPr>
                          <m:t>∗</m:t>
                        </m:r>
                      </m:sup>
                    </m:sSup>
                  </m:oMath>
                </a14:m>
                <a:r>
                  <a:rPr lang="zh-CN" altLang="en-US" sz="2400" dirty="0">
                    <a:solidFill>
                      <a:srgbClr val="0000FF"/>
                    </a:solidFill>
                  </a:rPr>
                  <a:t>处的</a:t>
                </a:r>
                <a:r>
                  <a:rPr lang="en-US" altLang="zh-CN" sz="2400" dirty="0">
                    <a:solidFill>
                      <a:srgbClr val="0000FF"/>
                    </a:solidFill>
                  </a:rPr>
                  <a:t>Hessian</a:t>
                </a:r>
                <a:r>
                  <a:rPr lang="zh-CN" altLang="en-US" sz="2400" dirty="0">
                    <a:solidFill>
                      <a:srgbClr val="0000FF"/>
                    </a:solidFill>
                  </a:rPr>
                  <a:t>矩阵</a:t>
                </a:r>
                <a14:m>
                  <m:oMath xmlns:m="http://schemas.openxmlformats.org/officeDocument/2006/math">
                    <m:sSup>
                      <m:sSupPr>
                        <m:ctrlPr>
                          <a:rPr lang="en-US" altLang="zh-CN" sz="2400" b="1" i="1" smtClean="0">
                            <a:solidFill>
                              <a:srgbClr val="0000FF"/>
                            </a:solidFill>
                            <a:latin typeface="Cambria Math" panose="02040503050406030204" pitchFamily="18" charset="0"/>
                          </a:rPr>
                        </m:ctrlPr>
                      </m:sSupPr>
                      <m:e>
                        <m:r>
                          <a:rPr lang="en-US" altLang="zh-CN" sz="2400" b="1" i="0" smtClean="0">
                            <a:solidFill>
                              <a:srgbClr val="0000FF"/>
                            </a:solidFill>
                            <a:latin typeface="Cambria Math"/>
                          </a:rPr>
                          <m:t>𝛁</m:t>
                        </m:r>
                      </m:e>
                      <m:sup>
                        <m:r>
                          <a:rPr lang="en-US" altLang="zh-CN" sz="2400" b="1" i="0" smtClean="0">
                            <a:solidFill>
                              <a:srgbClr val="0000FF"/>
                            </a:solidFill>
                            <a:latin typeface="Cambria Math"/>
                          </a:rPr>
                          <m:t>𝟐</m:t>
                        </m:r>
                      </m:sup>
                    </m:sSup>
                    <m:r>
                      <a:rPr lang="en-US" altLang="zh-CN" sz="2400" b="1" i="1" smtClean="0">
                        <a:solidFill>
                          <a:srgbClr val="0000FF"/>
                        </a:solidFill>
                        <a:latin typeface="Cambria Math"/>
                      </a:rPr>
                      <m:t>𝒇</m:t>
                    </m:r>
                    <m:d>
                      <m:dPr>
                        <m:ctrlPr>
                          <a:rPr lang="en-US" altLang="zh-CN" sz="2400" b="1" i="1" smtClean="0">
                            <a:solidFill>
                              <a:srgbClr val="0000FF"/>
                            </a:solidFill>
                            <a:latin typeface="Cambria Math" panose="02040503050406030204" pitchFamily="18" charset="0"/>
                          </a:rPr>
                        </m:ctrlPr>
                      </m:dPr>
                      <m:e>
                        <m:sSup>
                          <m:sSupPr>
                            <m:ctrlPr>
                              <a:rPr lang="en-US" altLang="zh-CN" sz="2400" b="1" i="1" smtClean="0">
                                <a:solidFill>
                                  <a:srgbClr val="0000FF"/>
                                </a:solidFill>
                                <a:latin typeface="Cambria Math" panose="02040503050406030204" pitchFamily="18" charset="0"/>
                              </a:rPr>
                            </m:ctrlPr>
                          </m:sSupPr>
                          <m:e>
                            <m:r>
                              <a:rPr lang="en-US" altLang="zh-CN" sz="2400" b="1" i="1" smtClean="0">
                                <a:solidFill>
                                  <a:srgbClr val="0000FF"/>
                                </a:solidFill>
                                <a:latin typeface="Cambria Math"/>
                              </a:rPr>
                              <m:t>𝒙</m:t>
                            </m:r>
                          </m:e>
                          <m:sup>
                            <m:r>
                              <a:rPr lang="en-US" altLang="zh-CN" sz="2400" b="1" i="1" smtClean="0">
                                <a:solidFill>
                                  <a:srgbClr val="0000FF"/>
                                </a:solidFill>
                                <a:latin typeface="Cambria Math"/>
                              </a:rPr>
                              <m:t>∗</m:t>
                            </m:r>
                          </m:sup>
                        </m:sSup>
                      </m:e>
                    </m:d>
                  </m:oMath>
                </a14:m>
                <a:r>
                  <a:rPr lang="zh-CN" altLang="en-US" sz="2400" dirty="0">
                    <a:solidFill>
                      <a:srgbClr val="0000FF"/>
                    </a:solidFill>
                  </a:rPr>
                  <a:t>是正定的，则这个函数在极小点附近近似于一个正定二次函数，这个结论以后经常用到</a:t>
                </a:r>
                <a:endParaRPr lang="en-US" altLang="zh-CN" sz="2400" dirty="0">
                  <a:solidFill>
                    <a:srgbClr val="0000FF"/>
                  </a:solidFill>
                </a:endParaRPr>
              </a:p>
              <a:p>
                <a:r>
                  <a:rPr lang="zh-CN" altLang="en-US" sz="2400" dirty="0"/>
                  <a:t>大多数优化方法都是从二次函数模型导出。二次终止性是指算法应用于一个二次函数时，只要经过有限步迭代就能达到函数的极小值点</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dirty="0">
                    <a:solidFill>
                      <a:srgbClr val="0000FF"/>
                    </a:solidFill>
                  </a:rPr>
                  <a:t>，因此具有很好的收敛性质</a:t>
                </a:r>
              </a:p>
              <a:p>
                <a:endParaRPr lang="en-US" altLang="zh-CN" sz="2400" dirty="0"/>
              </a:p>
              <a:p>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926" t="-1193"/>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a:t>
                </a:r>
                <a:r>
                  <a:rPr lang="en-US" altLang="zh-CN" dirty="0"/>
                  <a:t>:</a:t>
                </a:r>
                <a:r>
                  <a:rPr lang="zh-CN" altLang="en-US" dirty="0"/>
                  <a:t>利用最优性条件，求解下列问题</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a:rPr>
                        <m:t>𝒎𝒊𝒏</m:t>
                      </m:r>
                      <m:r>
                        <a:rPr lang="en-US" altLang="zh-CN" b="1" i="1" smtClean="0">
                          <a:latin typeface="Cambria Math"/>
                        </a:rPr>
                        <m:t> </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𝟑</m:t>
                          </m:r>
                        </m:den>
                      </m:f>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𝟑</m:t>
                          </m:r>
                        </m:sup>
                      </m:sSubSup>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𝟑</m:t>
                          </m:r>
                        </m:den>
                      </m:f>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𝟐</m:t>
                          </m:r>
                        </m:sub>
                        <m:sup>
                          <m:r>
                            <a:rPr lang="en-US" altLang="zh-CN" b="1" i="1" smtClean="0">
                              <a:latin typeface="Cambria Math"/>
                            </a:rPr>
                            <m:t>𝟑</m:t>
                          </m:r>
                        </m:sup>
                      </m:sSubSup>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𝟐</m:t>
                          </m:r>
                        </m:sub>
                        <m:sup>
                          <m:r>
                            <a:rPr lang="en-US" altLang="zh-CN" b="1" i="1" smtClean="0">
                              <a:latin typeface="Cambria Math"/>
                            </a:rPr>
                            <m:t>𝟐</m:t>
                          </m:r>
                        </m:sup>
                      </m:sSubSup>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oMath>
                  </m:oMathPara>
                </a14:m>
                <a:endParaRPr lang="en-US" altLang="zh-CN" dirty="0"/>
              </a:p>
              <a:p>
                <a:pPr marL="0" indent="0">
                  <a:buNone/>
                </a:pPr>
                <a:r>
                  <a:rPr lang="zh-CN" altLang="en-US" dirty="0"/>
                  <a:t>解：求其梯度为</a:t>
                </a:r>
                <a:r>
                  <a:rPr lang="en-US" altLang="zh-CN" dirty="0"/>
                  <a:t>0</a:t>
                </a:r>
                <a:r>
                  <a:rPr lang="zh-CN" altLang="en-US" dirty="0"/>
                  <a:t>，可得四个平稳点</a:t>
                </a:r>
                <a14:m>
                  <m:oMath xmlns:m="http://schemas.openxmlformats.org/officeDocument/2006/math">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𝟏</m:t>
                            </m:r>
                          </m:e>
                        </m:d>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r>
                              <a:rPr lang="en-US" altLang="zh-CN" b="1" i="1" smtClean="0">
                                <a:latin typeface="Cambria Math"/>
                              </a:rPr>
                              <m:t>𝟎</m:t>
                            </m:r>
                          </m:e>
                        </m:d>
                      </m:e>
                      <m:sup>
                        <m:r>
                          <a:rPr lang="en-US" altLang="zh-CN" b="1" i="1" smtClean="0">
                            <a:latin typeface="Cambria Math"/>
                          </a:rPr>
                          <m:t>𝑻</m:t>
                        </m:r>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𝟐</m:t>
                            </m:r>
                          </m:e>
                        </m:d>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r>
                              <a:rPr lang="en-US" altLang="zh-CN" b="1" i="1" smtClean="0">
                                <a:latin typeface="Cambria Math"/>
                              </a:rPr>
                              <m:t>𝟐</m:t>
                            </m:r>
                          </m:e>
                        </m:d>
                      </m:e>
                      <m:sup>
                        <m:r>
                          <a:rPr lang="en-US" altLang="zh-CN" b="1" i="1" smtClean="0">
                            <a:latin typeface="Cambria Math"/>
                          </a:rPr>
                          <m:t>𝑻</m:t>
                        </m:r>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𝟑</m:t>
                            </m:r>
                          </m:e>
                        </m:d>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𝟎</m:t>
                            </m:r>
                          </m:e>
                        </m:d>
                      </m:e>
                      <m:sup>
                        <m:r>
                          <a:rPr lang="en-US" altLang="zh-CN" b="1" i="1" smtClean="0">
                            <a:latin typeface="Cambria Math"/>
                          </a:rPr>
                          <m:t>𝑻</m:t>
                        </m:r>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𝟒</m:t>
                            </m:r>
                          </m:e>
                        </m:d>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𝟐</m:t>
                            </m:r>
                          </m:e>
                        </m:d>
                      </m:e>
                      <m:sup>
                        <m:r>
                          <a:rPr lang="en-US" altLang="zh-CN" b="1" i="1" smtClean="0">
                            <a:latin typeface="Cambria Math"/>
                          </a:rPr>
                          <m:t>𝑻</m:t>
                        </m:r>
                      </m:sup>
                    </m:sSup>
                  </m:oMath>
                </a14:m>
                <a:endParaRPr lang="en-US" altLang="zh-CN" dirty="0"/>
              </a:p>
              <a:p>
                <a:pPr marL="0" indent="0">
                  <a:buNone/>
                </a:pPr>
                <a:r>
                  <a:rPr lang="zh-CN" altLang="en-US" dirty="0"/>
                  <a:t>代入</a:t>
                </a:r>
                <a:r>
                  <a:rPr lang="en-US" altLang="zh-CN" dirty="0"/>
                  <a:t>Hessian</a:t>
                </a:r>
                <a:r>
                  <a:rPr lang="zh-CN" altLang="en-US" dirty="0"/>
                  <a:t>矩阵分别得到四点的</a:t>
                </a:r>
                <a:r>
                  <a:rPr lang="en-US" altLang="zh-CN" dirty="0"/>
                  <a:t>Hessian</a:t>
                </a:r>
                <a:r>
                  <a:rPr lang="zh-CN" altLang="en-US" dirty="0"/>
                  <a:t>矩阵为</a:t>
                </a:r>
                <a:r>
                  <a:rPr lang="en-US" altLang="zh-CN" dirty="0"/>
                  <a:t>:</a:t>
                </a:r>
              </a:p>
              <a:p>
                <a:pPr marL="0" indent="0">
                  <a:buNone/>
                </a:pPr>
                <a14:m>
                  <m:oMath xmlns:m="http://schemas.openxmlformats.org/officeDocument/2006/math">
                    <m:sSup>
                      <m:sSupPr>
                        <m:ctrlPr>
                          <a:rPr lang="en-US" altLang="zh-CN" b="1" i="1" smtClean="0">
                            <a:latin typeface="Cambria Math" panose="02040503050406030204" pitchFamily="18" charset="0"/>
                          </a:rPr>
                        </m:ctrlPr>
                      </m:sSupPr>
                      <m:e>
                        <m:r>
                          <a:rPr lang="en-US" altLang="zh-CN" b="1" i="0" smtClean="0">
                            <a:latin typeface="Cambria Math"/>
                          </a:rPr>
                          <m:t>𝛁</m:t>
                        </m:r>
                      </m:e>
                      <m:sup>
                        <m:r>
                          <a:rPr lang="en-US" altLang="zh-CN" b="1" i="0" smtClean="0">
                            <a:latin typeface="Cambria Math"/>
                          </a:rPr>
                          <m:t>𝟐</m:t>
                        </m:r>
                      </m:sup>
                    </m:sSup>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𝟏</m:t>
                                </m:r>
                              </m:e>
                            </m:d>
                          </m:sup>
                        </m:sSup>
                      </m:e>
                    </m:d>
                    <m:r>
                      <a:rPr lang="en-US" altLang="zh-CN" b="1" i="1" smtClean="0">
                        <a:latin typeface="Cambria Math"/>
                      </a:rPr>
                      <m:t>=</m:t>
                    </m:r>
                    <m:d>
                      <m:dPr>
                        <m:ctrlPr>
                          <a:rPr lang="en-US" altLang="zh-CN" b="1" i="1" smtClean="0">
                            <a:latin typeface="Cambria Math" panose="02040503050406030204" pitchFamily="18" charset="0"/>
                          </a:rPr>
                        </m:ctrlPr>
                      </m:dPr>
                      <m:e>
                        <m:f>
                          <m:fPr>
                            <m:type m:val="noBar"/>
                            <m:ctrlPr>
                              <a:rPr lang="en-US" altLang="zh-CN" b="1" i="1" smtClean="0">
                                <a:latin typeface="Cambria Math" panose="02040503050406030204" pitchFamily="18" charset="0"/>
                              </a:rPr>
                            </m:ctrlPr>
                          </m:fPr>
                          <m:num>
                            <m:r>
                              <a:rPr lang="en-US" altLang="zh-CN" b="1" i="1" smtClean="0">
                                <a:latin typeface="Cambria Math"/>
                              </a:rPr>
                              <m:t>𝟐</m:t>
                            </m:r>
                          </m:num>
                          <m:den>
                            <m:r>
                              <a:rPr lang="en-US" altLang="zh-CN" b="1" i="1" smtClean="0">
                                <a:latin typeface="Cambria Math"/>
                              </a:rPr>
                              <m:t>𝟎</m:t>
                            </m:r>
                          </m:den>
                        </m:f>
                        <m:f>
                          <m:fPr>
                            <m:type m:val="noBar"/>
                            <m:ctrlPr>
                              <a:rPr lang="en-US" altLang="zh-CN" i="1">
                                <a:latin typeface="Cambria Math" panose="02040503050406030204" pitchFamily="18" charset="0"/>
                              </a:rPr>
                            </m:ctrlPr>
                          </m:fPr>
                          <m:num>
                            <m:r>
                              <a:rPr lang="en-US" altLang="zh-CN" b="1" i="1" smtClean="0">
                                <a:latin typeface="Cambria Math"/>
                              </a:rPr>
                              <m:t>𝟎</m:t>
                            </m:r>
                          </m:num>
                          <m:den>
                            <m:r>
                              <a:rPr lang="en-US" altLang="zh-CN" b="1" i="1" smtClean="0">
                                <a:latin typeface="Cambria Math"/>
                              </a:rPr>
                              <m:t>−</m:t>
                            </m:r>
                            <m:r>
                              <a:rPr lang="en-US" altLang="zh-CN" b="1" i="1" smtClean="0">
                                <a:latin typeface="Cambria Math"/>
                              </a:rPr>
                              <m:t>𝟐</m:t>
                            </m:r>
                          </m:den>
                        </m:f>
                      </m:e>
                    </m:d>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type m:val="noBar"/>
                            <m:ctrlPr>
                              <a:rPr lang="en-US" altLang="zh-CN" i="1">
                                <a:latin typeface="Cambria Math" panose="02040503050406030204" pitchFamily="18" charset="0"/>
                              </a:rPr>
                            </m:ctrlPr>
                          </m:fPr>
                          <m:num>
                            <m:r>
                              <a:rPr lang="en-US" altLang="zh-CN" b="1" i="1" smtClean="0">
                                <a:latin typeface="Cambria Math"/>
                              </a:rPr>
                              <m:t>𝟐</m:t>
                            </m:r>
                          </m:num>
                          <m:den>
                            <m:r>
                              <a:rPr lang="en-US" altLang="zh-CN" b="1" i="1" smtClean="0">
                                <a:latin typeface="Cambria Math"/>
                              </a:rPr>
                              <m:t>𝟎</m:t>
                            </m:r>
                          </m:den>
                        </m:f>
                        <m:f>
                          <m:fPr>
                            <m:type m:val="noBar"/>
                            <m:ctrlPr>
                              <a:rPr lang="en-US" altLang="zh-CN" i="1">
                                <a:latin typeface="Cambria Math" panose="02040503050406030204" pitchFamily="18" charset="0"/>
                              </a:rPr>
                            </m:ctrlPr>
                          </m:fPr>
                          <m:num>
                            <m:r>
                              <a:rPr lang="en-US" altLang="zh-CN" b="1" i="1" smtClean="0">
                                <a:latin typeface="Cambria Math"/>
                              </a:rPr>
                              <m:t>𝟎</m:t>
                            </m:r>
                          </m:num>
                          <m:den>
                            <m:r>
                              <a:rPr lang="en-US" altLang="zh-CN" b="1" i="1" smtClean="0">
                                <a:latin typeface="Cambria Math"/>
                              </a:rPr>
                              <m:t>𝟐</m:t>
                            </m:r>
                          </m:den>
                        </m:f>
                      </m:e>
                    </m:d>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type m:val="noBar"/>
                            <m:ctrlPr>
                              <a:rPr lang="en-US" altLang="zh-CN" i="1">
                                <a:latin typeface="Cambria Math" panose="02040503050406030204" pitchFamily="18" charset="0"/>
                              </a:rPr>
                            </m:ctrlPr>
                          </m:fPr>
                          <m:num>
                            <m:r>
                              <a:rPr lang="en-US" altLang="zh-CN" b="1" i="1" smtClean="0">
                                <a:latin typeface="Cambria Math"/>
                              </a:rPr>
                              <m:t>−</m:t>
                            </m:r>
                            <m:r>
                              <a:rPr lang="en-US" altLang="zh-CN" b="1" i="1" smtClean="0">
                                <a:latin typeface="Cambria Math"/>
                              </a:rPr>
                              <m:t>𝟐</m:t>
                            </m:r>
                          </m:num>
                          <m:den>
                            <m:r>
                              <a:rPr lang="en-US" altLang="zh-CN" b="1" i="1" smtClean="0">
                                <a:latin typeface="Cambria Math"/>
                              </a:rPr>
                              <m:t>𝟎</m:t>
                            </m:r>
                          </m:den>
                        </m:f>
                        <m:f>
                          <m:fPr>
                            <m:type m:val="noBar"/>
                            <m:ctrlPr>
                              <a:rPr lang="en-US" altLang="zh-CN" i="1">
                                <a:latin typeface="Cambria Math" panose="02040503050406030204" pitchFamily="18" charset="0"/>
                              </a:rPr>
                            </m:ctrlPr>
                          </m:fPr>
                          <m:num>
                            <m:r>
                              <a:rPr lang="en-US" altLang="zh-CN" b="1" i="1" smtClean="0">
                                <a:latin typeface="Cambria Math"/>
                              </a:rPr>
                              <m:t>𝟎</m:t>
                            </m:r>
                          </m:num>
                          <m:den>
                            <m:r>
                              <a:rPr lang="en-US" altLang="zh-CN" b="1" i="1" smtClean="0">
                                <a:latin typeface="Cambria Math"/>
                              </a:rPr>
                              <m:t>−</m:t>
                            </m:r>
                            <m:r>
                              <a:rPr lang="en-US" altLang="zh-CN" b="1" i="1" smtClean="0">
                                <a:latin typeface="Cambria Math"/>
                              </a:rPr>
                              <m:t>𝟐</m:t>
                            </m:r>
                          </m:den>
                        </m:f>
                      </m:e>
                    </m:d>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type m:val="noBar"/>
                            <m:ctrlPr>
                              <a:rPr lang="en-US" altLang="zh-CN" i="1">
                                <a:latin typeface="Cambria Math" panose="02040503050406030204" pitchFamily="18" charset="0"/>
                              </a:rPr>
                            </m:ctrlPr>
                          </m:fPr>
                          <m:num>
                            <m:r>
                              <a:rPr lang="en-US" altLang="zh-CN" b="1" i="1" smtClean="0">
                                <a:latin typeface="Cambria Math"/>
                              </a:rPr>
                              <m:t>−</m:t>
                            </m:r>
                            <m:r>
                              <a:rPr lang="en-US" altLang="zh-CN" b="1" i="1" smtClean="0">
                                <a:latin typeface="Cambria Math"/>
                              </a:rPr>
                              <m:t>𝟐</m:t>
                            </m:r>
                          </m:num>
                          <m:den>
                            <m:r>
                              <a:rPr lang="en-US" altLang="zh-CN" b="1" i="1" smtClean="0">
                                <a:latin typeface="Cambria Math"/>
                              </a:rPr>
                              <m:t>𝟎</m:t>
                            </m:r>
                          </m:den>
                        </m:f>
                        <m:f>
                          <m:fPr>
                            <m:type m:val="noBar"/>
                            <m:ctrlPr>
                              <a:rPr lang="en-US" altLang="zh-CN" i="1">
                                <a:latin typeface="Cambria Math" panose="02040503050406030204" pitchFamily="18" charset="0"/>
                              </a:rPr>
                            </m:ctrlPr>
                          </m:fPr>
                          <m:num>
                            <m:r>
                              <a:rPr lang="en-US" altLang="zh-CN" b="1" i="1" smtClean="0">
                                <a:latin typeface="Cambria Math"/>
                              </a:rPr>
                              <m:t>𝟎</m:t>
                            </m:r>
                          </m:num>
                          <m:den>
                            <m:r>
                              <a:rPr lang="en-US" altLang="zh-CN" b="1" i="1" smtClean="0">
                                <a:latin typeface="Cambria Math"/>
                              </a:rPr>
                              <m:t>𝟐</m:t>
                            </m:r>
                          </m:den>
                        </m:f>
                      </m:e>
                    </m:d>
                  </m:oMath>
                </a14:m>
                <a:r>
                  <a:rPr lang="en-US" altLang="zh-CN" dirty="0"/>
                  <a:t>,</a:t>
                </a:r>
                <a:r>
                  <a:rPr lang="zh-CN" altLang="en-US" dirty="0"/>
                  <a:t>显然，</a:t>
                </a:r>
                <a:r>
                  <a:rPr lang="en-US" altLang="zh-CN" dirty="0"/>
                  <a:t>1,4</a:t>
                </a:r>
                <a:r>
                  <a:rPr lang="zh-CN" altLang="en-US" dirty="0"/>
                  <a:t>不定</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𝟏</m:t>
                            </m:r>
                          </m:e>
                        </m:d>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𝟒</m:t>
                            </m:r>
                          </m:e>
                        </m:d>
                      </m:sup>
                    </m:sSup>
                  </m:oMath>
                </a14:m>
                <a:r>
                  <a:rPr lang="zh-CN" altLang="en-US" dirty="0"/>
                  <a:t>不是极值点，</a:t>
                </a:r>
                <a:r>
                  <a:rPr lang="en-US" altLang="zh-CN" dirty="0"/>
                  <a:t>3</a:t>
                </a:r>
                <a:r>
                  <a:rPr lang="zh-CN" altLang="en-US" dirty="0"/>
                  <a:t>为负定</a:t>
                </a:r>
                <a:r>
                  <a:rPr lang="en-US" altLang="zh-CN" dirty="0"/>
                  <a:t>:</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𝟑</m:t>
                            </m:r>
                          </m:e>
                        </m:d>
                      </m:sup>
                    </m:sSup>
                  </m:oMath>
                </a14:m>
                <a:r>
                  <a:rPr lang="zh-CN" altLang="en-US" dirty="0"/>
                  <a:t>是极大点，</a:t>
                </a:r>
                <a:r>
                  <a:rPr lang="en-US" altLang="zh-CN" dirty="0"/>
                  <a:t>2</a:t>
                </a:r>
                <a:r>
                  <a:rPr lang="zh-CN" altLang="en-US" dirty="0"/>
                  <a:t>正定：</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𝟐</m:t>
                            </m:r>
                          </m:e>
                        </m:d>
                      </m:sup>
                    </m:sSup>
                  </m:oMath>
                </a14:m>
                <a:r>
                  <a:rPr lang="zh-CN" altLang="en-US" dirty="0"/>
                  <a:t>为严格局部最小值</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587" t="-1735" r="-661"/>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例：利用最优性条件，求解问题</a:t>
                </a:r>
                <a14:m>
                  <m:oMath xmlns:m="http://schemas.openxmlformats.org/officeDocument/2006/math">
                    <m:r>
                      <a:rPr lang="en-US" altLang="zh-CN" b="1" i="1" smtClean="0">
                        <a:latin typeface="Cambria Math"/>
                      </a:rPr>
                      <m:t>𝒎𝒊𝒏</m:t>
                    </m:r>
                    <m:r>
                      <a:rPr lang="en-US" altLang="zh-CN" b="1" i="1" smtClean="0">
                        <a:latin typeface="Cambria Math"/>
                      </a:rPr>
                      <m:t> </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e>
                        </m:d>
                      </m:e>
                      <m:sup>
                        <m:r>
                          <a:rPr lang="en-US" altLang="zh-CN" b="1" i="1" smtClean="0">
                            <a:latin typeface="Cambria Math"/>
                          </a:rPr>
                          <m:t>𝟒</m:t>
                        </m:r>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e>
                        </m:d>
                      </m:e>
                      <m:sup>
                        <m:r>
                          <a:rPr lang="en-US" altLang="zh-CN" b="1" i="1" smtClean="0">
                            <a:latin typeface="Cambria Math"/>
                          </a:rPr>
                          <m:t>𝟐</m:t>
                        </m:r>
                      </m:sup>
                    </m:sSup>
                  </m:oMath>
                </a14:m>
                <a:r>
                  <a:rPr lang="en-US" altLang="zh-CN" dirty="0"/>
                  <a:t>.</a:t>
                </a:r>
              </a:p>
              <a:p>
                <a:r>
                  <a:rPr lang="zh-CN" altLang="en-US" dirty="0"/>
                  <a:t>解：</a:t>
                </a:r>
                <a14:m>
                  <m:oMath xmlns:m="http://schemas.openxmlformats.org/officeDocument/2006/math">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0" smtClean="0">
                        <a:latin typeface="Cambria Math"/>
                      </a:rPr>
                      <m:t>=</m:t>
                    </m:r>
                    <m:d>
                      <m:dPr>
                        <m:ctrlPr>
                          <a:rPr lang="en-US" altLang="zh-CN" b="1" i="1" smtClean="0">
                            <a:latin typeface="Cambria Math" panose="02040503050406030204" pitchFamily="18" charset="0"/>
                          </a:rPr>
                        </m:ctrlPr>
                      </m:dPr>
                      <m:e>
                        <m:f>
                          <m:fPr>
                            <m:type m:val="noBar"/>
                            <m:ctrlPr>
                              <a:rPr lang="en-US" altLang="zh-CN" b="1" i="1" smtClean="0">
                                <a:latin typeface="Cambria Math" panose="02040503050406030204" pitchFamily="18" charset="0"/>
                              </a:rPr>
                            </m:ctrlPr>
                          </m:fPr>
                          <m:num>
                            <m:r>
                              <a:rPr lang="en-US" altLang="zh-CN" b="1" i="1" smtClean="0">
                                <a:latin typeface="Cambria Math"/>
                              </a:rPr>
                              <m:t>𝟒</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e>
                                </m:d>
                              </m:e>
                              <m:sup>
                                <m:r>
                                  <a:rPr lang="en-US" altLang="zh-CN" b="1" i="1" smtClean="0">
                                    <a:latin typeface="Cambria Math"/>
                                  </a:rPr>
                                  <m:t>𝟑</m:t>
                                </m:r>
                              </m:sup>
                            </m:sSup>
                            <m:r>
                              <a:rPr lang="en-US" altLang="zh-CN" b="1" i="1" smtClean="0">
                                <a:latin typeface="Cambria Math"/>
                              </a:rPr>
                              <m:t>+</m:t>
                            </m:r>
                            <m:r>
                              <a:rPr lang="en-US" altLang="zh-CN" b="1" i="1" smtClean="0">
                                <a:latin typeface="Cambria Math"/>
                              </a:rPr>
                              <m:t>𝟐</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 )</m:t>
                            </m:r>
                          </m:num>
                          <m:den>
                            <m:r>
                              <a:rPr lang="en-US" altLang="zh-CN" b="1" i="1" smtClean="0">
                                <a:latin typeface="Cambria Math"/>
                              </a:rPr>
                              <m:t>−</m:t>
                            </m:r>
                            <m:r>
                              <a:rPr lang="en-US" altLang="zh-CN" b="1" i="1" smtClean="0">
                                <a:latin typeface="Cambria Math"/>
                              </a:rPr>
                              <m:t>𝟒</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den>
                        </m:f>
                        <m:f>
                          <m:fPr>
                            <m:type m:val="noBar"/>
                            <m:ctrlPr>
                              <a:rPr lang="en-US" altLang="zh-CN" i="1">
                                <a:latin typeface="Cambria Math" panose="02040503050406030204" pitchFamily="18" charset="0"/>
                              </a:rPr>
                            </m:ctrlPr>
                          </m:fPr>
                          <m:num>
                            <m:r>
                              <a:rPr lang="en-US" altLang="zh-CN" b="1" i="1" smtClean="0">
                                <a:latin typeface="Cambria Math"/>
                              </a:rPr>
                              <m:t>  </m:t>
                            </m:r>
                          </m:num>
                          <m:den>
                            <m:r>
                              <a:rPr lang="en-US" altLang="zh-CN" b="1" i="1" smtClean="0">
                                <a:latin typeface="Cambria Math"/>
                              </a:rPr>
                              <m:t> </m:t>
                            </m:r>
                          </m:den>
                        </m:f>
                      </m:e>
                    </m:d>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a:rPr>
                              <m:t>𝟐</m:t>
                            </m:r>
                            <m:r>
                              <a:rPr lang="en-US" altLang="zh-CN" b="1" i="1" smtClean="0">
                                <a:latin typeface="Cambria Math"/>
                              </a:rPr>
                              <m:t>,</m:t>
                            </m:r>
                            <m:r>
                              <a:rPr lang="en-US" altLang="zh-CN" b="1" i="1" smtClean="0">
                                <a:latin typeface="Cambria Math"/>
                              </a:rPr>
                              <m:t>𝟏</m:t>
                            </m:r>
                          </m:e>
                        </m:d>
                      </m:e>
                      <m:sup>
                        <m:r>
                          <a:rPr lang="en-US" altLang="zh-CN" b="1" i="1" smtClean="0">
                            <a:latin typeface="Cambria Math"/>
                          </a:rPr>
                          <m:t>𝑻</m:t>
                        </m:r>
                      </m:sup>
                    </m:sSup>
                  </m:oMath>
                </a14:m>
                <a:r>
                  <a:rPr lang="en-US" altLang="zh-CN" dirty="0"/>
                  <a:t>,</a:t>
                </a:r>
              </a:p>
              <a:p>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m:t>
                        </m:r>
                      </m:e>
                      <m:sup>
                        <m:r>
                          <a:rPr lang="en-US" altLang="zh-CN" b="1" i="1" smtClean="0">
                            <a:latin typeface="Cambria Math"/>
                          </a:rPr>
                          <m:t>𝟐</m:t>
                        </m:r>
                      </m:sup>
                    </m:sSup>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𝑯</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d>
                      <m:dPr>
                        <m:ctrlPr>
                          <a:rPr lang="en-US" altLang="zh-CN" b="1" i="1" smtClean="0">
                            <a:latin typeface="Cambria Math" panose="02040503050406030204" pitchFamily="18" charset="0"/>
                          </a:rPr>
                        </m:ctrlPr>
                      </m:dPr>
                      <m:e>
                        <m:f>
                          <m:fPr>
                            <m:type m:val="noBar"/>
                            <m:ctrlPr>
                              <a:rPr lang="en-US" altLang="zh-CN" i="1">
                                <a:latin typeface="Cambria Math" panose="02040503050406030204" pitchFamily="18" charset="0"/>
                              </a:rPr>
                            </m:ctrlPr>
                          </m:fPr>
                          <m:num>
                            <m:r>
                              <a:rPr lang="en-US" altLang="zh-CN" b="1" i="1" smtClean="0">
                                <a:latin typeface="Cambria Math"/>
                              </a:rPr>
                              <m:t>𝟏𝟐</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𝟐</m:t>
                                    </m:r>
                                  </m:e>
                                </m:d>
                              </m:e>
                              <m:sup>
                                <m:r>
                                  <a:rPr lang="en-US" altLang="zh-CN" b="1" i="1" smtClean="0">
                                    <a:latin typeface="Cambria Math"/>
                                  </a:rPr>
                                  <m:t>𝟐</m:t>
                                </m:r>
                              </m:sup>
                            </m:sSup>
                            <m:r>
                              <a:rPr lang="en-US" altLang="zh-CN" b="1" i="1" smtClean="0">
                                <a:latin typeface="Cambria Math"/>
                              </a:rPr>
                              <m:t>+</m:t>
                            </m:r>
                            <m:r>
                              <a:rPr lang="en-US" altLang="zh-CN" b="1" i="1" smtClean="0">
                                <a:latin typeface="Cambria Math"/>
                              </a:rPr>
                              <m:t>𝟐</m:t>
                            </m:r>
                            <m:r>
                              <a:rPr lang="en-US" altLang="zh-CN" b="1" i="1" smtClean="0">
                                <a:latin typeface="Cambria Math"/>
                              </a:rPr>
                              <m:t> </m:t>
                            </m:r>
                          </m:num>
                          <m:den>
                            <m:r>
                              <a:rPr lang="en-US" altLang="zh-CN" b="1" i="1" smtClean="0">
                                <a:latin typeface="Cambria Math"/>
                              </a:rPr>
                              <m:t>−</m:t>
                            </m:r>
                            <m:r>
                              <a:rPr lang="en-US" altLang="zh-CN" b="1" i="1" smtClean="0">
                                <a:latin typeface="Cambria Math"/>
                              </a:rPr>
                              <m:t>𝟒</m:t>
                            </m:r>
                          </m:den>
                        </m:f>
                        <m:f>
                          <m:fPr>
                            <m:type m:val="noBar"/>
                            <m:ctrlPr>
                              <a:rPr lang="en-US" altLang="zh-CN" b="1" i="1" smtClean="0">
                                <a:latin typeface="Cambria Math" panose="02040503050406030204" pitchFamily="18" charset="0"/>
                              </a:rPr>
                            </m:ctrlPr>
                          </m:fPr>
                          <m:num>
                            <m:r>
                              <a:rPr lang="en-US" altLang="zh-CN" b="1" i="1" smtClean="0">
                                <a:latin typeface="Cambria Math"/>
                              </a:rPr>
                              <m:t>−</m:t>
                            </m:r>
                            <m:r>
                              <a:rPr lang="en-US" altLang="zh-CN" b="1" i="1" smtClean="0">
                                <a:latin typeface="Cambria Math"/>
                              </a:rPr>
                              <m:t>𝟒</m:t>
                            </m:r>
                          </m:num>
                          <m:den>
                            <m:r>
                              <a:rPr lang="en-US" altLang="zh-CN" b="1" i="1" smtClean="0">
                                <a:latin typeface="Cambria Math"/>
                              </a:rPr>
                              <m:t>𝟖</m:t>
                            </m:r>
                          </m:den>
                        </m:f>
                      </m:e>
                    </m:d>
                  </m:oMath>
                </a14:m>
                <a:r>
                  <a:rPr lang="en-US" altLang="zh-CN" dirty="0"/>
                  <a:t>,</a:t>
                </a:r>
                <a:r>
                  <a:rPr lang="zh-CN" altLang="en-US" dirty="0"/>
                  <a:t>因此，</a:t>
                </a:r>
                <a14:m>
                  <m:oMath xmlns:m="http://schemas.openxmlformats.org/officeDocument/2006/math">
                    <m:sSup>
                      <m:sSupPr>
                        <m:ctrlPr>
                          <a:rPr lang="en-US" altLang="zh-CN" b="1" i="1" smtClean="0">
                            <a:latin typeface="Cambria Math" panose="02040503050406030204" pitchFamily="18" charset="0"/>
                          </a:rPr>
                        </m:ctrlPr>
                      </m:sSupPr>
                      <m:e>
                        <m:r>
                          <a:rPr lang="en-US" altLang="zh-CN" b="1" i="0" smtClean="0">
                            <a:latin typeface="Cambria Math"/>
                          </a:rPr>
                          <m:t>𝛁</m:t>
                        </m:r>
                      </m:e>
                      <m:sup>
                        <m:r>
                          <a:rPr lang="en-US" altLang="zh-CN" b="1" i="0" smtClean="0">
                            <a:latin typeface="Cambria Math"/>
                          </a:rPr>
                          <m:t>𝟐</m:t>
                        </m:r>
                      </m:sup>
                    </m:sSup>
                    <m:r>
                      <a:rPr lang="en-US" altLang="zh-CN" b="1" i="0" smtClean="0">
                        <a:latin typeface="Cambria Math"/>
                      </a:rPr>
                      <m:t>𝐟</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0" smtClean="0">
                                <a:latin typeface="Cambria Math"/>
                              </a:rPr>
                              <m:t>𝐱</m:t>
                            </m:r>
                          </m:e>
                          <m:sup>
                            <m:r>
                              <a:rPr lang="en-US" altLang="zh-CN" b="1" i="0" smtClean="0">
                                <a:latin typeface="Cambria Math"/>
                              </a:rPr>
                              <m:t>∗</m:t>
                            </m:r>
                          </m:sup>
                        </m:sSup>
                      </m:e>
                    </m:d>
                    <m:r>
                      <a:rPr lang="en-US" altLang="zh-CN" b="1" i="0" smtClean="0">
                        <a:latin typeface="Cambria Math"/>
                      </a:rPr>
                      <m:t>=</m:t>
                    </m:r>
                    <m:d>
                      <m:dPr>
                        <m:ctrlPr>
                          <a:rPr lang="en-US" altLang="zh-CN" b="1" i="1" smtClean="0">
                            <a:latin typeface="Cambria Math" panose="02040503050406030204" pitchFamily="18" charset="0"/>
                          </a:rPr>
                        </m:ctrlPr>
                      </m:dPr>
                      <m:e>
                        <m:f>
                          <m:fPr>
                            <m:type m:val="noBar"/>
                            <m:ctrlPr>
                              <a:rPr lang="en-US" altLang="zh-CN" b="1" i="1" smtClean="0">
                                <a:latin typeface="Cambria Math" panose="02040503050406030204" pitchFamily="18" charset="0"/>
                              </a:rPr>
                            </m:ctrlPr>
                          </m:fPr>
                          <m:num>
                            <m:r>
                              <a:rPr lang="en-US" altLang="zh-CN" b="1" i="1" smtClean="0">
                                <a:latin typeface="Cambria Math"/>
                              </a:rPr>
                              <m:t>𝟐</m:t>
                            </m:r>
                          </m:num>
                          <m:den>
                            <m:r>
                              <a:rPr lang="en-US" altLang="zh-CN" b="1" i="1" smtClean="0">
                                <a:latin typeface="Cambria Math"/>
                              </a:rPr>
                              <m:t>−</m:t>
                            </m:r>
                            <m:r>
                              <a:rPr lang="en-US" altLang="zh-CN" b="1" i="1" smtClean="0">
                                <a:latin typeface="Cambria Math"/>
                              </a:rPr>
                              <m:t>𝟒</m:t>
                            </m:r>
                          </m:den>
                        </m:f>
                        <m:f>
                          <m:fPr>
                            <m:type m:val="noBar"/>
                            <m:ctrlPr>
                              <a:rPr lang="en-US" altLang="zh-CN" i="1">
                                <a:latin typeface="Cambria Math" panose="02040503050406030204" pitchFamily="18" charset="0"/>
                              </a:rPr>
                            </m:ctrlPr>
                          </m:fPr>
                          <m:num>
                            <m:r>
                              <a:rPr lang="en-US" altLang="zh-CN" b="1" i="1" smtClean="0">
                                <a:latin typeface="Cambria Math"/>
                              </a:rPr>
                              <m:t>−</m:t>
                            </m:r>
                            <m:r>
                              <a:rPr lang="en-US" altLang="zh-CN" b="1" i="1" smtClean="0">
                                <a:latin typeface="Cambria Math"/>
                              </a:rPr>
                              <m:t>𝟒</m:t>
                            </m:r>
                          </m:num>
                          <m:den>
                            <m:r>
                              <a:rPr lang="en-US" altLang="zh-CN" b="1" i="1" smtClean="0">
                                <a:latin typeface="Cambria Math"/>
                              </a:rPr>
                              <m:t>𝟖</m:t>
                            </m:r>
                          </m:den>
                        </m:f>
                      </m:e>
                    </m:d>
                  </m:oMath>
                </a14:m>
                <a:r>
                  <a:rPr lang="en-US" altLang="zh-CN" dirty="0"/>
                  <a:t>,</a:t>
                </a:r>
                <a:r>
                  <a:rPr lang="zh-CN" altLang="en-US" dirty="0"/>
                  <a:t>是半正定矩阵，选取点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的邻域，再计算其</a:t>
                </a:r>
                <a:r>
                  <a:rPr lang="en-US" altLang="zh-CN" dirty="0"/>
                  <a:t>Hessian</a:t>
                </a:r>
                <a:r>
                  <a:rPr lang="zh-CN" altLang="en-US" dirty="0"/>
                  <a:t>矩阵，也是半正定的，因此该点为其局部最优解</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627"/>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603C12-0F7A-402C-B66F-2BD194915C53}"/>
              </a:ext>
            </a:extLst>
          </p:cNvPr>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6423F88-C4A3-4820-BA66-984B00433DCE}"/>
                  </a:ext>
                </a:extLst>
              </p:cNvPr>
              <p:cNvSpPr>
                <a:spLocks noGrp="1"/>
              </p:cNvSpPr>
              <p:nvPr>
                <p:ph idx="1"/>
              </p:nvPr>
            </p:nvSpPr>
            <p:spPr/>
            <p:txBody>
              <a:bodyPr/>
              <a:lstStyle/>
              <a:p>
                <a:r>
                  <a:rPr lang="zh-CN" altLang="en-US" dirty="0"/>
                  <a:t>必要条件可以用于求解最优化问题</a:t>
                </a:r>
                <a:endParaRPr lang="en-US" altLang="zh-CN" dirty="0"/>
              </a:p>
              <a:p>
                <a:pPr lvl="1"/>
                <a:r>
                  <a:rPr lang="zh-CN" altLang="en-US" dirty="0"/>
                  <a:t>找出所有满足一阶必要条件的点（</a:t>
                </a:r>
                <a14:m>
                  <m:oMath xmlns:m="http://schemas.openxmlformats.org/officeDocument/2006/math">
                    <m:r>
                      <a:rPr lang="en-US" altLang="zh-CN" b="1" i="0"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zh-CN" altLang="en-US" dirty="0"/>
                  <a:t>）</a:t>
                </a:r>
                <a:endParaRPr lang="en-US" altLang="zh-CN" dirty="0"/>
              </a:p>
              <a:p>
                <a:pPr lvl="1"/>
                <a:r>
                  <a:rPr lang="zh-CN" altLang="en-US" dirty="0"/>
                  <a:t>检查每个点的二阶必要条件（</a:t>
                </a:r>
                <a14:m>
                  <m:oMath xmlns:m="http://schemas.openxmlformats.org/officeDocument/2006/math">
                    <m:sSup>
                      <m:sSupPr>
                        <m:ctrlPr>
                          <a:rPr lang="en-US" altLang="zh-CN" b="1" i="1" smtClean="0">
                            <a:latin typeface="Cambria Math" panose="02040503050406030204" pitchFamily="18" charset="0"/>
                          </a:rPr>
                        </m:ctrlPr>
                      </m:sSupPr>
                      <m:e>
                        <m:r>
                          <a:rPr lang="en-US" altLang="zh-CN" b="1" i="0" smtClean="0">
                            <a:latin typeface="Cambria Math" panose="02040503050406030204" pitchFamily="18" charset="0"/>
                          </a:rPr>
                          <m:t>𝛁</m:t>
                        </m:r>
                      </m:e>
                      <m:sup>
                        <m:r>
                          <a:rPr lang="en-US" altLang="zh-CN" b="1" i="0" smtClean="0">
                            <a:latin typeface="Cambria Math" panose="02040503050406030204" pitchFamily="18" charset="0"/>
                          </a:rPr>
                          <m:t>𝟐</m:t>
                        </m:r>
                      </m:sup>
                    </m:sSup>
                    <m:r>
                      <a:rPr lang="en-US" altLang="zh-CN" b="1" i="1" smtClean="0">
                        <a:latin typeface="Cambria Math" panose="02040503050406030204" pitchFamily="18" charset="0"/>
                      </a:rPr>
                      <m:t>𝒇</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r>
                  <a:rPr lang="zh-CN" altLang="en-US" dirty="0"/>
                  <a:t>），滤除不满足的点</a:t>
                </a:r>
                <a:endParaRPr lang="en-US" altLang="zh-CN" dirty="0"/>
              </a:p>
              <a:p>
                <a:pPr lvl="1"/>
                <a:r>
                  <a:rPr lang="zh-CN" altLang="en-US" dirty="0"/>
                  <a:t>最后对所有剩余的候选，检查</a:t>
                </a:r>
                <a14:m>
                  <m:oMath xmlns:m="http://schemas.openxmlformats.org/officeDocument/2006/math">
                    <m:sSup>
                      <m:sSupPr>
                        <m:ctrlPr>
                          <a:rPr lang="en-US" altLang="zh-CN" b="1" i="1" smtClean="0">
                            <a:latin typeface="Cambria Math" panose="02040503050406030204" pitchFamily="18" charset="0"/>
                          </a:rPr>
                        </m:ctrlPr>
                      </m:sSupPr>
                      <m:e>
                        <m:r>
                          <a:rPr lang="en-US" altLang="zh-CN" b="1" i="0" smtClean="0">
                            <a:latin typeface="Cambria Math" panose="02040503050406030204" pitchFamily="18" charset="0"/>
                          </a:rPr>
                          <m:t>𝛁</m:t>
                        </m:r>
                      </m:e>
                      <m:sup>
                        <m:r>
                          <a:rPr lang="en-US" altLang="zh-CN" b="1" i="0" smtClean="0">
                            <a:latin typeface="Cambria Math" panose="02040503050406030204" pitchFamily="18" charset="0"/>
                          </a:rPr>
                          <m:t>𝟐</m:t>
                        </m:r>
                      </m:sup>
                    </m:sSup>
                    <m:r>
                      <a:rPr lang="en-US" altLang="zh-CN" b="1" i="1" smtClean="0">
                        <a:latin typeface="Cambria Math" panose="02040503050406030204" pitchFamily="18" charset="0"/>
                      </a:rPr>
                      <m:t>𝒇</m:t>
                    </m:r>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oMath>
                </a14:m>
                <a:r>
                  <a:rPr lang="en-US" altLang="zh-CN" dirty="0"/>
                  <a:t>,</a:t>
                </a:r>
                <a:r>
                  <a:rPr lang="zh-CN" altLang="en-US" dirty="0"/>
                  <a:t>这时确认为严格局部极小点</a:t>
                </a:r>
                <a:endParaRPr lang="en-US" altLang="zh-CN" dirty="0"/>
              </a:p>
              <a:p>
                <a:r>
                  <a:rPr lang="zh-CN" altLang="en-US" dirty="0"/>
                  <a:t>另外一种，就是检查所有满足必要条件的点，然后其中最小目标函数值的点就位全局极小点</a:t>
                </a:r>
                <a:endParaRPr lang="en-US" altLang="zh-CN" dirty="0"/>
              </a:p>
              <a:p>
                <a:pPr lvl="1"/>
                <a:r>
                  <a:rPr lang="zh-CN" altLang="en-US" dirty="0"/>
                  <a:t>但先决条件是：全局极小点存在</a:t>
                </a:r>
                <a:endParaRPr lang="en-US" altLang="zh-CN" dirty="0"/>
              </a:p>
              <a:p>
                <a:pPr lvl="1"/>
                <a14:m>
                  <m:oMath xmlns:m="http://schemas.openxmlformats.org/officeDocument/2006/math">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𝟒</m:t>
                        </m:r>
                      </m:sup>
                    </m:sSup>
                  </m:oMath>
                </a14:m>
                <a:r>
                  <a:rPr lang="zh-CN" altLang="en-US" dirty="0"/>
                  <a:t>，梯度为</a:t>
                </a:r>
                <a:r>
                  <a:rPr lang="en-US" altLang="zh-CN" dirty="0"/>
                  <a:t>0</a:t>
                </a:r>
                <a:r>
                  <a:rPr lang="zh-CN" altLang="en-US" dirty="0"/>
                  <a:t>得：</a:t>
                </a:r>
                <a14:m>
                  <m:oMath xmlns:m="http://schemas.openxmlformats.org/officeDocument/2006/math">
                    <m:r>
                      <a:rPr lang="en-US" altLang="zh-CN" dirty="0">
                        <a:latin typeface="Cambria Math" panose="02040503050406030204" pitchFamily="18" charset="0"/>
                      </a:rPr>
                      <m:t>𝛁</m:t>
                    </m:r>
                    <m:r>
                      <a:rPr lang="en-US" altLang="zh-CN" i="1" dirty="0">
                        <a:latin typeface="Cambria Math" panose="02040503050406030204" pitchFamily="18" charset="0"/>
                      </a:rPr>
                      <m:t>𝒇</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𝒙</m:t>
                        </m:r>
                      </m:e>
                    </m:d>
                    <m:r>
                      <a:rPr lang="en-US" altLang="zh-CN" i="1" dirty="0">
                        <a:latin typeface="Cambria Math" panose="02040503050406030204" pitchFamily="18" charset="0"/>
                      </a:rPr>
                      <m:t>=</m:t>
                    </m:r>
                    <m:r>
                      <a:rPr lang="en-US" altLang="zh-CN" b="1" i="0" dirty="0" smtClean="0">
                        <a:latin typeface="Cambria Math" panose="02040503050406030204" pitchFamily="18" charset="0"/>
                      </a:rPr>
                      <m:t>𝟐</m:t>
                    </m:r>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𝟒</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𝒙</m:t>
                        </m:r>
                      </m:e>
                      <m:sup>
                        <m:r>
                          <a:rPr lang="en-US" altLang="zh-CN" b="1" i="1" dirty="0" smtClean="0">
                            <a:latin typeface="Cambria Math" panose="02040503050406030204" pitchFamily="18" charset="0"/>
                          </a:rPr>
                          <m:t>𝟑</m:t>
                        </m:r>
                      </m:sup>
                    </m:s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𝟎</m:t>
                    </m:r>
                  </m:oMath>
                </a14:m>
                <a:endParaRPr lang="en-US" altLang="zh-CN" dirty="0"/>
              </a:p>
              <a:p>
                <a:pPr lvl="1"/>
                <a:r>
                  <a:rPr lang="zh-CN" altLang="en-US" dirty="0"/>
                  <a:t>从而得</a:t>
                </a:r>
                <a14:m>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ad>
                          <m:radPr>
                            <m:degHide m:val="on"/>
                            <m:ctrlPr>
                              <a:rPr lang="en-US" altLang="zh-CN" b="1" i="1" smtClean="0">
                                <a:latin typeface="Cambria Math" panose="02040503050406030204" pitchFamily="18" charset="0"/>
                              </a:rPr>
                            </m:ctrlPr>
                          </m:radPr>
                          <m:deg/>
                          <m:e>
                            <m:r>
                              <a:rPr lang="en-US" altLang="zh-CN" b="1" i="1" smtClean="0">
                                <a:latin typeface="Cambria Math" panose="02040503050406030204" pitchFamily="18" charset="0"/>
                              </a:rPr>
                              <m:t>𝟐</m:t>
                            </m:r>
                          </m:e>
                        </m:rad>
                      </m:den>
                    </m:f>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ad>
                          <m:radPr>
                            <m:degHide m:val="on"/>
                            <m:ctrlPr>
                              <a:rPr lang="en-US" altLang="zh-CN" b="1" i="1" smtClean="0">
                                <a:latin typeface="Cambria Math" panose="02040503050406030204" pitchFamily="18" charset="0"/>
                              </a:rPr>
                            </m:ctrlPr>
                          </m:radPr>
                          <m:deg/>
                          <m:e>
                            <m:r>
                              <a:rPr lang="en-US" altLang="zh-CN" b="1" i="1" smtClean="0">
                                <a:latin typeface="Cambria Math" panose="02040503050406030204" pitchFamily="18" charset="0"/>
                              </a:rPr>
                              <m:t>𝟐</m:t>
                            </m:r>
                          </m:e>
                        </m:rad>
                      </m:den>
                    </m:f>
                  </m:oMath>
                </a14:m>
                <a:r>
                  <a:rPr lang="en-US" altLang="zh-CN" dirty="0"/>
                  <a:t>,0</a:t>
                </a:r>
                <a:r>
                  <a:rPr lang="zh-CN" altLang="en-US" dirty="0"/>
                  <a:t>对应最小值，但实际上并不能认为这就是全局极小点！</a:t>
                </a:r>
              </a:p>
            </p:txBody>
          </p:sp>
        </mc:Choice>
        <mc:Fallback xmlns="">
          <p:sp>
            <p:nvSpPr>
              <p:cNvPr id="3" name="内容占位符 2">
                <a:extLst>
                  <a:ext uri="{FF2B5EF4-FFF2-40B4-BE49-F238E27FC236}">
                    <a16:creationId xmlns:a16="http://schemas.microsoft.com/office/drawing/2014/main" id="{46423F88-C4A3-4820-BA66-984B00433DCE}"/>
                  </a:ext>
                </a:extLst>
              </p:cNvPr>
              <p:cNvSpPr>
                <a:spLocks noGrp="1" noRot="1" noChangeAspect="1" noMove="1" noResize="1" noEditPoints="1" noAdjustHandles="1" noChangeArrowheads="1" noChangeShapeType="1" noTextEdit="1"/>
              </p:cNvSpPr>
              <p:nvPr>
                <p:ph idx="1"/>
              </p:nvPr>
            </p:nvSpPr>
            <p:spPr>
              <a:blipFill>
                <a:blip r:embed="rId2"/>
                <a:stretch>
                  <a:fillRect l="-1389" t="-1735" r="-1124" b="-68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0453526"/>
      </p:ext>
    </p:extLst>
  </p:cSld>
  <p:clrMapOvr>
    <a:masterClrMapping/>
  </p:clrMapOvr>
  <p:transition spd="med">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527402-1BD0-430A-878A-4F88FACFC3FA}"/>
              </a:ext>
            </a:extLst>
          </p:cNvPr>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8386A9F-CE82-4B76-B557-BB2201454632}"/>
                  </a:ext>
                </a:extLst>
              </p:cNvPr>
              <p:cNvSpPr>
                <a:spLocks noGrp="1"/>
              </p:cNvSpPr>
              <p:nvPr>
                <p:ph idx="1"/>
              </p:nvPr>
            </p:nvSpPr>
            <p:spPr/>
            <p:txBody>
              <a:bodyPr/>
              <a:lstStyle/>
              <a:p>
                <a:r>
                  <a:rPr lang="zh-CN" altLang="en-US" sz="2000" dirty="0"/>
                  <a:t>经典不等式</a:t>
                </a:r>
                <a14:m>
                  <m:oMath xmlns:m="http://schemas.openxmlformats.org/officeDocument/2006/math">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Sub>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𝒏</m:t>
                                </m:r>
                              </m:sub>
                            </m:sSub>
                          </m:e>
                        </m:d>
                      </m:e>
                      <m:sup>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𝒏</m:t>
                            </m:r>
                          </m:den>
                        </m:f>
                      </m:sup>
                    </m:sSup>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nary>
                          <m:naryPr>
                            <m:chr m:val="∑"/>
                            <m:ctrlPr>
                              <a:rPr lang="en-US" altLang="zh-CN" sz="2000" b="1" i="1" smtClean="0">
                                <a:latin typeface="Cambria Math" panose="02040503050406030204" pitchFamily="18" charset="0"/>
                              </a:rPr>
                            </m:ctrlPr>
                          </m:naryPr>
                          <m:sub>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𝒏</m:t>
                            </m:r>
                          </m:sup>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Sub>
                          </m:e>
                        </m:nary>
                      </m:num>
                      <m:den>
                        <m:r>
                          <a:rPr lang="en-US" altLang="zh-CN" sz="2000" b="1" i="1" smtClean="0">
                            <a:latin typeface="Cambria Math" panose="02040503050406030204" pitchFamily="18" charset="0"/>
                          </a:rPr>
                          <m:t>𝒏</m:t>
                        </m:r>
                      </m:den>
                    </m:f>
                  </m:oMath>
                </a14:m>
                <a:r>
                  <a:rPr lang="en-US" altLang="zh-CN" sz="2000" dirty="0"/>
                  <a:t>,</a:t>
                </a:r>
                <a:r>
                  <a:rPr lang="zh-CN" altLang="en-US" sz="2000" dirty="0"/>
                  <a:t>对任何正数</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oMath>
                </a14:m>
                <a:r>
                  <a:rPr lang="zh-CN" altLang="en-US" sz="2000" dirty="0"/>
                  <a:t>都成立</a:t>
                </a:r>
                <a:endParaRPr lang="en-US" altLang="zh-CN" sz="2000" dirty="0"/>
              </a:p>
              <a:p>
                <a:pPr lvl="1"/>
                <a:r>
                  <a:rPr lang="zh-CN" altLang="en-US" sz="1800" dirty="0"/>
                  <a:t>令</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𝒍𝒏</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𝒊</m:t>
                            </m:r>
                          </m:sub>
                        </m:sSub>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𝒏</m:t>
                    </m:r>
                  </m:oMath>
                </a14:m>
                <a:r>
                  <a:rPr lang="en-US" altLang="zh-CN" sz="1800" dirty="0"/>
                  <a:t>,</a:t>
                </a:r>
                <a:r>
                  <a:rPr lang="zh-CN" altLang="en-US" sz="1800" dirty="0"/>
                  <a:t>则有</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𝒊</m:t>
                        </m:r>
                      </m:sub>
                    </m:sSub>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𝒊</m:t>
                            </m:r>
                          </m:sub>
                        </m:sSub>
                      </m:sup>
                    </m:sSup>
                  </m:oMath>
                </a14:m>
                <a:endParaRPr lang="en-US" altLang="zh-CN" sz="1800" dirty="0"/>
              </a:p>
              <a:p>
                <a:pPr lvl="1"/>
                <a:r>
                  <a:rPr lang="zh-CN" altLang="en-US" sz="1800" dirty="0"/>
                  <a:t>从而原不等式变为</a:t>
                </a:r>
                <a:endParaRPr lang="en-US" altLang="zh-CN" sz="1800" dirty="0"/>
              </a:p>
              <a:p>
                <a:pPr lvl="1"/>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f>
                          <m:fPr>
                            <m:ctrlPr>
                              <a:rPr lang="en-US" altLang="zh-CN" sz="1800" b="1" i="1" smtClean="0">
                                <a:latin typeface="Cambria Math" panose="02040503050406030204" pitchFamily="18" charset="0"/>
                              </a:rPr>
                            </m:ctrlPr>
                          </m:fPr>
                          <m:num>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𝟐</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𝒏</m:t>
                                </m:r>
                              </m:sub>
                            </m:sSub>
                          </m:num>
                          <m:den>
                            <m:r>
                              <a:rPr lang="en-US" altLang="zh-CN" sz="1800" b="1" i="1" smtClean="0">
                                <a:latin typeface="Cambria Math" panose="02040503050406030204" pitchFamily="18" charset="0"/>
                              </a:rPr>
                              <m:t>𝒏</m:t>
                            </m:r>
                          </m:den>
                        </m:f>
                      </m:sup>
                    </m:sSup>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sup>
                        </m:s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𝒏</m:t>
                                </m:r>
                              </m:sub>
                            </m:sSub>
                          </m:sup>
                        </m:sSup>
                      </m:num>
                      <m:den>
                        <m:r>
                          <a:rPr lang="en-US" altLang="zh-CN" sz="1800" b="1" i="1" smtClean="0">
                            <a:latin typeface="Cambria Math" panose="02040503050406030204" pitchFamily="18" charset="0"/>
                          </a:rPr>
                          <m:t>𝒏</m:t>
                        </m:r>
                      </m:den>
                    </m:f>
                  </m:oMath>
                </a14:m>
                <a:r>
                  <a:rPr lang="en-US" altLang="zh-CN" sz="1800" dirty="0"/>
                  <a:t>,</a:t>
                </a:r>
                <a:r>
                  <a:rPr lang="zh-CN" altLang="en-US" sz="1800" dirty="0"/>
                  <a:t>对所有的标量</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𝒊</m:t>
                        </m:r>
                      </m:sub>
                    </m:sSub>
                  </m:oMath>
                </a14:m>
                <a:r>
                  <a:rPr lang="zh-CN" altLang="en-US" sz="1800" dirty="0"/>
                  <a:t>都成立，从而消去了非负的约束</a:t>
                </a:r>
                <a:endParaRPr lang="en-US" altLang="zh-CN" sz="1800" dirty="0"/>
              </a:p>
              <a:p>
                <a:pPr lvl="1"/>
                <a:r>
                  <a:rPr lang="zh-CN" altLang="en-US" sz="1800" dirty="0"/>
                  <a:t>证明这个不等式，可以用</a:t>
                </a:r>
                <a14:m>
                  <m:oMath xmlns:m="http://schemas.openxmlformats.org/officeDocument/2006/math">
                    <m:f>
                      <m:fPr>
                        <m:ctrlPr>
                          <a:rPr lang="en-US" altLang="zh-CN" sz="1800" i="1">
                            <a:latin typeface="Cambria Math" panose="02040503050406030204" pitchFamily="18" charset="0"/>
                          </a:rPr>
                        </m:ctrlPr>
                      </m:fPr>
                      <m:num>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𝒆</m:t>
                            </m:r>
                          </m:e>
                          <m:sup>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𝒚</m:t>
                                </m:r>
                              </m:e>
                              <m:sub>
                                <m:r>
                                  <a:rPr lang="en-US" altLang="zh-CN" sz="1800" i="1">
                                    <a:latin typeface="Cambria Math" panose="02040503050406030204" pitchFamily="18" charset="0"/>
                                  </a:rPr>
                                  <m:t>𝟏</m:t>
                                </m:r>
                              </m:sub>
                            </m:sSub>
                          </m:sup>
                        </m:s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𝒆</m:t>
                            </m:r>
                          </m:e>
                          <m:sup>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𝒚</m:t>
                                </m:r>
                              </m:e>
                              <m:sub>
                                <m:r>
                                  <a:rPr lang="en-US" altLang="zh-CN" sz="1800" i="1">
                                    <a:latin typeface="Cambria Math" panose="02040503050406030204" pitchFamily="18" charset="0"/>
                                  </a:rPr>
                                  <m:t>𝒏</m:t>
                                </m:r>
                              </m:sub>
                            </m:sSub>
                          </m:sup>
                        </m:sSup>
                      </m:num>
                      <m:den>
                        <m:r>
                          <a:rPr lang="en-US" altLang="zh-CN" sz="1800" i="1">
                            <a:latin typeface="Cambria Math" panose="02040503050406030204" pitchFamily="18" charset="0"/>
                          </a:rPr>
                          <m:t>𝒏</m:t>
                        </m:r>
                      </m:den>
                    </m:f>
                    <m:r>
                      <a:rPr lang="en-US" altLang="zh-CN" sz="1800" b="1" i="1" smtClean="0">
                        <a:latin typeface="Cambria Math" panose="02040503050406030204" pitchFamily="18" charset="0"/>
                      </a:rPr>
                      <m:t>−</m:t>
                    </m:r>
                  </m:oMath>
                </a14:m>
                <a:r>
                  <a:rPr lang="en-US" altLang="zh-CN" sz="1800" dirty="0"/>
                  <a:t> </a:t>
                </a:r>
                <a14:m>
                  <m:oMath xmlns:m="http://schemas.openxmlformats.org/officeDocument/2006/math">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𝒆</m:t>
                        </m:r>
                      </m:e>
                      <m:sup>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𝒚</m:t>
                                </m:r>
                              </m:e>
                              <m:sub>
                                <m:r>
                                  <a:rPr lang="en-US" altLang="zh-CN" sz="1800" i="1">
                                    <a:latin typeface="Cambria Math" panose="02040503050406030204" pitchFamily="18" charset="0"/>
                                  </a:rPr>
                                  <m:t>𝟏</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𝒚</m:t>
                                </m:r>
                              </m:e>
                              <m:sub>
                                <m:r>
                                  <a:rPr lang="en-US" altLang="zh-CN" sz="1800" i="1">
                                    <a:latin typeface="Cambria Math" panose="02040503050406030204" pitchFamily="18" charset="0"/>
                                  </a:rPr>
                                  <m:t>𝟐</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𝒚</m:t>
                                </m:r>
                              </m:e>
                              <m:sub>
                                <m:r>
                                  <a:rPr lang="en-US" altLang="zh-CN" sz="1800" i="1">
                                    <a:latin typeface="Cambria Math" panose="02040503050406030204" pitchFamily="18" charset="0"/>
                                  </a:rPr>
                                  <m:t>𝒏</m:t>
                                </m:r>
                              </m:sub>
                            </m:sSub>
                          </m:num>
                          <m:den>
                            <m:r>
                              <a:rPr lang="en-US" altLang="zh-CN" sz="1800" i="1">
                                <a:latin typeface="Cambria Math" panose="02040503050406030204" pitchFamily="18" charset="0"/>
                              </a:rPr>
                              <m:t>𝒏</m:t>
                            </m:r>
                          </m:den>
                        </m:f>
                      </m:sup>
                    </m:sSup>
                  </m:oMath>
                </a14:m>
                <a:r>
                  <a:rPr lang="zh-CN" altLang="en-US" sz="1800" dirty="0"/>
                  <a:t>的极小值为</a:t>
                </a:r>
                <a:r>
                  <a:rPr lang="en-US" altLang="zh-CN" sz="1800" dirty="0"/>
                  <a:t>0</a:t>
                </a:r>
                <a:r>
                  <a:rPr lang="zh-CN" altLang="en-US" sz="1800" dirty="0"/>
                  <a:t>来证明！</a:t>
                </a:r>
                <a:endParaRPr lang="en-US" altLang="zh-CN" sz="1800" dirty="0"/>
              </a:p>
              <a:p>
                <a:pPr lvl="1"/>
                <a:r>
                  <a:rPr lang="zh-CN" altLang="en-US" sz="1800" dirty="0"/>
                  <a:t>根据最优性条件，用</a:t>
                </a:r>
                <a14:m>
                  <m:oMath xmlns:m="http://schemas.openxmlformats.org/officeDocument/2006/math">
                    <m:r>
                      <m:rPr>
                        <m:sty m:val="p"/>
                      </m:rPr>
                      <a:rPr lang="en-US" altLang="zh-CN" sz="1800" i="1" dirty="0">
                        <a:latin typeface="Cambria Math" panose="02040503050406030204" pitchFamily="18" charset="0"/>
                      </a:rPr>
                      <m:t>min</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𝒆</m:t>
                        </m:r>
                      </m:e>
                      <m:sup>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𝒚</m:t>
                            </m:r>
                          </m:e>
                          <m:sub>
                            <m:r>
                              <a:rPr lang="en-US" altLang="zh-CN" sz="1800" i="1">
                                <a:latin typeface="Cambria Math" panose="02040503050406030204" pitchFamily="18" charset="0"/>
                              </a:rPr>
                              <m:t>𝟏</m:t>
                            </m:r>
                          </m:sub>
                        </m:sSub>
                      </m:sup>
                    </m:sSup>
                    <m:r>
                      <a:rPr lang="en-US" altLang="zh-CN" sz="1800" i="1">
                        <a:latin typeface="Cambria Math" panose="02040503050406030204" pitchFamily="18" charset="0"/>
                      </a:rPr>
                      <m:t>+⋯+</m:t>
                    </m:r>
                    <m:sSup>
                      <m:sSupPr>
                        <m:ctrlPr>
                          <a:rPr lang="en-US" altLang="zh-CN" sz="1800" i="1">
                            <a:latin typeface="Cambria Math" panose="02040503050406030204" pitchFamily="18" charset="0"/>
                          </a:rPr>
                        </m:ctrlPr>
                      </m:sSupPr>
                      <m:e>
                        <m:r>
                          <a:rPr lang="en-US" altLang="zh-CN" sz="1800" i="1">
                            <a:latin typeface="Cambria Math" panose="02040503050406030204" pitchFamily="18" charset="0"/>
                          </a:rPr>
                          <m:t>𝒆</m:t>
                        </m:r>
                      </m:e>
                      <m:sup>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𝒚</m:t>
                            </m:r>
                          </m:e>
                          <m:sub>
                            <m:r>
                              <a:rPr lang="en-US" altLang="zh-CN" sz="1800" i="1">
                                <a:latin typeface="Cambria Math" panose="02040503050406030204" pitchFamily="18" charset="0"/>
                              </a:rPr>
                              <m:t>𝒏</m:t>
                            </m:r>
                          </m:sub>
                        </m:sSub>
                      </m:sup>
                    </m:sSup>
                    <m:r>
                      <a:rPr lang="en-US" altLang="zh-CN" sz="1800" b="1" i="0" smtClean="0">
                        <a:latin typeface="Cambria Math" panose="02040503050406030204" pitchFamily="18" charset="0"/>
                      </a:rPr>
                      <m:t>,</m:t>
                    </m:r>
                    <m:r>
                      <a:rPr lang="en-US" altLang="zh-CN" sz="1800" b="1" i="0" smtClean="0">
                        <a:latin typeface="Cambria Math" panose="02040503050406030204" pitchFamily="18" charset="0"/>
                      </a:rPr>
                      <m:t>𝐲</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𝒏</m:t>
                        </m:r>
                      </m:sub>
                    </m:sSub>
                    <m:r>
                      <a:rPr lang="en-US" altLang="zh-CN" sz="1800" b="1" i="1" smtClean="0">
                        <a:latin typeface="Cambria Math" panose="02040503050406030204" pitchFamily="18" charset="0"/>
                      </a:rPr>
                      <m:t>)</m:t>
                    </m:r>
                  </m:oMath>
                </a14:m>
                <a:r>
                  <a:rPr lang="zh-CN" altLang="en-US" sz="1800" dirty="0"/>
                  <a:t>使得对任意标量</a:t>
                </a:r>
                <a14:m>
                  <m:oMath xmlns:m="http://schemas.openxmlformats.org/officeDocument/2006/math">
                    <m:r>
                      <a:rPr lang="en-US" altLang="zh-CN" sz="1800" b="1" i="1" smtClean="0">
                        <a:latin typeface="Cambria Math" panose="02040503050406030204" pitchFamily="18" charset="0"/>
                      </a:rPr>
                      <m:t>𝒔</m:t>
                    </m:r>
                    <m:r>
                      <a:rPr lang="en-US" altLang="zh-CN" sz="1800" b="1" i="1" smtClean="0">
                        <a:latin typeface="Cambria Math" panose="02040503050406030204" pitchFamily="18" charset="0"/>
                      </a:rPr>
                      <m:t>,</m:t>
                    </m:r>
                  </m:oMath>
                </a14:m>
                <a:r>
                  <a:rPr lang="zh-CN" altLang="en-US" sz="1800" dirty="0"/>
                  <a:t>证明最优值不小于</a:t>
                </a:r>
                <a14:m>
                  <m:oMath xmlns:m="http://schemas.openxmlformats.org/officeDocument/2006/math">
                    <m:r>
                      <a:rPr lang="en-US" altLang="zh-CN" sz="1800" b="1" i="1" smtClean="0">
                        <a:latin typeface="Cambria Math" panose="02040503050406030204" pitchFamily="18" charset="0"/>
                      </a:rPr>
                      <m:t>𝒏</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𝒔</m:t>
                            </m:r>
                          </m:num>
                          <m:den>
                            <m:r>
                              <a:rPr lang="en-US" altLang="zh-CN" sz="1800" b="1" i="1" smtClean="0">
                                <a:latin typeface="Cambria Math" panose="02040503050406030204" pitchFamily="18" charset="0"/>
                              </a:rPr>
                              <m:t>𝒏</m:t>
                            </m:r>
                          </m:den>
                        </m:f>
                      </m:sup>
                    </m:sSup>
                  </m:oMath>
                </a14:m>
                <a:endParaRPr lang="en-US" altLang="zh-CN" sz="1800" dirty="0"/>
              </a:p>
              <a:p>
                <a:pPr lvl="1"/>
                <a:r>
                  <a:rPr lang="zh-CN" altLang="en-US" sz="1800" dirty="0"/>
                  <a:t>为此，使用约束</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𝟐</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𝒏</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𝒔</m:t>
                    </m:r>
                  </m:oMath>
                </a14:m>
                <a:r>
                  <a:rPr lang="zh-CN" altLang="en-US" sz="1800" dirty="0"/>
                  <a:t>来消除变量</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𝒏</m:t>
                        </m:r>
                      </m:sub>
                    </m:sSub>
                  </m:oMath>
                </a14:m>
                <a:r>
                  <a:rPr lang="en-US" altLang="zh-CN" sz="1800" dirty="0"/>
                  <a:t>,</a:t>
                </a:r>
                <a:r>
                  <a:rPr lang="zh-CN" altLang="en-US" sz="1800" dirty="0"/>
                  <a:t>得到等价的无约束最小值问题</a:t>
                </a:r>
                <a:endParaRPr lang="en-US" altLang="zh-CN" sz="1800" dirty="0"/>
              </a:p>
              <a:p>
                <a:pPr lvl="1"/>
                <a14:m>
                  <m:oMath xmlns:m="http://schemas.openxmlformats.org/officeDocument/2006/math">
                    <m:r>
                      <a:rPr lang="en-US" altLang="zh-CN" sz="1800" b="1" i="1" smtClean="0">
                        <a:latin typeface="Cambria Math" panose="02040503050406030204" pitchFamily="18" charset="0"/>
                      </a:rPr>
                      <m:t>𝒈</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e>
                    </m:d>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sup>
                    </m:s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sup>
                    </m:s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r>
                          <a:rPr lang="en-US" altLang="zh-CN" sz="1800" b="1" i="1" smtClean="0">
                            <a:latin typeface="Cambria Math" panose="02040503050406030204" pitchFamily="18" charset="0"/>
                          </a:rPr>
                          <m:t>𝒔</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sup>
                    </m:sSup>
                  </m:oMath>
                </a14:m>
                <a:r>
                  <a:rPr lang="zh-CN" altLang="en-US" sz="1800" dirty="0"/>
                  <a:t>，其必要条件为</a:t>
                </a:r>
                <a14:m>
                  <m:oMath xmlns:m="http://schemas.openxmlformats.org/officeDocument/2006/math">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𝒈</m:t>
                        </m:r>
                      </m:num>
                      <m:den>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𝒊</m:t>
                            </m:r>
                          </m:sub>
                        </m:sSub>
                      </m:den>
                    </m:f>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𝟎</m:t>
                    </m:r>
                    <m:r>
                      <a:rPr lang="en-US" altLang="zh-CN" sz="1800" b="1" i="0" smtClean="0">
                        <a:latin typeface="Cambria Math" panose="02040503050406030204" pitchFamily="18" charset="0"/>
                      </a:rPr>
                      <m:t>,</m:t>
                    </m:r>
                  </m:oMath>
                </a14:m>
                <a:r>
                  <a:rPr lang="zh-CN" altLang="en-US" sz="1800" dirty="0"/>
                  <a:t>得</a:t>
                </a:r>
                <a:endParaRPr lang="en-US" altLang="zh-CN" sz="1800" dirty="0"/>
              </a:p>
              <a:p>
                <a:pPr lvl="1"/>
                <a14:m>
                  <m:oMath xmlns:m="http://schemas.openxmlformats.org/officeDocument/2006/math">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𝒊</m:t>
                            </m:r>
                          </m:sub>
                        </m:sSub>
                      </m:sup>
                    </m:sSup>
                    <m:r>
                      <a:rPr lang="en-US" altLang="zh-CN" sz="1800" b="1" i="1" smtClean="0">
                        <a:latin typeface="Cambria Math" panose="02040503050406030204" pitchFamily="18" charset="0"/>
                      </a:rPr>
                      <m:t>=</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r>
                          <a:rPr lang="en-US" altLang="zh-CN" sz="1800" b="1" i="1" smtClean="0">
                            <a:latin typeface="Cambria Math" panose="02040503050406030204" pitchFamily="18" charset="0"/>
                          </a:rPr>
                          <m:t>𝒔</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sup>
                    </m:sSup>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𝒊</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oMath>
                </a14:m>
                <a:r>
                  <a:rPr lang="zh-CN" altLang="en-US" sz="1800" dirty="0"/>
                  <a:t>即</a:t>
                </a:r>
                <a:endParaRPr lang="en-US" altLang="zh-CN" sz="1800" dirty="0"/>
              </a:p>
              <a:p>
                <a:pPr lvl="1"/>
                <a14:m>
                  <m:oMath xmlns:m="http://schemas.openxmlformats.org/officeDocument/2006/math">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𝒚</m:t>
                        </m:r>
                      </m:e>
                      <m:sub>
                        <m:r>
                          <a:rPr lang="en-US" altLang="zh-CN" sz="1800" b="1" i="1" smtClean="0">
                            <a:solidFill>
                              <a:srgbClr val="FF0000"/>
                            </a:solidFill>
                            <a:latin typeface="Cambria Math" panose="02040503050406030204" pitchFamily="18" charset="0"/>
                          </a:rPr>
                          <m:t>𝒊</m:t>
                        </m:r>
                      </m:sub>
                    </m:sSub>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𝒔</m:t>
                    </m:r>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𝒚</m:t>
                        </m:r>
                      </m:e>
                      <m:sub>
                        <m:r>
                          <a:rPr lang="en-US" altLang="zh-CN" sz="1800" b="1" i="1" smtClean="0">
                            <a:solidFill>
                              <a:srgbClr val="FF0000"/>
                            </a:solidFill>
                            <a:latin typeface="Cambria Math" panose="02040503050406030204" pitchFamily="18" charset="0"/>
                          </a:rPr>
                          <m:t>𝟏</m:t>
                        </m:r>
                      </m:sub>
                    </m:sSub>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𝒚</m:t>
                        </m:r>
                      </m:e>
                      <m:sub>
                        <m:r>
                          <a:rPr lang="en-US" altLang="zh-CN" sz="1800" b="1" i="1" smtClean="0">
                            <a:solidFill>
                              <a:srgbClr val="FF0000"/>
                            </a:solidFill>
                            <a:latin typeface="Cambria Math" panose="02040503050406030204" pitchFamily="18" charset="0"/>
                          </a:rPr>
                          <m:t>𝒏</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sub>
                    </m:sSub>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𝒊</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𝒏</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oMath>
                </a14:m>
                <a:r>
                  <a:rPr lang="zh-CN" altLang="en-US" sz="1800" dirty="0">
                    <a:solidFill>
                      <a:srgbClr val="FF0000"/>
                    </a:solidFill>
                  </a:rPr>
                  <a:t>得唯一解</a:t>
                </a:r>
                <a14:m>
                  <m:oMath xmlns:m="http://schemas.openxmlformats.org/officeDocument/2006/math">
                    <m:sSubSup>
                      <m:sSubSupPr>
                        <m:ctrlPr>
                          <a:rPr lang="en-US" altLang="zh-CN" sz="1800" b="1" i="1" smtClean="0">
                            <a:solidFill>
                              <a:srgbClr val="FF0000"/>
                            </a:solidFill>
                            <a:latin typeface="Cambria Math" panose="02040503050406030204" pitchFamily="18" charset="0"/>
                          </a:rPr>
                        </m:ctrlPr>
                      </m:sSubSupPr>
                      <m:e>
                        <m:r>
                          <a:rPr lang="en-US" altLang="zh-CN" sz="1800" b="1" i="1" smtClean="0">
                            <a:solidFill>
                              <a:srgbClr val="FF0000"/>
                            </a:solidFill>
                            <a:latin typeface="Cambria Math" panose="02040503050406030204" pitchFamily="18" charset="0"/>
                          </a:rPr>
                          <m:t>𝒚</m:t>
                        </m:r>
                      </m:e>
                      <m:sub>
                        <m:r>
                          <a:rPr lang="en-US" altLang="zh-CN" sz="1800" b="1" i="1" smtClean="0">
                            <a:solidFill>
                              <a:srgbClr val="FF0000"/>
                            </a:solidFill>
                            <a:latin typeface="Cambria Math" panose="02040503050406030204" pitchFamily="18" charset="0"/>
                          </a:rPr>
                          <m:t>𝒊</m:t>
                        </m:r>
                      </m:sub>
                      <m:sup>
                        <m:r>
                          <a:rPr lang="en-US" altLang="zh-CN" sz="1800" b="1" i="1" smtClean="0">
                            <a:solidFill>
                              <a:srgbClr val="FF0000"/>
                            </a:solidFill>
                            <a:latin typeface="Cambria Math" panose="02040503050406030204" pitchFamily="18" charset="0"/>
                          </a:rPr>
                          <m:t>∗</m:t>
                        </m:r>
                      </m:sup>
                    </m:sSubSup>
                    <m:r>
                      <a:rPr lang="en-US" altLang="zh-CN" sz="1800" b="1" i="1" smtClean="0">
                        <a:solidFill>
                          <a:srgbClr val="FF0000"/>
                        </a:solidFill>
                        <a:latin typeface="Cambria Math" panose="02040503050406030204" pitchFamily="18" charset="0"/>
                      </a:rPr>
                      <m:t>=</m:t>
                    </m:r>
                    <m:f>
                      <m:fPr>
                        <m:ctrlPr>
                          <a:rPr lang="en-US" altLang="zh-CN" sz="1800" b="1" i="1" smtClean="0">
                            <a:solidFill>
                              <a:srgbClr val="FF0000"/>
                            </a:solidFill>
                            <a:latin typeface="Cambria Math" panose="02040503050406030204" pitchFamily="18" charset="0"/>
                          </a:rPr>
                        </m:ctrlPr>
                      </m:fPr>
                      <m:num>
                        <m:r>
                          <a:rPr lang="en-US" altLang="zh-CN" sz="1800" b="1" i="1" smtClean="0">
                            <a:solidFill>
                              <a:srgbClr val="FF0000"/>
                            </a:solidFill>
                            <a:latin typeface="Cambria Math" panose="02040503050406030204" pitchFamily="18" charset="0"/>
                          </a:rPr>
                          <m:t>𝒔</m:t>
                        </m:r>
                      </m:num>
                      <m:den>
                        <m:r>
                          <a:rPr lang="en-US" altLang="zh-CN" sz="1800" b="1" i="1" smtClean="0">
                            <a:solidFill>
                              <a:srgbClr val="FF0000"/>
                            </a:solidFill>
                            <a:latin typeface="Cambria Math" panose="02040503050406030204" pitchFamily="18" charset="0"/>
                          </a:rPr>
                          <m:t>𝒏</m:t>
                        </m:r>
                      </m:den>
                    </m:f>
                  </m:oMath>
                </a14:m>
                <a:r>
                  <a:rPr lang="en-US" altLang="zh-CN" sz="1800" dirty="0">
                    <a:solidFill>
                      <a:srgbClr val="FF0000"/>
                    </a:solidFill>
                  </a:rPr>
                  <a:t>.</a:t>
                </a:r>
              </a:p>
              <a:p>
                <a:pPr lvl="1"/>
                <a:r>
                  <a:rPr lang="zh-CN" altLang="en-US" sz="1800" dirty="0"/>
                  <a:t>因此，如果存在全局极小值，则这个就是唯一的全局极小点</a:t>
                </a:r>
                <a:endParaRPr lang="en-US" altLang="zh-CN" sz="1800" dirty="0"/>
              </a:p>
              <a:p>
                <a:pPr lvl="1"/>
                <a:r>
                  <a:rPr lang="zh-CN" altLang="en-US" sz="1800" dirty="0"/>
                  <a:t>实际上，这个函数是</a:t>
                </a:r>
                <a14:m>
                  <m:oMath xmlns:m="http://schemas.openxmlformats.org/officeDocument/2006/math">
                    <m:r>
                      <a:rPr lang="en-US" altLang="zh-CN" sz="1800" b="1" i="1" smtClean="0">
                        <a:latin typeface="Cambria Math" panose="02040503050406030204" pitchFamily="18" charset="0"/>
                      </a:rPr>
                      <m:t>𝒈</m:t>
                    </m:r>
                  </m:oMath>
                </a14:m>
                <a:r>
                  <a:rPr lang="zh-CN" altLang="en-US" sz="1800" dirty="0"/>
                  <a:t>是</a:t>
                </a:r>
                <a:r>
                  <a:rPr lang="zh-CN" altLang="en-US" sz="1800" dirty="0">
                    <a:latin typeface="Cambria Math" panose="02040503050406030204" pitchFamily="18" charset="0"/>
                  </a:rPr>
                  <a:t>强制</a:t>
                </a:r>
                <a:r>
                  <a:rPr lang="en-US" altLang="zh-CN" sz="1800" dirty="0">
                    <a:latin typeface="Cambria Math" panose="02040503050406030204" pitchFamily="18" charset="0"/>
                  </a:rPr>
                  <a:t>(</a:t>
                </a:r>
                <a:r>
                  <a:rPr lang="en-US" altLang="zh-CN" sz="1800" dirty="0"/>
                  <a:t>coercive)</a:t>
                </a:r>
                <a:r>
                  <a:rPr lang="zh-CN" altLang="en-US" sz="1800" dirty="0"/>
                  <a:t>的，因此有无约束全局极小点，因此，（</a:t>
                </a:r>
                <a14:m>
                  <m:oMath xmlns:m="http://schemas.openxmlformats.org/officeDocument/2006/math">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𝒔</m:t>
                        </m:r>
                      </m:num>
                      <m:den>
                        <m:r>
                          <a:rPr lang="en-US" altLang="zh-CN" sz="1800" b="1" i="1" smtClean="0">
                            <a:latin typeface="Cambria Math" panose="02040503050406030204" pitchFamily="18" charset="0"/>
                          </a:rPr>
                          <m:t>𝒏</m:t>
                        </m:r>
                      </m:den>
                    </m:f>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𝒔</m:t>
                        </m:r>
                      </m:num>
                      <m:den>
                        <m:r>
                          <a:rPr lang="en-US" altLang="zh-CN" sz="1800" b="1" i="1" smtClean="0">
                            <a:latin typeface="Cambria Math" panose="02040503050406030204" pitchFamily="18" charset="0"/>
                          </a:rPr>
                          <m:t>𝒏</m:t>
                        </m:r>
                      </m:den>
                    </m:f>
                  </m:oMath>
                </a14:m>
                <a:r>
                  <a:rPr lang="zh-CN" altLang="en-US" sz="1800" dirty="0"/>
                  <a:t>）就是这个极小点，而最优值就是</a:t>
                </a:r>
                <a14:m>
                  <m:oMath xmlns:m="http://schemas.openxmlformats.org/officeDocument/2006/math">
                    <m:r>
                      <a:rPr lang="en-US" altLang="zh-CN" sz="1800" b="1" i="1" smtClean="0">
                        <a:latin typeface="Cambria Math" panose="02040503050406030204" pitchFamily="18" charset="0"/>
                      </a:rPr>
                      <m:t>𝒏</m:t>
                    </m:r>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𝒆</m:t>
                        </m:r>
                      </m:e>
                      <m:sup>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𝒔</m:t>
                            </m:r>
                          </m:num>
                          <m:den>
                            <m:r>
                              <a:rPr lang="en-US" altLang="zh-CN" sz="1800" b="1" i="1" smtClean="0">
                                <a:latin typeface="Cambria Math" panose="02040503050406030204" pitchFamily="18" charset="0"/>
                              </a:rPr>
                              <m:t>𝒏</m:t>
                            </m:r>
                          </m:den>
                        </m:f>
                      </m:sup>
                    </m:sSup>
                  </m:oMath>
                </a14:m>
                <a:r>
                  <a:rPr lang="en-US" altLang="zh-CN" sz="1800" dirty="0"/>
                  <a:t>,</a:t>
                </a:r>
                <a:r>
                  <a:rPr lang="zh-CN" altLang="en-US" sz="1800" dirty="0"/>
                  <a:t>从而证明了上述的不等式</a:t>
                </a:r>
                <a:r>
                  <a:rPr lang="en-US" altLang="zh-CN" sz="1800" dirty="0"/>
                  <a:t>!</a:t>
                </a:r>
                <a:endParaRPr lang="zh-CN" altLang="en-US" sz="1800" dirty="0"/>
              </a:p>
            </p:txBody>
          </p:sp>
        </mc:Choice>
        <mc:Fallback xmlns="">
          <p:sp>
            <p:nvSpPr>
              <p:cNvPr id="3" name="内容占位符 2">
                <a:extLst>
                  <a:ext uri="{FF2B5EF4-FFF2-40B4-BE49-F238E27FC236}">
                    <a16:creationId xmlns:a16="http://schemas.microsoft.com/office/drawing/2014/main" id="{68386A9F-CE82-4B76-B557-BB2201454632}"/>
                  </a:ext>
                </a:extLst>
              </p:cNvPr>
              <p:cNvSpPr>
                <a:spLocks noGrp="1" noRot="1" noChangeAspect="1" noMove="1" noResize="1" noEditPoints="1" noAdjustHandles="1" noChangeArrowheads="1" noChangeShapeType="1" noTextEdit="1"/>
              </p:cNvSpPr>
              <p:nvPr>
                <p:ph idx="1"/>
              </p:nvPr>
            </p:nvSpPr>
            <p:spPr>
              <a:blipFill>
                <a:blip r:embed="rId2"/>
                <a:stretch>
                  <a:fillRect l="-595" b="-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000497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数学模型</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非线性规划比线性规划要困难</a:t>
                </a:r>
                <a:endParaRPr lang="en-US" altLang="zh-CN" dirty="0"/>
              </a:p>
              <a:p>
                <a:pPr lvl="1"/>
                <a:r>
                  <a:rPr lang="zh-CN" altLang="en-US" dirty="0"/>
                  <a:t>没有统一的数学模型</a:t>
                </a:r>
                <a:endParaRPr lang="en-US" altLang="zh-CN" dirty="0"/>
              </a:p>
              <a:p>
                <a:pPr lvl="1"/>
                <a:r>
                  <a:rPr lang="zh-CN" altLang="en-US" dirty="0"/>
                  <a:t>有自己特定的适用范围，到目前为止，还没有适合于各种非线性规划问题的一般算法</a:t>
                </a:r>
                <a:endParaRPr lang="en-US" altLang="zh-CN" dirty="0"/>
              </a:p>
              <a:p>
                <a:r>
                  <a:rPr lang="zh-CN" altLang="en-US" dirty="0"/>
                  <a:t>非线性规划问题举例</a:t>
                </a:r>
                <a:endParaRPr lang="en-US" altLang="zh-CN" dirty="0"/>
              </a:p>
              <a:p>
                <a:r>
                  <a:rPr lang="zh-CN" altLang="en-US" dirty="0"/>
                  <a:t>选址问题：设有</a:t>
                </a:r>
                <a14:m>
                  <m:oMath xmlns:m="http://schemas.openxmlformats.org/officeDocument/2006/math">
                    <m:r>
                      <a:rPr lang="en-US" altLang="zh-CN" b="1" i="1" smtClean="0">
                        <a:latin typeface="Cambria Math"/>
                      </a:rPr>
                      <m:t>𝒏</m:t>
                    </m:r>
                  </m:oMath>
                </a14:m>
                <a:r>
                  <a:rPr lang="zh-CN" altLang="en-US" dirty="0"/>
                  <a:t>个市场，第</a:t>
                </a:r>
                <a14:m>
                  <m:oMath xmlns:m="http://schemas.openxmlformats.org/officeDocument/2006/math">
                    <m:r>
                      <a:rPr lang="en-US" altLang="zh-CN" b="1" i="1" smtClean="0">
                        <a:latin typeface="Cambria Math"/>
                      </a:rPr>
                      <m:t>𝒋</m:t>
                    </m:r>
                  </m:oMath>
                </a14:m>
                <a:r>
                  <a:rPr lang="zh-CN" altLang="en-US" dirty="0"/>
                  <a:t>个市场位置为</a:t>
                </a:r>
                <a14:m>
                  <m:oMath xmlns:m="http://schemas.openxmlformats.org/officeDocument/2006/math">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𝒑</m:t>
                        </m:r>
                      </m:e>
                      <m:sub>
                        <m:r>
                          <a:rPr lang="en-US" altLang="zh-CN" b="1" i="1" smtClean="0">
                            <a:latin typeface="Cambria Math"/>
                          </a:rPr>
                          <m:t>𝒋</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𝒒</m:t>
                        </m:r>
                      </m:e>
                      <m:sub>
                        <m:r>
                          <a:rPr lang="en-US" altLang="zh-CN" b="1" i="1" smtClean="0">
                            <a:latin typeface="Cambria Math"/>
                          </a:rPr>
                          <m:t>𝒋</m:t>
                        </m:r>
                      </m:sub>
                    </m:sSub>
                    <m:r>
                      <a:rPr lang="en-US" altLang="zh-CN" b="1" i="1" smtClean="0">
                        <a:latin typeface="Cambria Math"/>
                      </a:rPr>
                      <m:t>)</m:t>
                    </m:r>
                  </m:oMath>
                </a14:m>
                <a:r>
                  <a:rPr lang="en-US" altLang="zh-CN" dirty="0"/>
                  <a:t>,</a:t>
                </a:r>
                <a:r>
                  <a:rPr lang="zh-CN" altLang="en-US" dirty="0"/>
                  <a:t>它对某种货物的需要量为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𝒃</m:t>
                        </m:r>
                      </m:e>
                      <m:sub>
                        <m:r>
                          <a:rPr lang="en-US" altLang="zh-CN" b="1" i="1" smtClean="0">
                            <a:latin typeface="Cambria Math"/>
                          </a:rPr>
                          <m:t>𝒋</m:t>
                        </m:r>
                      </m:sub>
                    </m:sSub>
                    <m:r>
                      <a:rPr lang="en-US" altLang="zh-CN" b="1" i="1" smtClean="0">
                        <a:latin typeface="Cambria Math"/>
                      </a:rPr>
                      <m:t>(</m:t>
                    </m:r>
                    <m:r>
                      <a:rPr lang="en-US" altLang="zh-CN" b="1" i="1" smtClean="0">
                        <a:latin typeface="Cambria Math"/>
                      </a:rPr>
                      <m:t>𝒋</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𝒏</m:t>
                    </m:r>
                    <m:r>
                      <a:rPr lang="en-US" altLang="zh-CN" b="1" i="1" smtClean="0">
                        <a:latin typeface="Cambria Math"/>
                      </a:rPr>
                      <m:t>)</m:t>
                    </m:r>
                  </m:oMath>
                </a14:m>
                <a:r>
                  <a:rPr lang="en-US" altLang="zh-CN" dirty="0"/>
                  <a:t>.</a:t>
                </a:r>
                <a:r>
                  <a:rPr lang="zh-CN" altLang="en-US" dirty="0"/>
                  <a:t>现计划建立</a:t>
                </a:r>
                <a14:m>
                  <m:oMath xmlns:m="http://schemas.openxmlformats.org/officeDocument/2006/math">
                    <m:r>
                      <a:rPr lang="en-US" altLang="zh-CN" b="1" i="1" smtClean="0">
                        <a:latin typeface="Cambria Math"/>
                      </a:rPr>
                      <m:t>𝒎</m:t>
                    </m:r>
                  </m:oMath>
                </a14:m>
                <a:r>
                  <a:rPr lang="zh-CN" altLang="en-US" dirty="0"/>
                  <a:t>个仓库，第</a:t>
                </a:r>
                <a14:m>
                  <m:oMath xmlns:m="http://schemas.openxmlformats.org/officeDocument/2006/math">
                    <m:r>
                      <a:rPr lang="en-US" altLang="zh-CN" b="1" i="1" smtClean="0">
                        <a:latin typeface="Cambria Math"/>
                      </a:rPr>
                      <m:t>𝒊</m:t>
                    </m:r>
                  </m:oMath>
                </a14:m>
                <a:r>
                  <a:rPr lang="zh-CN" altLang="en-US" dirty="0"/>
                  <a:t>个仓库的存储容量为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𝒊</m:t>
                        </m:r>
                      </m:sub>
                    </m:sSub>
                    <m:d>
                      <m:dPr>
                        <m:ctrlPr>
                          <a:rPr lang="en-US" altLang="zh-CN" b="1" i="1" smtClean="0">
                            <a:latin typeface="Cambria Math" panose="02040503050406030204" pitchFamily="18" charset="0"/>
                          </a:rPr>
                        </m:ctrlPr>
                      </m:dPr>
                      <m:e>
                        <m:r>
                          <a:rPr lang="en-US" altLang="zh-CN" b="1" i="1" smtClean="0">
                            <a:latin typeface="Cambria Math"/>
                          </a:rPr>
                          <m:t>𝒊</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𝒎</m:t>
                        </m:r>
                      </m:e>
                    </m:d>
                    <m:r>
                      <a:rPr lang="en-US" altLang="zh-CN" b="1" i="0" smtClean="0">
                        <a:latin typeface="Cambria Math"/>
                      </a:rPr>
                      <m:t>.</m:t>
                    </m:r>
                  </m:oMath>
                </a14:m>
                <a:r>
                  <a:rPr lang="en-US" altLang="zh-CN" dirty="0"/>
                  <a:t> </a:t>
                </a:r>
                <a:r>
                  <a:rPr lang="zh-CN" altLang="en-US" dirty="0"/>
                  <a:t>试确定仓库的位置，使各仓库对各市场的运输量与路程乘积之和为最小</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735" r="-1323"/>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052687-A26F-43DD-AD22-743EE1820722}"/>
              </a:ext>
            </a:extLst>
          </p:cNvPr>
          <p:cNvSpPr>
            <a:spLocks noGrp="1"/>
          </p:cNvSpPr>
          <p:nvPr>
            <p:ph type="title"/>
          </p:nvPr>
        </p:nvSpPr>
        <p:spPr>
          <a:xfrm>
            <a:off x="488950" y="73024"/>
            <a:ext cx="8650288" cy="763588"/>
          </a:xfrm>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A4D7593-14FE-44CE-A37F-F50ED11AF2BD}"/>
                  </a:ext>
                </a:extLst>
              </p:cNvPr>
              <p:cNvSpPr>
                <a:spLocks noGrp="1"/>
              </p:cNvSpPr>
              <p:nvPr>
                <p:ph idx="1"/>
              </p:nvPr>
            </p:nvSpPr>
            <p:spPr/>
            <p:txBody>
              <a:bodyPr/>
              <a:lstStyle/>
              <a:p>
                <a:r>
                  <a:rPr lang="zh-CN" altLang="en-US" dirty="0"/>
                  <a:t>线性最小二乘问题</a:t>
                </a:r>
                <a:endParaRPr lang="en-US" altLang="zh-CN" dirty="0"/>
              </a:p>
              <a:p>
                <a:pPr lvl="1"/>
                <a14:m>
                  <m:oMath xmlns:m="http://schemas.openxmlformats.org/officeDocument/2006/math">
                    <m:r>
                      <a:rPr lang="en-US" altLang="zh-CN" b="1" i="1" smtClean="0">
                        <a:latin typeface="Cambria Math" panose="02040503050406030204" pitchFamily="18" charset="0"/>
                      </a:rPr>
                      <m:t>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sub>
                    </m:sSub>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r>
                      <a:rPr lang="en-US" altLang="zh-CN" b="1" i="1" smtClean="0">
                        <a:latin typeface="Cambria Math" panose="02040503050406030204" pitchFamily="18" charset="0"/>
                      </a:rPr>
                      <m:t>𝑨𝒙</m:t>
                    </m:r>
                    <m:r>
                      <m:rPr>
                        <m:lit/>
                      </m:rP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m:rPr>
                            <m:lit/>
                          </m:rPr>
                          <a:rPr lang="en-US" altLang="zh-CN" b="1" i="1" smtClean="0">
                            <a:latin typeface="Cambria Math" panose="02040503050406030204" pitchFamily="18" charset="0"/>
                          </a:rPr>
                          <m:t>|</m:t>
                        </m:r>
                      </m:e>
                      <m:sub>
                        <m:r>
                          <a:rPr lang="en-US" altLang="zh-CN" b="1" i="1" smtClean="0">
                            <a:latin typeface="Cambria Math" panose="02040503050406030204" pitchFamily="18" charset="0"/>
                          </a:rPr>
                          <m:t>𝟐</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𝑨</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𝒎</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𝒎</m:t>
                        </m:r>
                      </m:sup>
                    </m:sSup>
                  </m:oMath>
                </a14:m>
                <a:r>
                  <a:rPr lang="zh-CN" altLang="en-US" dirty="0"/>
                  <a:t>。</a:t>
                </a:r>
                <a14:m>
                  <m:oMath xmlns:m="http://schemas.openxmlformats.org/officeDocument/2006/math">
                    <m:r>
                      <a:rPr lang="en-US" altLang="zh-CN" b="1" i="1" dirty="0" smtClean="0">
                        <a:latin typeface="Cambria Math" panose="02040503050406030204" pitchFamily="18" charset="0"/>
                      </a:rPr>
                      <m:t>𝒇</m:t>
                    </m:r>
                  </m:oMath>
                </a14:m>
                <a:r>
                  <a:rPr lang="zh-CN" altLang="en-US" dirty="0"/>
                  <a:t>可微且凸</a:t>
                </a:r>
                <a:endParaRPr lang="en-US" altLang="zh-CN" dirty="0"/>
              </a:p>
              <a:p>
                <a:pPr lvl="1"/>
                <a:r>
                  <a:rPr lang="zh-CN" altLang="en-US" dirty="0"/>
                  <a:t>其最</a:t>
                </a:r>
                <a:r>
                  <a:rPr lang="en-US" altLang="zh-CN" dirty="0"/>
                  <a:t>,</a:t>
                </a:r>
                <a:r>
                  <a:rPr lang="zh-CN" altLang="en-US" dirty="0"/>
                  <a:t>优解</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oMath>
                </a14:m>
                <a:r>
                  <a:rPr lang="zh-CN" altLang="en-US" dirty="0"/>
                  <a:t>为全局最优等价于</a:t>
                </a:r>
                <a14:m>
                  <m:oMath xmlns:m="http://schemas.openxmlformats.org/officeDocument/2006/math">
                    <m:r>
                      <a:rPr lang="en-US" altLang="zh-CN" b="1" i="0"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1" i="1" smtClean="0">
                            <a:latin typeface="Cambria Math" panose="02040503050406030204" pitchFamily="18" charset="0"/>
                          </a:rPr>
                          <m:t>𝑻</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𝑨</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𝒃</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en-US" altLang="zh-CN" dirty="0"/>
                  <a:t>,</a:t>
                </a:r>
                <a:r>
                  <a:rPr lang="zh-CN" altLang="en-US" dirty="0">
                    <a:solidFill>
                      <a:srgbClr val="FF0000"/>
                    </a:solidFill>
                  </a:rPr>
                  <a:t>求解线性方程组</a:t>
                </a:r>
                <a:endParaRPr lang="en-US" altLang="zh-CN" dirty="0">
                  <a:solidFill>
                    <a:srgbClr val="FF0000"/>
                  </a:solidFill>
                </a:endParaRPr>
              </a:p>
              <a:p>
                <a:r>
                  <a:rPr lang="zh-CN" altLang="en-US" dirty="0"/>
                  <a:t>非线性最小二乘问题</a:t>
                </a:r>
                <a:endParaRPr lang="en-US" altLang="zh-CN" dirty="0"/>
              </a:p>
              <a:p>
                <a:pPr lvl="1"/>
                <a14:m>
                  <m:oMath xmlns:m="http://schemas.openxmlformats.org/officeDocument/2006/math">
                    <m:r>
                      <a:rPr lang="en-US" altLang="zh-CN" b="1" i="1" smtClean="0">
                        <a:latin typeface="Cambria Math" panose="02040503050406030204" pitchFamily="18" charset="0"/>
                      </a:rPr>
                      <m:t>𝒎𝒊</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sub>
                    </m:sSub>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nary>
                      <m:naryPr>
                        <m:chr m:val="∑"/>
                        <m:ctrlPr>
                          <a:rPr lang="en-US" altLang="zh-CN" b="1" i="1" smtClean="0">
                            <a:latin typeface="Cambria Math" panose="02040503050406030204" pitchFamily="18" charset="0"/>
                          </a:rPr>
                        </m:ctrlPr>
                      </m:naryPr>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𝒎</m:t>
                        </m:r>
                      </m:sup>
                      <m:e>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𝒊</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e>
                    </m:nary>
                  </m:oMath>
                </a14:m>
                <a:r>
                  <a:rPr lang="zh-CN" altLang="en-US" dirty="0"/>
                  <a:t>，非线性函数</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𝒊</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m:t>
                                </m:r>
                              </m:sub>
                              <m:sup>
                                <m:r>
                                  <a:rPr lang="en-US" altLang="zh-CN" b="1" i="1" smtClean="0">
                                    <a:latin typeface="Cambria Math" panose="02040503050406030204" pitchFamily="18" charset="0"/>
                                  </a:rPr>
                                  <m:t>𝑻</m:t>
                                </m:r>
                              </m:sup>
                            </m:sSubSup>
                            <m:r>
                              <a:rPr lang="en-US" altLang="zh-CN" b="1" i="1" smtClean="0">
                                <a:latin typeface="Cambria Math" panose="02040503050406030204" pitchFamily="18" charset="0"/>
                              </a:rPr>
                              <m:t>𝒙</m:t>
                            </m:r>
                          </m:e>
                        </m:d>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𝒃</m:t>
                        </m:r>
                      </m:e>
                      <m:sub>
                        <m:r>
                          <a:rPr lang="en-US" altLang="zh-CN" b="1" i="1" smtClean="0">
                            <a:latin typeface="Cambria Math" panose="02040503050406030204" pitchFamily="18" charset="0"/>
                          </a:rPr>
                          <m:t>𝒊</m:t>
                        </m:r>
                      </m:sub>
                      <m:sup>
                        <m:r>
                          <a:rPr lang="en-US" altLang="zh-CN" b="1" i="1" smtClean="0">
                            <a:latin typeface="Cambria Math" panose="02040503050406030204" pitchFamily="18" charset="0"/>
                          </a:rPr>
                          <m:t>𝟐</m:t>
                        </m:r>
                      </m:sup>
                    </m:sSubSup>
                    <m:r>
                      <a:rPr lang="en-US" altLang="zh-CN" b="1" i="1" smtClean="0">
                        <a:latin typeface="Cambria Math" panose="02040503050406030204" pitchFamily="18" charset="0"/>
                      </a:rPr>
                      <m:t>,</m:t>
                    </m:r>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𝒎</m:t>
                    </m:r>
                  </m:oMath>
                </a14:m>
                <a:r>
                  <a:rPr lang="zh-CN" altLang="en-US" dirty="0"/>
                  <a:t>。非凸问题</a:t>
                </a:r>
                <a:r>
                  <a:rPr lang="en-US" altLang="zh-CN" dirty="0"/>
                  <a:t>!</a:t>
                </a:r>
              </a:p>
              <a:p>
                <a:pPr lvl="1"/>
                <a:r>
                  <a:rPr lang="zh-CN" altLang="en-US" dirty="0"/>
                  <a:t>若</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oMath>
                </a14:m>
                <a:r>
                  <a:rPr lang="zh-CN" altLang="en-US" dirty="0"/>
                  <a:t>为该问题的局部最优解，则满足一阶必要条件，</a:t>
                </a:r>
                <a14:m>
                  <m:oMath xmlns:m="http://schemas.openxmlformats.org/officeDocument/2006/math">
                    <m:r>
                      <a:rPr lang="en-US" altLang="zh-CN" b="1" i="0"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r>
                  <a:rPr lang="zh-CN" altLang="en-US" dirty="0"/>
                  <a:t>和二阶必要条件</a:t>
                </a:r>
                <a14:m>
                  <m:oMath xmlns:m="http://schemas.openxmlformats.org/officeDocument/2006/math">
                    <m:sSup>
                      <m:sSupPr>
                        <m:ctrlPr>
                          <a:rPr lang="en-US" altLang="zh-CN" b="1" i="1" smtClean="0">
                            <a:latin typeface="Cambria Math" panose="02040503050406030204" pitchFamily="18" charset="0"/>
                          </a:rPr>
                        </m:ctrlPr>
                      </m:sSupPr>
                      <m:e>
                        <m:r>
                          <a:rPr lang="en-US" altLang="zh-CN" b="1" i="0" smtClean="0">
                            <a:latin typeface="Cambria Math" panose="02040503050406030204" pitchFamily="18" charset="0"/>
                          </a:rPr>
                          <m:t>𝛁</m:t>
                        </m:r>
                      </m:e>
                      <m:sup>
                        <m:r>
                          <a:rPr lang="en-US" altLang="zh-CN" b="1" i="0" smtClean="0">
                            <a:latin typeface="Cambria Math" panose="02040503050406030204" pitchFamily="18" charset="0"/>
                          </a:rPr>
                          <m:t>𝟐</m:t>
                        </m:r>
                      </m:sup>
                    </m:sSup>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endParaRPr lang="en-US" altLang="zh-CN" dirty="0"/>
              </a:p>
              <a:p>
                <a:pPr lvl="1"/>
                <a:r>
                  <a:rPr lang="zh-CN" altLang="en-US" dirty="0"/>
                  <a:t>若点满足二阶充分条件</a:t>
                </a:r>
                <a14:m>
                  <m:oMath xmlns:m="http://schemas.openxmlformats.org/officeDocument/2006/math">
                    <m:r>
                      <a:rPr lang="en-US" altLang="zh-CN" b="1" i="0"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0" smtClean="0">
                            <a:latin typeface="Cambria Math" panose="02040503050406030204" pitchFamily="18" charset="0"/>
                          </a:rPr>
                          <m:t>𝛁</m:t>
                        </m:r>
                      </m:e>
                      <m:sup>
                        <m:r>
                          <a:rPr lang="en-US" altLang="zh-CN" b="1" i="0" smtClean="0">
                            <a:latin typeface="Cambria Math" panose="02040503050406030204" pitchFamily="18" charset="0"/>
                          </a:rPr>
                          <m:t>𝟐</m:t>
                        </m:r>
                      </m:sup>
                    </m:sSup>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e>
                    </m:d>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oMath>
                </a14:m>
                <a:r>
                  <a:rPr lang="zh-CN" altLang="en-US" dirty="0"/>
                  <a:t>，则该点为局部最优解。</a:t>
                </a:r>
              </a:p>
            </p:txBody>
          </p:sp>
        </mc:Choice>
        <mc:Fallback xmlns="">
          <p:sp>
            <p:nvSpPr>
              <p:cNvPr id="3" name="内容占位符 2">
                <a:extLst>
                  <a:ext uri="{FF2B5EF4-FFF2-40B4-BE49-F238E27FC236}">
                    <a16:creationId xmlns:a16="http://schemas.microsoft.com/office/drawing/2014/main" id="{2A4D7593-14FE-44CE-A37F-F50ED11AF2BD}"/>
                  </a:ext>
                </a:extLst>
              </p:cNvPr>
              <p:cNvSpPr>
                <a:spLocks noGrp="1" noRot="1" noChangeAspect="1" noMove="1" noResize="1" noEditPoints="1" noAdjustHandles="1" noChangeArrowheads="1" noChangeShapeType="1" noTextEdit="1"/>
              </p:cNvSpPr>
              <p:nvPr>
                <p:ph idx="1"/>
              </p:nvPr>
            </p:nvSpPr>
            <p:spPr>
              <a:blipFill>
                <a:blip r:embed="rId2"/>
                <a:stretch>
                  <a:fillRect l="-1389" t="-1735" r="-1257" b="-705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7D2C4DA-EA33-4AD6-BE52-FCD295FCDAF9}"/>
              </a:ext>
            </a:extLst>
          </p:cNvPr>
          <p:cNvSpPr txBox="1"/>
          <p:nvPr/>
        </p:nvSpPr>
        <p:spPr>
          <a:xfrm>
            <a:off x="5124126" y="3321149"/>
            <a:ext cx="4464050" cy="646331"/>
          </a:xfrm>
          <a:prstGeom prst="rect">
            <a:avLst/>
          </a:prstGeom>
          <a:noFill/>
        </p:spPr>
        <p:txBody>
          <a:bodyPr wrap="square" rtlCol="0">
            <a:spAutoFit/>
          </a:bodyPr>
          <a:lstStyle/>
          <a:p>
            <a:r>
              <a:rPr lang="zh-CN" altLang="en-US" sz="1800" dirty="0">
                <a:solidFill>
                  <a:srgbClr val="FF0000"/>
                </a:solidFill>
              </a:rPr>
              <a:t>这个线性方程组求解并不简单，从算法上看，与求解原最优化问题一样困难</a:t>
            </a:r>
          </a:p>
        </p:txBody>
      </p:sp>
    </p:spTree>
    <p:extLst>
      <p:ext uri="{BB962C8B-B14F-4D97-AF65-F5344CB8AC3E}">
        <p14:creationId xmlns:p14="http://schemas.microsoft.com/office/powerpoint/2010/main" val="342005312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p:sp>
        <p:nvSpPr>
          <p:cNvPr id="3" name="Content Placeholder 2"/>
          <p:cNvSpPr>
            <a:spLocks noGrp="1"/>
          </p:cNvSpPr>
          <p:nvPr>
            <p:ph idx="1"/>
          </p:nvPr>
        </p:nvSpPr>
        <p:spPr/>
        <p:txBody>
          <a:bodyPr/>
          <a:lstStyle/>
          <a:p>
            <a:r>
              <a:rPr lang="zh-CN" altLang="en-US" dirty="0"/>
              <a:t>上述介绍的都是无约束问题极值点的最优性条件，要么为必要条件，要么为充分条件，但都不是充要条件</a:t>
            </a:r>
            <a:endParaRPr lang="en-US" altLang="zh-CN" dirty="0"/>
          </a:p>
          <a:p>
            <a:r>
              <a:rPr lang="zh-CN" altLang="en-US" dirty="0"/>
              <a:t>这些都只能用来研究规划问题的局部最优解</a:t>
            </a:r>
            <a:endParaRPr lang="en-US" altLang="zh-CN" dirty="0"/>
          </a:p>
          <a:p>
            <a:r>
              <a:rPr lang="zh-CN" altLang="en-US" dirty="0"/>
              <a:t>对一般的非线性函数，要给出极值点的充要条件的一般表达式非常困难</a:t>
            </a:r>
            <a:endParaRPr lang="en-US" altLang="zh-CN" dirty="0"/>
          </a:p>
          <a:p>
            <a:r>
              <a:rPr lang="zh-CN" altLang="en-US" dirty="0"/>
              <a:t>但对于一类特殊的函数，凸函数，有非线性凸规划问题极值点的充要条件</a:t>
            </a:r>
          </a:p>
        </p:txBody>
      </p:sp>
      <p:pic>
        <p:nvPicPr>
          <p:cNvPr id="38914" name="Picture 2" descr="https://upload.wikimedia.org/wikipedia/commons/thumb/c/c7/ConvexFunction.svg/400px-ConvexFunctio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570" y="4934573"/>
            <a:ext cx="4320480" cy="224665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8914"/>
                                        </p:tgtEl>
                                        <p:attrNameLst>
                                          <p:attrName>style.visibility</p:attrName>
                                        </p:attrNameLst>
                                      </p:cBhvr>
                                      <p:to>
                                        <p:strVal val="visible"/>
                                      </p:to>
                                    </p:set>
                                    <p:anim calcmode="lin" valueType="num">
                                      <p:cBhvr additive="base">
                                        <p:cTn id="31" dur="500" fill="hold"/>
                                        <p:tgtEl>
                                          <p:spTgt spid="38914"/>
                                        </p:tgtEl>
                                        <p:attrNameLst>
                                          <p:attrName>ppt_x</p:attrName>
                                        </p:attrNameLst>
                                      </p:cBhvr>
                                      <p:tavLst>
                                        <p:tav tm="0">
                                          <p:val>
                                            <p:strVal val="#ppt_x"/>
                                          </p:val>
                                        </p:tav>
                                        <p:tav tm="100000">
                                          <p:val>
                                            <p:strVal val="#ppt_x"/>
                                          </p:val>
                                        </p:tav>
                                      </p:tavLst>
                                    </p:anim>
                                    <p:anim calcmode="lin" valueType="num">
                                      <p:cBhvr additive="base">
                                        <p:cTn id="32" dur="500" fill="hold"/>
                                        <p:tgtEl>
                                          <p:spTgt spid="389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(Nonlinear programming)</a:t>
            </a:r>
            <a:endParaRPr lang="zh-CN" altLang="en-US" sz="3200" dirty="0"/>
          </a:p>
        </p:txBody>
      </p:sp>
      <p:sp>
        <p:nvSpPr>
          <p:cNvPr id="3" name="Content Placeholder 2"/>
          <p:cNvSpPr>
            <a:spLocks noGrp="1"/>
          </p:cNvSpPr>
          <p:nvPr>
            <p:ph idx="1"/>
          </p:nvPr>
        </p:nvSpPr>
        <p:spPr>
          <a:xfrm>
            <a:off x="488504" y="1160910"/>
            <a:ext cx="9217026" cy="5616575"/>
          </a:xfrm>
        </p:spPr>
        <p:txBody>
          <a:bodyPr/>
          <a:lstStyle/>
          <a:p>
            <a:r>
              <a:rPr lang="zh-CN" altLang="en-US" dirty="0"/>
              <a:t>非线性规划的数学模型</a:t>
            </a:r>
            <a:endParaRPr lang="en-US" altLang="zh-CN" dirty="0"/>
          </a:p>
          <a:p>
            <a:r>
              <a:rPr lang="zh-CN" altLang="en-US" dirty="0"/>
              <a:t>非线性规划的直观理解</a:t>
            </a:r>
            <a:endParaRPr lang="en-US" altLang="zh-CN" dirty="0"/>
          </a:p>
          <a:p>
            <a:r>
              <a:rPr lang="zh-CN" altLang="en-US" dirty="0"/>
              <a:t>一般无约束问题的最优性条件</a:t>
            </a:r>
            <a:endParaRPr lang="en-US" altLang="zh-CN" dirty="0"/>
          </a:p>
          <a:p>
            <a:r>
              <a:rPr lang="zh-CN" altLang="en-US" dirty="0">
                <a:solidFill>
                  <a:srgbClr val="FF0000"/>
                </a:solidFill>
              </a:rPr>
              <a:t>凸无约束问题的最优性条件</a:t>
            </a:r>
            <a:endParaRPr lang="en-US" altLang="zh-CN" dirty="0">
              <a:solidFill>
                <a:srgbClr val="FF0000"/>
              </a:solidFill>
            </a:endParaRPr>
          </a:p>
          <a:p>
            <a:r>
              <a:rPr lang="zh-CN" altLang="en-US" dirty="0"/>
              <a:t>解非线性规划问题的基本思路</a:t>
            </a:r>
            <a:endParaRPr lang="en-US" altLang="zh-CN" dirty="0"/>
          </a:p>
          <a:p>
            <a:r>
              <a:rPr lang="zh-CN" altLang="en-US" dirty="0"/>
              <a:t>有约束问题的最优性条件简介</a:t>
            </a:r>
            <a:endParaRPr lang="en-US" altLang="zh-CN" dirty="0"/>
          </a:p>
          <a:p>
            <a:r>
              <a:rPr lang="zh-CN" altLang="en-US" dirty="0"/>
              <a:t>总结</a:t>
            </a:r>
            <a:endParaRPr lang="en-US" altLang="zh-CN" dirty="0"/>
          </a:p>
          <a:p>
            <a:endParaRPr lang="zh-CN" altLang="en-US" dirty="0"/>
          </a:p>
        </p:txBody>
      </p:sp>
    </p:spTree>
  </p:cSld>
  <p:clrMapOvr>
    <a:masterClrMapping/>
  </p:clrMapOvr>
  <p:transition spd="med">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000" dirty="0"/>
                  <a:t>(</a:t>
                </a:r>
                <a:r>
                  <a:rPr lang="zh-CN" altLang="en-US" sz="2000" dirty="0">
                    <a:solidFill>
                      <a:srgbClr val="FF0000"/>
                    </a:solidFill>
                  </a:rPr>
                  <a:t>次梯度</a:t>
                </a:r>
                <a:r>
                  <a:rPr lang="en-US" altLang="zh-CN" sz="2000" dirty="0">
                    <a:solidFill>
                      <a:srgbClr val="FF0000"/>
                    </a:solidFill>
                  </a:rPr>
                  <a:t>(</a:t>
                </a:r>
                <a:r>
                  <a:rPr lang="en-US" altLang="zh-CN" sz="2000" dirty="0" err="1">
                    <a:solidFill>
                      <a:srgbClr val="FF0000"/>
                    </a:solidFill>
                  </a:rPr>
                  <a:t>subgradient</a:t>
                </a:r>
                <a:r>
                  <a:rPr lang="en-US" altLang="zh-CN" sz="2000" dirty="0">
                    <a:solidFill>
                      <a:srgbClr val="FF0000"/>
                    </a:solidFill>
                  </a:rPr>
                  <a:t>))</a:t>
                </a:r>
                <a:r>
                  <a:rPr lang="zh-CN" altLang="en-US" sz="2000" dirty="0"/>
                  <a:t>多元函数</a:t>
                </a:r>
                <a14:m>
                  <m:oMath xmlns:m="http://schemas.openxmlformats.org/officeDocument/2006/math">
                    <m:r>
                      <a:rPr lang="en-US" altLang="zh-CN" sz="2000" i="1">
                        <a:latin typeface="Cambria Math"/>
                      </a:rPr>
                      <m:t>𝒇</m:t>
                    </m:r>
                  </m:oMath>
                </a14:m>
                <a:r>
                  <a:rPr lang="zh-CN" altLang="en-US" sz="2000" dirty="0"/>
                  <a:t>定义在非空开凸集</a:t>
                </a:r>
                <a14:m>
                  <m:oMath xmlns:m="http://schemas.openxmlformats.org/officeDocument/2006/math">
                    <m:r>
                      <a:rPr lang="en-US" altLang="zh-CN" sz="2000" i="1">
                        <a:latin typeface="Cambria Math"/>
                      </a:rPr>
                      <m:t>𝑺</m:t>
                    </m:r>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𝑹</m:t>
                        </m:r>
                      </m:e>
                      <m:sup>
                        <m:r>
                          <a:rPr lang="en-US" altLang="zh-CN" sz="2000" i="1">
                            <a:latin typeface="Cambria Math"/>
                          </a:rPr>
                          <m:t>𝒏</m:t>
                        </m:r>
                      </m:sup>
                    </m:sSup>
                  </m:oMath>
                </a14:m>
                <a:r>
                  <a:rPr lang="zh-CN" altLang="en-US" sz="2000" dirty="0"/>
                  <a:t>上的凸函数，但</a:t>
                </a:r>
                <a14:m>
                  <m:oMath xmlns:m="http://schemas.openxmlformats.org/officeDocument/2006/math">
                    <m:r>
                      <a:rPr lang="en-US" altLang="zh-CN" sz="2000" i="1">
                        <a:latin typeface="Cambria Math"/>
                      </a:rPr>
                      <m:t>𝒇</m:t>
                    </m:r>
                  </m:oMath>
                </a14:m>
                <a:r>
                  <a:rPr lang="zh-CN" altLang="en-US" sz="2000" dirty="0"/>
                  <a:t>不一定处处可微。此时采用次梯度的概念来类比梯度的概念。函数</a:t>
                </a:r>
                <a14:m>
                  <m:oMath xmlns:m="http://schemas.openxmlformats.org/officeDocument/2006/math">
                    <m:r>
                      <a:rPr lang="en-US" altLang="zh-CN" sz="2000" b="1" i="1" smtClean="0">
                        <a:latin typeface="Cambria Math"/>
                      </a:rPr>
                      <m:t>𝒇</m:t>
                    </m:r>
                  </m:oMath>
                </a14:m>
                <a:r>
                  <a:rPr lang="zh-CN" altLang="en-US" sz="2000" dirty="0"/>
                  <a:t>在</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𝟎</m:t>
                        </m:r>
                      </m:sub>
                    </m:sSub>
                  </m:oMath>
                </a14:m>
                <a:r>
                  <a:rPr lang="zh-CN" altLang="en-US" sz="2000" dirty="0"/>
                  <a:t>处的次梯度是一个向量</a:t>
                </a:r>
                <a14:m>
                  <m:oMath xmlns:m="http://schemas.openxmlformats.org/officeDocument/2006/math">
                    <m:r>
                      <a:rPr lang="en-US" altLang="zh-CN" sz="2000" b="1" i="1" smtClean="0">
                        <a:latin typeface="Cambria Math"/>
                      </a:rPr>
                      <m:t>𝒗</m:t>
                    </m:r>
                  </m:oMath>
                </a14:m>
                <a:r>
                  <a:rPr lang="en-US" altLang="zh-CN" sz="2000" dirty="0"/>
                  <a:t>,</a:t>
                </a:r>
                <a:r>
                  <a:rPr lang="zh-CN" altLang="en-US" sz="2000" dirty="0"/>
                  <a:t>如果对于</a:t>
                </a:r>
                <a14:m>
                  <m:oMath xmlns:m="http://schemas.openxmlformats.org/officeDocument/2006/math">
                    <m:r>
                      <a:rPr lang="en-US" altLang="zh-CN" sz="2000" b="1" i="1" smtClean="0">
                        <a:latin typeface="Cambria Math"/>
                      </a:rPr>
                      <m:t>𝑺</m:t>
                    </m:r>
                  </m:oMath>
                </a14:m>
                <a:r>
                  <a:rPr lang="zh-CN" altLang="en-US" sz="2000" dirty="0"/>
                  <a:t>内的任意</a:t>
                </a:r>
                <a14:m>
                  <m:oMath xmlns:m="http://schemas.openxmlformats.org/officeDocument/2006/math">
                    <m:r>
                      <a:rPr lang="en-US" altLang="zh-CN" sz="2000" b="1" i="1" smtClean="0">
                        <a:latin typeface="Cambria Math"/>
                      </a:rPr>
                      <m:t>𝒙</m:t>
                    </m:r>
                  </m:oMath>
                </a14:m>
                <a:r>
                  <a:rPr lang="zh-CN" altLang="en-US" sz="2000" dirty="0"/>
                  <a:t>，都有</a:t>
                </a:r>
                <a:r>
                  <a:rPr lang="en-US" altLang="zh-CN" sz="2000" dirty="0"/>
                  <a:t>:</a:t>
                </a:r>
                <a14:m>
                  <m:oMath xmlns:m="http://schemas.openxmlformats.org/officeDocument/2006/math">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e>
                    </m:d>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𝒗</m:t>
                        </m:r>
                      </m:e>
                      <m:sup>
                        <m:r>
                          <a:rPr lang="en-US" altLang="zh-CN" sz="2000" b="1" i="1" smtClean="0">
                            <a:latin typeface="Cambria Math" panose="02040503050406030204" pitchFamily="18" charset="0"/>
                          </a:rPr>
                          <m:t>𝑻</m:t>
                        </m:r>
                      </m:sup>
                    </m:sSup>
                    <m:r>
                      <a:rPr lang="en-US" altLang="zh-CN" sz="2000" b="1" i="1" smtClean="0">
                        <a:latin typeface="Cambria Math"/>
                      </a:rPr>
                      <m:t>⋅(</m:t>
                    </m:r>
                    <m:r>
                      <a:rPr lang="en-US" altLang="zh-CN" sz="2000" b="1" i="1" smtClean="0">
                        <a:latin typeface="Cambria Math"/>
                      </a:rPr>
                      <m:t>𝒙</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r>
                      <a:rPr lang="en-US" altLang="zh-CN" sz="2000" b="1" i="1" smtClean="0">
                        <a:latin typeface="Cambria Math"/>
                      </a:rPr>
                      <m:t>)</m:t>
                    </m:r>
                  </m:oMath>
                </a14:m>
                <a:r>
                  <a:rPr lang="zh-CN" altLang="en-US" sz="2000" dirty="0"/>
                  <a:t>成立，所有次梯度的集合称为</a:t>
                </a:r>
                <a:r>
                  <a:rPr lang="zh-CN" altLang="en-US" sz="2000" dirty="0">
                    <a:solidFill>
                      <a:srgbClr val="FF0000"/>
                    </a:solidFill>
                  </a:rPr>
                  <a:t>次微分</a:t>
                </a:r>
                <a:r>
                  <a:rPr lang="en-US" altLang="zh-CN" sz="2000" dirty="0">
                    <a:solidFill>
                      <a:srgbClr val="FF0000"/>
                    </a:solidFill>
                  </a:rPr>
                  <a:t>(</a:t>
                </a:r>
                <a:r>
                  <a:rPr lang="en-US" altLang="zh-CN" sz="2000" dirty="0" err="1">
                    <a:solidFill>
                      <a:srgbClr val="FF0000"/>
                    </a:solidFill>
                  </a:rPr>
                  <a:t>subdifferential</a:t>
                </a:r>
                <a:r>
                  <a:rPr lang="en-US" altLang="zh-CN" sz="2000" dirty="0">
                    <a:solidFill>
                      <a:srgbClr val="FF0000"/>
                    </a:solidFill>
                  </a:rPr>
                  <a:t>)</a:t>
                </a:r>
                <a:r>
                  <a:rPr lang="zh-CN" altLang="en-US" sz="2000" dirty="0"/>
                  <a:t>，记为</a:t>
                </a:r>
                <a14:m>
                  <m:oMath xmlns:m="http://schemas.openxmlformats.org/officeDocument/2006/math">
                    <m:r>
                      <a:rPr lang="zh-CN" altLang="en-US" sz="2000" i="1" smtClean="0">
                        <a:latin typeface="Cambria Math"/>
                      </a:rPr>
                      <m:t>𝝏</m:t>
                    </m:r>
                    <m:r>
                      <a:rPr lang="en-US" altLang="zh-CN" sz="2000" b="1" i="1" smtClean="0">
                        <a:latin typeface="Cambria Math"/>
                      </a:rPr>
                      <m:t>𝒇</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r>
                      <a:rPr lang="en-US" altLang="zh-CN" sz="2000" b="1" i="1" smtClean="0">
                        <a:latin typeface="Cambria Math"/>
                      </a:rPr>
                      <m:t>)</m:t>
                    </m:r>
                  </m:oMath>
                </a14:m>
                <a:endParaRPr lang="en-US" altLang="zh-CN" sz="2000" dirty="0"/>
              </a:p>
              <a:p>
                <a:pPr lvl="1"/>
                <a:r>
                  <a:rPr lang="zh-CN" altLang="en-US" sz="2000" dirty="0"/>
                  <a:t>从后续凸函数判定的一阶充要条件可以看出，这定义借鉴了这点</a:t>
                </a:r>
                <a:endParaRPr lang="en-US" altLang="zh-CN" sz="2000" dirty="0"/>
              </a:p>
              <a:p>
                <a:r>
                  <a:rPr lang="zh-CN" altLang="en-US" sz="2000" dirty="0"/>
                  <a:t>如果为一维，则可称为次导数</a:t>
                </a:r>
                <a:r>
                  <a:rPr lang="en-US" altLang="zh-CN" sz="2000" dirty="0"/>
                  <a:t>(</a:t>
                </a:r>
                <a:r>
                  <a:rPr lang="en-US" altLang="zh-CN" sz="2000" dirty="0" err="1"/>
                  <a:t>subderivative</a:t>
                </a:r>
                <a:r>
                  <a:rPr lang="en-US" altLang="zh-CN" sz="2000" dirty="0"/>
                  <a:t>),</a:t>
                </a:r>
                <a:r>
                  <a:rPr lang="zh-CN" altLang="en-US" sz="2000" dirty="0"/>
                  <a:t>例如凸函数</a:t>
                </a:r>
                <a14:m>
                  <m:oMath xmlns:m="http://schemas.openxmlformats.org/officeDocument/2006/math">
                    <m:r>
                      <a:rPr lang="en-US" altLang="zh-CN" sz="2000" b="1" i="1" smtClean="0">
                        <a:latin typeface="Cambria Math"/>
                      </a:rPr>
                      <m:t>𝒇</m:t>
                    </m:r>
                    <m:d>
                      <m:dPr>
                        <m:ctrlPr>
                          <a:rPr lang="en-US" altLang="zh-CN" sz="2000" b="1" i="1" smtClean="0">
                            <a:latin typeface="Cambria Math" panose="02040503050406030204" pitchFamily="18" charset="0"/>
                          </a:rPr>
                        </m:ctrlPr>
                      </m:dPr>
                      <m:e>
                        <m:r>
                          <a:rPr lang="en-US" altLang="zh-CN" sz="2000" b="1" i="1" smtClean="0">
                            <a:latin typeface="Cambria Math"/>
                          </a:rPr>
                          <m:t>𝒙</m:t>
                        </m:r>
                      </m:e>
                    </m:d>
                    <m:r>
                      <a:rPr lang="en-US" altLang="zh-CN" sz="2000" b="1" i="1" smtClean="0">
                        <a:latin typeface="Cambria Math"/>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a:rPr>
                          <m:t>𝒙</m:t>
                        </m:r>
                      </m:e>
                    </m:d>
                  </m:oMath>
                </a14:m>
                <a:r>
                  <a:rPr lang="en-US" altLang="zh-CN" sz="2000" dirty="0"/>
                  <a:t>,</a:t>
                </a:r>
                <a:r>
                  <a:rPr lang="zh-CN" altLang="en-US" sz="2000" dirty="0"/>
                  <a:t>其在原点的次微分是区间</a:t>
                </a:r>
                <a14:m>
                  <m:oMath xmlns:m="http://schemas.openxmlformats.org/officeDocument/2006/math">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oMath>
                </a14:m>
                <a:r>
                  <a:rPr lang="en-US" altLang="zh-CN" sz="2000" dirty="0"/>
                  <a:t>,</a:t>
                </a:r>
                <a:r>
                  <a:rPr lang="zh-CN" altLang="en-US" sz="2000" dirty="0"/>
                  <a:t>而在</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r>
                      <a:rPr lang="en-US" altLang="zh-CN" sz="2000" b="1" i="1" smtClean="0">
                        <a:latin typeface="Cambria Math"/>
                      </a:rPr>
                      <m:t>&lt;</m:t>
                    </m:r>
                    <m:r>
                      <a:rPr lang="en-US" altLang="zh-CN" sz="2000" b="1" i="1" smtClean="0">
                        <a:latin typeface="Cambria Math"/>
                      </a:rPr>
                      <m:t>𝟎</m:t>
                    </m:r>
                  </m:oMath>
                </a14:m>
                <a:r>
                  <a:rPr lang="en-US" altLang="zh-CN" sz="2000" dirty="0"/>
                  <a:t>,</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𝟎</m:t>
                        </m:r>
                      </m:sub>
                    </m:sSub>
                    <m:r>
                      <a:rPr lang="en-US" altLang="zh-CN" sz="2000" b="1" i="1" dirty="0" smtClean="0">
                        <a:latin typeface="Cambria Math"/>
                      </a:rPr>
                      <m:t>&gt;</m:t>
                    </m:r>
                    <m:r>
                      <a:rPr lang="en-US" altLang="zh-CN" sz="2000" b="1" i="1" dirty="0" smtClean="0">
                        <a:latin typeface="Cambria Math"/>
                      </a:rPr>
                      <m:t>𝟎</m:t>
                    </m:r>
                  </m:oMath>
                </a14:m>
                <a:r>
                  <a:rPr lang="zh-CN" altLang="en-US" sz="2000" dirty="0"/>
                  <a:t>的次微分分别为单元素集合</a:t>
                </a:r>
                <a14:m>
                  <m:oMath xmlns:m="http://schemas.openxmlformats.org/officeDocument/2006/math">
                    <m:d>
                      <m:dPr>
                        <m:begChr m:val="{"/>
                        <m:endChr m:val="}"/>
                        <m:ctrlPr>
                          <a:rPr lang="en-US" altLang="zh-CN" sz="2000" b="1" i="1" smtClean="0">
                            <a:latin typeface="Cambria Math" panose="02040503050406030204" pitchFamily="18" charset="0"/>
                          </a:rPr>
                        </m:ctrlPr>
                      </m:dPr>
                      <m:e>
                        <m:r>
                          <a:rPr lang="en-US" altLang="zh-CN" sz="2000" b="1" i="1" smtClean="0">
                            <a:latin typeface="Cambria Math"/>
                          </a:rPr>
                          <m:t>−</m:t>
                        </m:r>
                        <m:r>
                          <a:rPr lang="en-US" altLang="zh-CN" sz="2000" b="1" i="1" smtClean="0">
                            <a:latin typeface="Cambria Math"/>
                          </a:rPr>
                          <m:t>𝟏</m:t>
                        </m:r>
                      </m:e>
                    </m:d>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oMath>
                </a14:m>
                <a:r>
                  <a:rPr lang="en-US" altLang="zh-CN" sz="2000" dirty="0"/>
                  <a:t>;</a:t>
                </a:r>
              </a:p>
              <a:p>
                <a:pPr lvl="1"/>
                <a:r>
                  <a:rPr lang="zh-CN" altLang="en-US" sz="1600" dirty="0"/>
                  <a:t>又如</a:t>
                </a:r>
                <a14:m>
                  <m:oMath xmlns:m="http://schemas.openxmlformats.org/officeDocument/2006/math">
                    <m:r>
                      <a:rPr lang="en-US" altLang="zh-CN" sz="1600" b="1" i="1" smtClean="0">
                        <a:latin typeface="Cambria Math"/>
                      </a:rPr>
                      <m:t>𝒇</m:t>
                    </m:r>
                    <m:d>
                      <m:dPr>
                        <m:ctrlPr>
                          <a:rPr lang="en-US" altLang="zh-CN" sz="1600" b="1" i="1" smtClean="0">
                            <a:latin typeface="Cambria Math" panose="02040503050406030204" pitchFamily="18" charset="0"/>
                          </a:rPr>
                        </m:ctrlPr>
                      </m:dPr>
                      <m:e>
                        <m:r>
                          <a:rPr lang="en-US" altLang="zh-CN" sz="1600" b="1" i="1" smtClean="0">
                            <a:latin typeface="Cambria Math"/>
                          </a:rPr>
                          <m:t>𝒙</m:t>
                        </m:r>
                      </m:e>
                    </m:d>
                    <m:r>
                      <a:rPr lang="en-US" altLang="zh-CN" sz="1600" b="1" i="1" smtClean="0">
                        <a:latin typeface="Cambria Math"/>
                      </a:rPr>
                      <m:t>=</m:t>
                    </m:r>
                    <m:r>
                      <a:rPr lang="en-US" altLang="zh-CN" sz="1600" b="1" i="1" smtClean="0">
                        <a:latin typeface="Cambria Math"/>
                      </a:rPr>
                      <m:t>𝒎𝒂𝒙</m:t>
                    </m:r>
                    <m:r>
                      <a:rPr lang="en-US" altLang="zh-CN" sz="1600" b="1" i="1" smtClean="0">
                        <a:latin typeface="Cambria Math"/>
                      </a:rPr>
                      <m:t>{</m:t>
                    </m:r>
                    <m:r>
                      <a:rPr lang="en-US" altLang="zh-CN" sz="1600" b="1" i="1" smtClean="0">
                        <a:latin typeface="Cambria Math"/>
                      </a:rPr>
                      <m:t>𝟎</m:t>
                    </m:r>
                    <m:r>
                      <a:rPr lang="en-US" altLang="zh-CN" sz="1600" b="1" i="1" smtClean="0">
                        <a:latin typeface="Cambria Math"/>
                      </a:rPr>
                      <m:t>,</m:t>
                    </m:r>
                    <m:f>
                      <m:fPr>
                        <m:ctrlPr>
                          <a:rPr lang="en-US" altLang="zh-CN" sz="1600" b="1" i="1" smtClean="0">
                            <a:latin typeface="Cambria Math" panose="02040503050406030204" pitchFamily="18" charset="0"/>
                          </a:rPr>
                        </m:ctrlPr>
                      </m:fPr>
                      <m:num>
                        <m:r>
                          <a:rPr lang="en-US" altLang="zh-CN" sz="1600" b="1" i="1" smtClean="0">
                            <a:latin typeface="Cambria Math"/>
                          </a:rPr>
                          <m:t>𝟏</m:t>
                        </m:r>
                      </m:num>
                      <m:den>
                        <m:r>
                          <a:rPr lang="en-US" altLang="zh-CN" sz="1600" b="1" i="1" smtClean="0">
                            <a:latin typeface="Cambria Math"/>
                          </a:rPr>
                          <m:t>𝟐</m:t>
                        </m:r>
                      </m:den>
                    </m:f>
                    <m:d>
                      <m:dPr>
                        <m:ctrlPr>
                          <a:rPr lang="en-US" altLang="zh-CN" sz="1600" b="1" i="1" smtClean="0">
                            <a:latin typeface="Cambria Math" panose="02040503050406030204" pitchFamily="18" charset="0"/>
                          </a:rPr>
                        </m:ctrlPr>
                      </m:dPr>
                      <m:e>
                        <m:sSup>
                          <m:sSupPr>
                            <m:ctrlPr>
                              <a:rPr lang="en-US" altLang="zh-CN" sz="1600" b="1" i="1" smtClean="0">
                                <a:latin typeface="Cambria Math" panose="02040503050406030204" pitchFamily="18" charset="0"/>
                              </a:rPr>
                            </m:ctrlPr>
                          </m:sSupPr>
                          <m:e>
                            <m:r>
                              <a:rPr lang="en-US" altLang="zh-CN" sz="1600" b="1" i="1" smtClean="0">
                                <a:latin typeface="Cambria Math"/>
                              </a:rPr>
                              <m:t>𝒙</m:t>
                            </m:r>
                          </m:e>
                          <m:sup>
                            <m:r>
                              <a:rPr lang="en-US" altLang="zh-CN" sz="1600" b="1" i="1" smtClean="0">
                                <a:latin typeface="Cambria Math"/>
                              </a:rPr>
                              <m:t>𝟐</m:t>
                            </m:r>
                          </m:sup>
                        </m:sSup>
                        <m:r>
                          <a:rPr lang="en-US" altLang="zh-CN" sz="1600" b="1" i="1" smtClean="0">
                            <a:latin typeface="Cambria Math"/>
                          </a:rPr>
                          <m:t>−</m:t>
                        </m:r>
                        <m:r>
                          <a:rPr lang="en-US" altLang="zh-CN" sz="1600" b="1" i="1" smtClean="0">
                            <a:latin typeface="Cambria Math"/>
                          </a:rPr>
                          <m:t>𝟏</m:t>
                        </m:r>
                      </m:e>
                    </m:d>
                    <m:r>
                      <a:rPr lang="en-US" altLang="zh-CN" sz="1600" b="1" i="1" smtClean="0">
                        <a:latin typeface="Cambria Math"/>
                      </a:rPr>
                      <m:t>}</m:t>
                    </m:r>
                  </m:oMath>
                </a14:m>
                <a:r>
                  <a:rPr lang="zh-CN" altLang="en-US" sz="1600" dirty="0"/>
                  <a:t>，</a:t>
                </a:r>
                <a:r>
                  <a:rPr lang="zh-CN" altLang="en-US" sz="1600" dirty="0">
                    <a:solidFill>
                      <a:srgbClr val="FF0000"/>
                    </a:solidFill>
                  </a:rPr>
                  <a:t>练习</a:t>
                </a:r>
                <a:r>
                  <a:rPr lang="zh-CN" altLang="en-US" sz="1600" dirty="0"/>
                  <a:t>求出其次梯度</a:t>
                </a:r>
                <a:endParaRPr lang="en-US" altLang="zh-CN" sz="1600" dirty="0"/>
              </a:p>
              <a:p>
                <a:r>
                  <a:rPr lang="zh-CN" altLang="en-US" sz="2000" dirty="0"/>
                  <a:t>函数</a:t>
                </a:r>
                <a14:m>
                  <m:oMath xmlns:m="http://schemas.openxmlformats.org/officeDocument/2006/math">
                    <m:r>
                      <a:rPr lang="en-US" altLang="zh-CN" sz="2000" b="1" i="1" smtClean="0">
                        <a:latin typeface="Cambria Math"/>
                      </a:rPr>
                      <m:t>𝒇</m:t>
                    </m:r>
                  </m:oMath>
                </a14:m>
                <a:r>
                  <a:rPr lang="zh-CN" altLang="en-US" sz="2000" dirty="0"/>
                  <a:t>在</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𝟎</m:t>
                        </m:r>
                      </m:sub>
                    </m:sSub>
                  </m:oMath>
                </a14:m>
                <a:r>
                  <a:rPr lang="zh-CN" altLang="en-US" sz="2000" dirty="0"/>
                  <a:t>以</a:t>
                </a:r>
                <a14:m>
                  <m:oMath xmlns:m="http://schemas.openxmlformats.org/officeDocument/2006/math">
                    <m:r>
                      <a:rPr lang="en-US" altLang="zh-CN" sz="2000" b="1" i="1" dirty="0" smtClean="0">
                        <a:latin typeface="Cambria Math"/>
                      </a:rPr>
                      <m:t>𝜵</m:t>
                    </m:r>
                    <m:r>
                      <a:rPr lang="en-US" altLang="zh-CN" sz="2000" b="1" i="1" dirty="0" smtClean="0">
                        <a:latin typeface="Cambria Math"/>
                      </a:rPr>
                      <m:t>𝒇</m:t>
                    </m:r>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𝒙</m:t>
                        </m:r>
                      </m:e>
                      <m:sub>
                        <m:r>
                          <a:rPr lang="en-US" altLang="zh-CN" sz="2000" b="1" i="1" dirty="0" smtClean="0">
                            <a:latin typeface="Cambria Math"/>
                          </a:rPr>
                          <m:t>𝟎</m:t>
                        </m:r>
                      </m:sub>
                    </m:sSub>
                    <m:r>
                      <a:rPr lang="en-US" altLang="zh-CN" sz="2000" b="1" i="0" dirty="0" smtClean="0">
                        <a:latin typeface="Cambria Math"/>
                      </a:rPr>
                      <m:t>)</m:t>
                    </m:r>
                  </m:oMath>
                </a14:m>
                <a:r>
                  <a:rPr lang="zh-CN" altLang="en-US" sz="2000" dirty="0"/>
                  <a:t>可微</a:t>
                </a:r>
                <a:r>
                  <a:rPr lang="en-US" altLang="zh-CN" sz="2000" dirty="0"/>
                  <a:t>,</a:t>
                </a:r>
                <a:r>
                  <a:rPr lang="zh-CN" altLang="en-US" sz="2000" dirty="0"/>
                  <a:t>当且仅当它有</a:t>
                </a:r>
                <a14:m>
                  <m:oMath xmlns:m="http://schemas.openxmlformats.org/officeDocument/2006/math">
                    <m:r>
                      <a:rPr lang="en-US" altLang="zh-CN" sz="2000" i="1" dirty="0">
                        <a:latin typeface="Cambria Math"/>
                      </a:rPr>
                      <m:t>𝜵</m:t>
                    </m:r>
                    <m:r>
                      <a:rPr lang="en-US" altLang="zh-CN" sz="2000" i="1" dirty="0">
                        <a:latin typeface="Cambria Math"/>
                      </a:rPr>
                      <m:t>𝒇</m:t>
                    </m:r>
                    <m:r>
                      <a:rPr lang="en-US" altLang="zh-CN" sz="2000" i="1" dirty="0">
                        <a:latin typeface="Cambria Math"/>
                      </a:rPr>
                      <m:t>(</m:t>
                    </m:r>
                    <m:sSub>
                      <m:sSubPr>
                        <m:ctrlPr>
                          <a:rPr lang="en-US" altLang="zh-CN" sz="2000" i="1" dirty="0">
                            <a:latin typeface="Cambria Math" panose="02040503050406030204" pitchFamily="18" charset="0"/>
                          </a:rPr>
                        </m:ctrlPr>
                      </m:sSubPr>
                      <m:e>
                        <m:r>
                          <a:rPr lang="en-US" altLang="zh-CN" sz="2000" i="1" dirty="0">
                            <a:latin typeface="Cambria Math"/>
                          </a:rPr>
                          <m:t>𝒙</m:t>
                        </m:r>
                      </m:e>
                      <m:sub>
                        <m:r>
                          <a:rPr lang="en-US" altLang="zh-CN" sz="2000" i="1" dirty="0">
                            <a:latin typeface="Cambria Math"/>
                          </a:rPr>
                          <m:t>𝟎</m:t>
                        </m:r>
                      </m:sub>
                    </m:sSub>
                    <m:r>
                      <a:rPr lang="en-US" altLang="zh-CN" sz="2000" dirty="0">
                        <a:latin typeface="Cambria Math"/>
                      </a:rPr>
                      <m:t>)</m:t>
                    </m:r>
                  </m:oMath>
                </a14:m>
                <a:r>
                  <a:rPr lang="zh-CN" altLang="en-US" sz="2000" dirty="0"/>
                  <a:t>作为在</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𝟎</m:t>
                        </m:r>
                      </m:sub>
                    </m:sSub>
                  </m:oMath>
                </a14:m>
                <a:r>
                  <a:rPr lang="zh-CN" altLang="en-US" sz="2000" dirty="0"/>
                  <a:t>的唯一次梯度。</a:t>
                </a:r>
                <a:endParaRPr lang="en-US" altLang="zh-CN" sz="2000" dirty="0"/>
              </a:p>
              <a:p>
                <a:pPr lvl="1"/>
                <a:r>
                  <a:rPr lang="zh-CN" altLang="en-US" sz="1600" dirty="0"/>
                  <a:t>注意，次微分是</a:t>
                </a:r>
                <a:r>
                  <a:rPr lang="zh-CN" altLang="en-US" sz="1600" dirty="0">
                    <a:solidFill>
                      <a:srgbClr val="FF0000"/>
                    </a:solidFill>
                  </a:rPr>
                  <a:t>非空的，凸的</a:t>
                </a:r>
                <a:r>
                  <a:rPr lang="zh-CN" altLang="en-US" sz="1600" dirty="0"/>
                  <a:t>，和紧的。</a:t>
                </a:r>
                <a:endParaRPr lang="en-US" altLang="zh-CN" sz="1600" dirty="0"/>
              </a:p>
              <a:p>
                <a:r>
                  <a:rPr lang="zh-CN" altLang="en-US" sz="2000" dirty="0"/>
                  <a:t>凸集上的可微函数</a:t>
                </a:r>
                <a14:m>
                  <m:oMath xmlns:m="http://schemas.openxmlformats.org/officeDocument/2006/math">
                    <m:r>
                      <a:rPr lang="en-US" altLang="zh-CN" sz="2000" b="1" i="1" smtClean="0">
                        <a:latin typeface="Cambria Math" panose="02040503050406030204" pitchFamily="18" charset="0"/>
                      </a:rPr>
                      <m:t>𝒇</m:t>
                    </m:r>
                  </m:oMath>
                </a14:m>
                <a:r>
                  <a:rPr lang="en-US" altLang="zh-CN" sz="2000" dirty="0"/>
                  <a:t>,</a:t>
                </a:r>
                <a:r>
                  <a:rPr lang="zh-CN" altLang="en-US" sz="2000" dirty="0"/>
                  <a:t>其为凸函数等价于：</a:t>
                </a:r>
                <a14:m>
                  <m:oMath xmlns:m="http://schemas.openxmlformats.org/officeDocument/2006/math">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e>
                      <m:sup>
                        <m:r>
                          <a:rPr lang="en-US" altLang="zh-CN" sz="2000" b="1" i="1" smtClean="0">
                            <a:latin typeface="Cambria Math" panose="02040503050406030204" pitchFamily="18" charset="0"/>
                          </a:rPr>
                          <m:t>𝑻</m:t>
                        </m:r>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𝒅𝒐𝒎</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𝒇</m:t>
                    </m:r>
                  </m:oMath>
                </a14:m>
                <a:endParaRPr lang="en-US" altLang="zh-CN" sz="2000" dirty="0"/>
              </a:p>
              <a:p>
                <a:r>
                  <a:rPr lang="zh-CN" altLang="en-US" sz="2000" dirty="0"/>
                  <a:t>可微函数</a:t>
                </a:r>
                <a14:m>
                  <m:oMath xmlns:m="http://schemas.openxmlformats.org/officeDocument/2006/math">
                    <m:r>
                      <a:rPr lang="en-US" altLang="zh-CN" sz="2000" b="1" i="1" smtClean="0">
                        <a:latin typeface="Cambria Math" panose="02040503050406030204" pitchFamily="18" charset="0"/>
                      </a:rPr>
                      <m:t>𝒇</m:t>
                    </m:r>
                  </m:oMath>
                </a14:m>
                <a:r>
                  <a:rPr lang="zh-CN" altLang="en-US" sz="2000" dirty="0"/>
                  <a:t>为凸函数等价于</a:t>
                </a:r>
                <a14:m>
                  <m:oMath xmlns:m="http://schemas.openxmlformats.org/officeDocument/2006/math">
                    <m:r>
                      <m:rPr>
                        <m:sty m:val="p"/>
                      </m:rPr>
                      <a:rPr lang="en-US" altLang="zh-CN" sz="2000" i="1" dirty="0">
                        <a:latin typeface="Cambria Math" panose="02040503050406030204" pitchFamily="18" charset="0"/>
                      </a:rPr>
                      <m:t>do</m:t>
                    </m:r>
                    <m:r>
                      <a:rPr lang="en-US" altLang="zh-CN" sz="2000" b="1" i="1" dirty="0" smtClean="0">
                        <a:latin typeface="Cambria Math" panose="02040503050406030204" pitchFamily="18" charset="0"/>
                      </a:rPr>
                      <m:t>𝒎𝒇</m:t>
                    </m:r>
                  </m:oMath>
                </a14:m>
                <a:r>
                  <a:rPr lang="zh-CN" altLang="en-US" sz="2000" dirty="0"/>
                  <a:t>为凸，且</a:t>
                </a:r>
                <a14:m>
                  <m:oMath xmlns:m="http://schemas.openxmlformats.org/officeDocument/2006/math">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oMath>
                </a14:m>
                <a:r>
                  <a:rPr lang="zh-CN" altLang="en-US" sz="2000" dirty="0"/>
                  <a:t>单调：</a:t>
                </a:r>
                <a14:m>
                  <m:oMath xmlns:m="http://schemas.openxmlformats.org/officeDocument/2006/math">
                    <m:sSup>
                      <m:sSupPr>
                        <m:ctrlPr>
                          <a:rPr lang="en-US" altLang="zh-CN" sz="2000" b="1" i="1" smtClean="0">
                            <a:latin typeface="Cambria Math" panose="02040503050406030204" pitchFamily="18" charset="0"/>
                          </a:rPr>
                        </m:ctrlPr>
                      </m:sSupPr>
                      <m:e>
                        <m:d>
                          <m:dPr>
                            <m:ctrlPr>
                              <a:rPr lang="en-US" altLang="zh-CN" sz="2000" b="1" i="1" smtClean="0">
                                <a:latin typeface="Cambria Math" panose="02040503050406030204" pitchFamily="18" charset="0"/>
                              </a:rPr>
                            </m:ctrlPr>
                          </m:dPr>
                          <m:e>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𝒚</m:t>
                                </m:r>
                              </m:e>
                            </m:d>
                          </m:e>
                        </m:d>
                      </m:e>
                      <m:sup>
                        <m:r>
                          <a:rPr lang="en-US" altLang="zh-CN" sz="2000" b="1" i="1" smtClean="0">
                            <a:latin typeface="Cambria Math" panose="02040503050406030204" pitchFamily="18" charset="0"/>
                          </a:rPr>
                          <m:t>𝑻</m:t>
                        </m:r>
                      </m:sup>
                    </m:sSup>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𝒅𝒐𝒎𝒇</m:t>
                    </m:r>
                  </m:oMath>
                </a14:m>
                <a:endParaRPr lang="en-US" altLang="zh-CN" sz="2000" dirty="0"/>
              </a:p>
              <a:p>
                <a:r>
                  <a:rPr lang="zh-CN" altLang="en-US" sz="2000" dirty="0"/>
                  <a:t>复合优化问题</a:t>
                </a:r>
                <a14:m>
                  <m:oMath xmlns:m="http://schemas.openxmlformats.org/officeDocument/2006/math">
                    <m:r>
                      <a:rPr lang="en-US" altLang="zh-CN" sz="2000" b="1" i="1" smtClean="0">
                        <a:latin typeface="Cambria Math" panose="02040503050406030204" pitchFamily="18" charset="0"/>
                      </a:rPr>
                      <m:t>𝒎𝒊</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𝒏</m:t>
                        </m:r>
                      </m:e>
                      <m:sub>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𝒏</m:t>
                            </m:r>
                          </m:sup>
                        </m:sSup>
                      </m:sub>
                    </m:sSub>
                    <m:r>
                      <a:rPr lang="en-US" altLang="zh-CN" sz="2000" b="1" i="1" smtClean="0">
                        <a:latin typeface="Cambria Math" panose="02040503050406030204" pitchFamily="18" charset="0"/>
                      </a:rPr>
                      <m:t>𝝍</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𝒉</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𝒙</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oMath>
                </a14:m>
                <a:r>
                  <a:rPr lang="zh-CN" altLang="en-US" sz="2000" dirty="0"/>
                  <a:t>光滑</a:t>
                </a:r>
                <a:r>
                  <a:rPr lang="en-US" altLang="zh-CN" sz="2000" dirty="0"/>
                  <a:t>,</a:t>
                </a:r>
                <a14:m>
                  <m:oMath xmlns:m="http://schemas.openxmlformats.org/officeDocument/2006/math">
                    <m:r>
                      <a:rPr lang="en-US" altLang="zh-CN" sz="2000" b="1" i="1" smtClean="0">
                        <a:latin typeface="Cambria Math" panose="02040503050406030204" pitchFamily="18" charset="0"/>
                      </a:rPr>
                      <m:t>𝒉</m:t>
                    </m:r>
                  </m:oMath>
                </a14:m>
                <a:r>
                  <a:rPr lang="zh-CN" altLang="en-US" sz="2000" dirty="0"/>
                  <a:t>为凸，则有一阶必要条件</a:t>
                </a:r>
                <a:endParaRPr lang="en-US" altLang="zh-CN" sz="2000" dirty="0"/>
              </a:p>
              <a:p>
                <a:pPr lvl="1"/>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oMath>
                </a14:m>
                <a:r>
                  <a:rPr lang="zh-CN" altLang="en-US" sz="2000" dirty="0"/>
                  <a:t>为局部极小点，则</a:t>
                </a:r>
                <a14:m>
                  <m:oMath xmlns:m="http://schemas.openxmlformats.org/officeDocument/2006/math">
                    <m:r>
                      <a:rPr lang="en-US" altLang="zh-CN" sz="2000" b="1" i="1" smtClean="0">
                        <a:latin typeface="Cambria Math" panose="02040503050406030204" pitchFamily="18" charset="0"/>
                      </a:rPr>
                      <m:t>−</m:t>
                    </m:r>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𝒉</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oMath>
                </a14:m>
                <a:r>
                  <a:rPr lang="zh-CN" altLang="en-US" sz="2000" dirty="0"/>
                  <a:t>，其中</a:t>
                </a:r>
                <a14:m>
                  <m:oMath xmlns:m="http://schemas.openxmlformats.org/officeDocument/2006/math">
                    <m:r>
                      <a:rPr lang="en-US" altLang="zh-CN" sz="2000" i="1">
                        <a:latin typeface="Cambria Math" panose="02040503050406030204" pitchFamily="18" charset="0"/>
                      </a:rPr>
                      <m:t>𝝏</m:t>
                    </m:r>
                    <m:r>
                      <a:rPr lang="en-US" altLang="zh-CN" sz="2000" i="1">
                        <a:latin typeface="Cambria Math" panose="02040503050406030204" pitchFamily="18" charset="0"/>
                      </a:rPr>
                      <m:t>𝒉</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𝒙</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oMath>
                </a14:m>
                <a:r>
                  <a:rPr lang="zh-CN" altLang="en-US" sz="2000" dirty="0"/>
                  <a:t>为函数在点</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oMath>
                </a14:m>
                <a:r>
                  <a:rPr lang="zh-CN" altLang="en-US" sz="2000" dirty="0"/>
                  <a:t>的次梯度集合</a:t>
                </a:r>
                <a:endParaRPr lang="en-US" altLang="zh-C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5" t="-759" b="-129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083027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例：</a:t>
                </a:r>
                <a14:m>
                  <m:oMath xmlns:m="http://schemas.openxmlformats.org/officeDocument/2006/math">
                    <m:r>
                      <a:rPr lang="en-US" altLang="zh-CN" sz="2800" b="1" i="1" smtClean="0">
                        <a:latin typeface="Cambria Math" panose="02040503050406030204" pitchFamily="18" charset="0"/>
                      </a:rPr>
                      <m:t>𝒎𝒊</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𝒏</m:t>
                        </m:r>
                      </m:e>
                      <m:sub>
                        <m:r>
                          <a:rPr lang="en-US" altLang="zh-CN" sz="2800" b="1" i="1" smtClean="0">
                            <a:latin typeface="Cambria Math" panose="02040503050406030204" pitchFamily="18" charset="0"/>
                          </a:rPr>
                          <m:t>𝒙</m:t>
                        </m:r>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𝑹</m:t>
                            </m:r>
                          </m:e>
                          <m:sup>
                            <m:r>
                              <a:rPr lang="en-US" altLang="zh-CN" sz="2800" b="1" i="1" smtClean="0">
                                <a:latin typeface="Cambria Math" panose="02040503050406030204" pitchFamily="18" charset="0"/>
                              </a:rPr>
                              <m:t>𝒏</m:t>
                            </m:r>
                          </m:sup>
                        </m:sSup>
                      </m:sub>
                    </m:sSub>
                    <m:r>
                      <a:rPr lang="en-US" altLang="zh-CN" sz="2800" b="1" i="1" smtClean="0">
                        <a:latin typeface="Cambria Math" panose="02040503050406030204" pitchFamily="18" charset="0"/>
                      </a:rPr>
                      <m:t>𝝍</m:t>
                    </m:r>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𝒙</m:t>
                        </m:r>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𝒇</m:t>
                    </m:r>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𝒙</m:t>
                        </m:r>
                      </m:e>
                    </m:d>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𝝁</m:t>
                    </m:r>
                    <m:r>
                      <m:rPr>
                        <m:lit/>
                      </m:rP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𝒙</m:t>
                    </m:r>
                    <m:r>
                      <m:rPr>
                        <m:lit/>
                      </m:rP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m:rPr>
                            <m:lit/>
                          </m:rPr>
                          <a:rPr lang="en-US" altLang="zh-CN" sz="2800" b="1" i="1" smtClean="0">
                            <a:latin typeface="Cambria Math" panose="02040503050406030204" pitchFamily="18" charset="0"/>
                          </a:rPr>
                          <m:t>|</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𝒇</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𝒙</m:t>
                    </m:r>
                    <m:r>
                      <a:rPr lang="en-US" altLang="zh-CN" sz="2800" b="1" i="1" smtClean="0">
                        <a:latin typeface="Cambria Math" panose="02040503050406030204" pitchFamily="18" charset="0"/>
                      </a:rPr>
                      <m:t>)</m:t>
                    </m:r>
                  </m:oMath>
                </a14:m>
                <a:r>
                  <a:rPr lang="zh-CN" altLang="en-US" sz="2800" dirty="0"/>
                  <a:t>为光滑函数，</a:t>
                </a:r>
                <a14:m>
                  <m:oMath xmlns:m="http://schemas.openxmlformats.org/officeDocument/2006/math">
                    <m:r>
                      <m:rPr>
                        <m:lit/>
                      </m:rP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𝒙</m:t>
                    </m:r>
                    <m:r>
                      <m:rPr>
                        <m:lit/>
                      </m:rP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m:rPr>
                            <m:lit/>
                          </m:rPr>
                          <a:rPr lang="en-US" altLang="zh-CN" sz="2800" b="1" i="1" smtClean="0">
                            <a:latin typeface="Cambria Math" panose="02040503050406030204" pitchFamily="18" charset="0"/>
                          </a:rPr>
                          <m:t>|</m:t>
                        </m:r>
                      </m:e>
                      <m:sub>
                        <m:r>
                          <a:rPr lang="en-US" altLang="zh-CN" sz="2800" b="1" i="1" smtClean="0">
                            <a:latin typeface="Cambria Math" panose="02040503050406030204" pitchFamily="18" charset="0"/>
                          </a:rPr>
                          <m:t>𝟏</m:t>
                        </m:r>
                      </m:sub>
                    </m:sSub>
                  </m:oMath>
                </a14:m>
                <a:r>
                  <a:rPr lang="zh-CN" altLang="en-US" sz="2800" dirty="0"/>
                  <a:t>不可微，</a:t>
                </a:r>
                <a:endParaRPr lang="en-US" altLang="zh-CN" sz="2800" dirty="0"/>
              </a:p>
              <a:p>
                <a:pPr lvl="1"/>
                <a:r>
                  <a:rPr lang="zh-CN" altLang="en-US" sz="2400" dirty="0"/>
                  <a:t>此时</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m:t>
                        </m:r>
                      </m:e>
                      <m:sub>
                        <m:r>
                          <a:rPr lang="en-US" altLang="zh-CN" sz="2400" b="1" i="1" smtClean="0">
                            <a:latin typeface="Cambria Math" panose="02040503050406030204" pitchFamily="18" charset="0"/>
                          </a:rPr>
                          <m:t>𝒊</m:t>
                        </m:r>
                      </m:sub>
                    </m:sSub>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m:rPr>
                        <m:lit/>
                      </m:rP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m:rPr>
                            <m:lit/>
                          </m:rPr>
                          <a:rPr lang="en-US" altLang="zh-CN" sz="2400" b="1" i="1" smtClean="0">
                            <a:latin typeface="Cambria Math" panose="02040503050406030204" pitchFamily="18" charset="0"/>
                          </a:rPr>
                          <m:t>|</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            </m:t>
                        </m:r>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              </m:t>
                        </m:r>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            </m:t>
                        </m:r>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𝟎</m:t>
                    </m:r>
                  </m:oMath>
                </a14:m>
                <a:r>
                  <a:rPr lang="zh-CN" altLang="en-US" sz="2400" dirty="0"/>
                  <a:t>。若点</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oMath>
                </a14:m>
                <a:r>
                  <a:rPr lang="zh-CN" altLang="en-US" sz="2400" dirty="0"/>
                  <a:t>为局部最优点，则其满足</a:t>
                </a:r>
                <a:endParaRPr lang="en-US" altLang="zh-CN" sz="2400" dirty="0"/>
              </a:p>
              <a:p>
                <a:pPr lvl="1"/>
                <a14:m>
                  <m:oMath xmlns:m="http://schemas.openxmlformats.org/officeDocument/2006/math">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𝝁𝝏</m:t>
                    </m:r>
                    <m:r>
                      <m:rPr>
                        <m:lit/>
                      </m:rP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r>
                      <m:rPr>
                        <m:lit/>
                      </m:rP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m:rPr>
                            <m:lit/>
                          </m:rPr>
                          <a:rPr lang="en-US" altLang="zh-CN" sz="2400" b="1" i="1" smtClean="0">
                            <a:latin typeface="Cambria Math" panose="02040503050406030204" pitchFamily="18" charset="0"/>
                          </a:rPr>
                          <m:t>|</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oMath>
                </a14:m>
                <a:endParaRPr lang="en-US" altLang="zh-CN" sz="2400" dirty="0"/>
              </a:p>
              <a:p>
                <a:pPr lvl="1"/>
                <a:r>
                  <a:rPr lang="zh-CN" altLang="en-US" sz="2400" dirty="0"/>
                  <a:t>即：</a:t>
                </a:r>
                <a:endParaRPr lang="en-US" altLang="zh-CN" sz="2400" dirty="0"/>
              </a:p>
              <a:p>
                <a:pPr lvl="1"/>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m>
                          <m:mPr>
                            <m:mcs>
                              <m:mc>
                                <m:mcPr>
                                  <m:count m:val="2"/>
                                  <m:mcJc m:val="center"/>
                                </m:mcPr>
                              </m:mc>
                            </m:mcs>
                            <m:ctrlPr>
                              <a:rPr lang="en-US" altLang="zh-CN" sz="2400" b="1" i="1" smtClean="0">
                                <a:latin typeface="Cambria Math" panose="02040503050406030204" pitchFamily="18" charset="0"/>
                              </a:rPr>
                            </m:ctrlPr>
                          </m:mPr>
                          <m:mr>
                            <m:e>
                              <m:r>
                                <m:rPr>
                                  <m:brk m:alnAt="7"/>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e>
                            <m:e>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up>
                                  <m:r>
                                    <a:rPr lang="en-US" altLang="zh-CN" sz="2400" b="1" i="1" smtClean="0">
                                      <a:latin typeface="Cambria Math" panose="02040503050406030204" pitchFamily="18" charset="0"/>
                                    </a:rPr>
                                    <m:t>∗</m:t>
                                  </m:r>
                                </m:sup>
                              </m:sSubSup>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e>
                          </m:mr>
                          <m:mr>
                            <m:e>
                              <m:r>
                                <a:rPr lang="en-US" altLang="zh-CN" sz="2400" b="1" i="1" smtClean="0">
                                  <a:latin typeface="Cambria Math" panose="02040503050406030204" pitchFamily="18" charset="0"/>
                                </a:rPr>
                                <m:t>𝒂</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𝝁</m:t>
                              </m:r>
                              <m:r>
                                <a:rPr lang="en-US" altLang="zh-CN" sz="2400" b="1" i="1" smtClean="0">
                                  <a:latin typeface="Cambria Math" panose="02040503050406030204" pitchFamily="18" charset="0"/>
                                </a:rPr>
                                <m:t>]</m:t>
                              </m:r>
                            </m:e>
                            <m:e>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up>
                                  <m:r>
                                    <a:rPr lang="en-US" altLang="zh-CN" sz="2400" b="1" i="1" smtClean="0">
                                      <a:latin typeface="Cambria Math" panose="02040503050406030204" pitchFamily="18" charset="0"/>
                                    </a:rPr>
                                    <m:t>∗</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e>
                          </m:mr>
                          <m:mr>
                            <m:e>
                              <m:r>
                                <a:rPr lang="en-US" altLang="zh-CN" sz="2400" b="1" i="1" smtClean="0">
                                  <a:latin typeface="Cambria Math" panose="02040503050406030204" pitchFamily="18" charset="0"/>
                                </a:rPr>
                                <m:t>𝝁</m:t>
                              </m:r>
                            </m:e>
                            <m:e>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up>
                                  <m:r>
                                    <a:rPr lang="en-US" altLang="zh-CN" sz="2400" b="1" i="1" smtClean="0">
                                      <a:latin typeface="Cambria Math" panose="02040503050406030204" pitchFamily="18" charset="0"/>
                                    </a:rPr>
                                    <m:t>∗</m:t>
                                  </m:r>
                                </m:sup>
                              </m:sSubSup>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𝟎</m:t>
                              </m:r>
                            </m:e>
                          </m:mr>
                        </m:m>
                      </m:e>
                    </m:d>
                  </m:oMath>
                </a14:m>
                <a:endParaRPr lang="en-US" altLang="zh-CN" sz="2400" dirty="0"/>
              </a:p>
              <a:p>
                <a:pPr lvl="1"/>
                <a:r>
                  <a:rPr lang="zh-CN" altLang="en-US" sz="2400" dirty="0"/>
                  <a:t>进一步，如果</a:t>
                </a:r>
                <a14:m>
                  <m:oMath xmlns:m="http://schemas.openxmlformats.org/officeDocument/2006/math">
                    <m:r>
                      <a:rPr lang="en-US" altLang="zh-CN" sz="2400" b="1" i="1" smtClean="0">
                        <a:latin typeface="Cambria Math" panose="02040503050406030204" pitchFamily="18" charset="0"/>
                      </a:rPr>
                      <m:t>𝒇</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a14:m>
                <a:r>
                  <a:rPr lang="zh-CN" altLang="en-US" sz="2400" dirty="0"/>
                  <a:t>是凸的，例如</a:t>
                </a:r>
                <a14:m>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𝑨𝒙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r>
                      <m:rPr>
                        <m:lit/>
                      </m:rP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m:rPr>
                            <m:lit/>
                          </m:rPr>
                          <a:rPr lang="en-US" altLang="zh-CN" sz="2400" b="1" i="1" smtClean="0">
                            <a:latin typeface="Cambria Math" panose="02040503050406030204" pitchFamily="18" charset="0"/>
                          </a:rPr>
                          <m:t>|</m:t>
                        </m:r>
                      </m:e>
                      <m:sup>
                        <m:r>
                          <a:rPr lang="en-US" altLang="zh-CN" sz="2400" b="1" i="1" smtClean="0">
                            <a:latin typeface="Cambria Math" panose="02040503050406030204" pitchFamily="18" charset="0"/>
                          </a:rPr>
                          <m:t>𝟐</m:t>
                        </m:r>
                      </m:sup>
                    </m:sSup>
                  </m:oMath>
                </a14:m>
                <a:r>
                  <a:rPr lang="en-US" altLang="zh-CN" sz="2400" dirty="0"/>
                  <a:t>,</a:t>
                </a:r>
                <a:r>
                  <a:rPr lang="zh-CN" altLang="en-US" sz="2400" dirty="0"/>
                  <a:t>则此时满足上述要求的点</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oMath>
                </a14:m>
                <a:r>
                  <a:rPr lang="zh-CN" altLang="en-US" sz="2400" dirty="0"/>
                  <a:t>就是这个问题的全局最优解。</a:t>
                </a:r>
                <a:endParaRPr lang="en-US" altLang="zh-CN"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90" t="-1302" r="-1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10683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altLang="zh-CN" sz="2400" dirty="0"/>
              </a:p>
              <a:p>
                <a:r>
                  <a:rPr lang="en-US" altLang="zh-CN" sz="2400" dirty="0"/>
                  <a:t>(</a:t>
                </a:r>
                <a:r>
                  <a:rPr lang="zh-CN" altLang="en-US" sz="2400" dirty="0">
                    <a:solidFill>
                      <a:srgbClr val="FF0000"/>
                    </a:solidFill>
                  </a:rPr>
                  <a:t>凸函数的一阶充要条件</a:t>
                </a:r>
                <a:r>
                  <a:rPr lang="en-US" altLang="zh-CN" sz="2400" dirty="0"/>
                  <a:t>)</a:t>
                </a:r>
                <a:r>
                  <a:rPr lang="zh-CN" altLang="en-US" sz="2400" dirty="0"/>
                  <a:t>多元函数</a:t>
                </a:r>
                <a14:m>
                  <m:oMath xmlns:m="http://schemas.openxmlformats.org/officeDocument/2006/math">
                    <m:r>
                      <a:rPr lang="en-US" altLang="zh-CN" sz="2400" b="1" i="1" smtClean="0">
                        <a:latin typeface="Cambria Math"/>
                      </a:rPr>
                      <m:t>𝒇</m:t>
                    </m:r>
                  </m:oMath>
                </a14:m>
                <a:r>
                  <a:rPr lang="zh-CN" altLang="en-US" sz="2400" dirty="0"/>
                  <a:t>定义在非空开凸集</a:t>
                </a:r>
                <a14:m>
                  <m:oMath xmlns:m="http://schemas.openxmlformats.org/officeDocument/2006/math">
                    <m:r>
                      <a:rPr lang="en-US" altLang="zh-CN" sz="2400" b="1" i="1" smtClean="0">
                        <a:latin typeface="Cambria Math"/>
                      </a:rPr>
                      <m:t>𝑺</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𝒏</m:t>
                        </m:r>
                      </m:sup>
                    </m:sSup>
                  </m:oMath>
                </a14:m>
                <a:r>
                  <a:rPr lang="zh-CN" altLang="en-US" sz="2400" dirty="0"/>
                  <a:t>上的可微函数，则</a:t>
                </a:r>
                <a14:m>
                  <m:oMath xmlns:m="http://schemas.openxmlformats.org/officeDocument/2006/math">
                    <m:r>
                      <a:rPr lang="en-US" altLang="zh-CN" sz="2400" b="1" i="1" smtClean="0">
                        <a:latin typeface="Cambria Math"/>
                      </a:rPr>
                      <m:t>𝒇</m:t>
                    </m:r>
                  </m:oMath>
                </a14:m>
                <a:r>
                  <a:rPr lang="zh-CN" altLang="en-US" sz="2400" dirty="0"/>
                  <a:t>为凸函数的</a:t>
                </a:r>
                <a:r>
                  <a:rPr lang="zh-CN" altLang="en-US" sz="2400" dirty="0">
                    <a:solidFill>
                      <a:srgbClr val="FF0000"/>
                    </a:solidFill>
                  </a:rPr>
                  <a:t>充要条件</a:t>
                </a:r>
                <a:r>
                  <a:rPr lang="zh-CN" altLang="en-US" sz="2400" dirty="0"/>
                  <a:t>是</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𝒚</m:t>
                        </m:r>
                      </m:e>
                    </m:d>
                    <m:r>
                      <a:rPr lang="en-US" altLang="zh-CN" sz="2400" b="1" i="1"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m:t>
                    </m:r>
                    <m:r>
                      <a:rPr lang="en-US" altLang="zh-CN" sz="2400" b="1" i="1" smtClean="0">
                        <a:latin typeface="Cambria Math"/>
                      </a:rPr>
                      <m:t>𝒇</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a:rPr>
                              <m:t>𝒙</m:t>
                            </m:r>
                          </m:e>
                        </m:d>
                      </m:e>
                      <m:sup>
                        <m:r>
                          <a:rPr lang="en-US" altLang="zh-CN" sz="2400" b="1" i="1" smtClean="0">
                            <a:latin typeface="Cambria Math"/>
                          </a:rPr>
                          <m:t>𝑻</m:t>
                        </m:r>
                      </m:sup>
                    </m:sSup>
                    <m:d>
                      <m:dPr>
                        <m:ctrlPr>
                          <a:rPr lang="en-US" altLang="zh-CN" sz="2400" b="1" i="1" smtClean="0">
                            <a:latin typeface="Cambria Math" panose="02040503050406030204" pitchFamily="18" charset="0"/>
                          </a:rPr>
                        </m:ctrlPr>
                      </m:dPr>
                      <m:e>
                        <m:r>
                          <a:rPr lang="en-US" altLang="zh-CN" sz="2400" b="1" i="1" smtClean="0">
                            <a:latin typeface="Cambria Math"/>
                          </a:rPr>
                          <m:t>𝒚</m:t>
                        </m:r>
                        <m:r>
                          <a:rPr lang="en-US" altLang="zh-CN" sz="2400" b="1" i="1" smtClean="0">
                            <a:latin typeface="Cambria Math"/>
                          </a:rPr>
                          <m:t>−</m:t>
                        </m:r>
                        <m:r>
                          <a:rPr lang="en-US" altLang="zh-CN" sz="2400" b="1" i="1" smtClean="0">
                            <a:latin typeface="Cambria Math"/>
                          </a:rPr>
                          <m:t>𝒙</m:t>
                        </m:r>
                      </m:e>
                    </m:d>
                    <m:r>
                      <a:rPr lang="en-US" altLang="zh-CN" sz="2400" b="1" i="0" smtClean="0">
                        <a:latin typeface="Cambria Math"/>
                      </a:rPr>
                      <m:t>,</m:t>
                    </m:r>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r>
                      <a:rPr lang="en-US" altLang="zh-CN" sz="2400" b="1" i="1" smtClean="0">
                        <a:latin typeface="Cambria Math"/>
                      </a:rPr>
                      <m:t>𝒚</m:t>
                    </m:r>
                    <m:r>
                      <a:rPr lang="en-US" altLang="zh-CN" sz="2400" b="1" i="1" smtClean="0">
                        <a:latin typeface="Cambria Math"/>
                      </a:rPr>
                      <m:t>∈</m:t>
                    </m:r>
                    <m:r>
                      <a:rPr lang="en-US" altLang="zh-CN" sz="2400" b="1" i="1" smtClean="0">
                        <a:latin typeface="Cambria Math"/>
                      </a:rPr>
                      <m:t>𝑺</m:t>
                    </m:r>
                  </m:oMath>
                </a14:m>
                <a:r>
                  <a:rPr lang="zh-CN" altLang="en-US" sz="2400" dirty="0"/>
                  <a:t>，如果</a:t>
                </a:r>
                <a14:m>
                  <m:oMath xmlns:m="http://schemas.openxmlformats.org/officeDocument/2006/math">
                    <m:r>
                      <a:rPr lang="en-US" altLang="zh-CN" sz="2400" b="1" i="1" smtClean="0">
                        <a:latin typeface="Cambria Math"/>
                      </a:rPr>
                      <m:t>&gt;</m:t>
                    </m:r>
                  </m:oMath>
                </a14:m>
                <a:r>
                  <a:rPr lang="en-US" altLang="zh-CN" sz="2400" dirty="0"/>
                  <a:t>,</a:t>
                </a:r>
                <a:r>
                  <a:rPr lang="zh-CN" altLang="en-US" sz="2400" dirty="0"/>
                  <a:t>则为严格凸函数</a:t>
                </a:r>
                <a:endParaRPr lang="en-US" altLang="zh-CN" sz="2400" dirty="0"/>
              </a:p>
              <a:p>
                <a:r>
                  <a:rPr lang="zh-CN" altLang="en-US" sz="2400" dirty="0"/>
                  <a:t>等价地，如果</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oMath>
                </a14:m>
                <a:r>
                  <a:rPr lang="zh-CN" altLang="en-US" sz="2400" dirty="0"/>
                  <a:t>是凸函数</a:t>
                </a:r>
                <a14:m>
                  <m:oMath xmlns:m="http://schemas.openxmlformats.org/officeDocument/2006/math">
                    <m:r>
                      <a:rPr lang="en-US" altLang="zh-CN" sz="2400" b="1" i="1" smtClean="0">
                        <a:latin typeface="Cambria Math" panose="02040503050406030204" pitchFamily="18" charset="0"/>
                      </a:rPr>
                      <m:t>𝒇</m:t>
                    </m:r>
                  </m:oMath>
                </a14:m>
                <a:r>
                  <a:rPr lang="zh-CN" altLang="en-US" sz="2400" dirty="0"/>
                  <a:t>的一个全局极小点，当且仅当（</a:t>
                </a:r>
                <a:r>
                  <a:rPr lang="en-US" altLang="zh-CN" sz="2400" dirty="0" err="1"/>
                  <a:t>iff</a:t>
                </a:r>
                <a:r>
                  <a:rPr lang="zh-CN" altLang="en-US" sz="2400" dirty="0"/>
                  <a:t>）</a:t>
                </a:r>
                <a14:m>
                  <m:oMath xmlns:m="http://schemas.openxmlformats.org/officeDocument/2006/math">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oMath>
                </a14:m>
                <a:endParaRPr lang="en-US" altLang="zh-CN" sz="2400" dirty="0"/>
              </a:p>
              <a:p>
                <a:pPr lvl="1"/>
                <a:r>
                  <a:rPr lang="zh-CN" altLang="en-US" sz="2000" dirty="0"/>
                  <a:t>证明（略）</a:t>
                </a:r>
                <a:endParaRPr lang="en-US" altLang="zh-CN" sz="2000" dirty="0"/>
              </a:p>
              <a:p>
                <a:r>
                  <a:rPr lang="en-US" altLang="zh-CN" sz="2400" dirty="0"/>
                  <a:t>(</a:t>
                </a:r>
                <a:r>
                  <a:rPr lang="zh-CN" altLang="en-US" sz="2400" dirty="0">
                    <a:solidFill>
                      <a:srgbClr val="FF0000"/>
                    </a:solidFill>
                  </a:rPr>
                  <a:t>凸函数的二阶充要条件</a:t>
                </a:r>
                <a:r>
                  <a:rPr lang="en-US" altLang="zh-CN" sz="2400" dirty="0"/>
                  <a:t>)</a:t>
                </a:r>
                <a:r>
                  <a:rPr lang="zh-CN" altLang="en-US" sz="2400" dirty="0"/>
                  <a:t>多元函数</a:t>
                </a:r>
                <a14:m>
                  <m:oMath xmlns:m="http://schemas.openxmlformats.org/officeDocument/2006/math">
                    <m:r>
                      <a:rPr lang="en-US" altLang="zh-CN" sz="2400" i="1">
                        <a:latin typeface="Cambria Math"/>
                      </a:rPr>
                      <m:t>𝒇</m:t>
                    </m:r>
                  </m:oMath>
                </a14:m>
                <a:r>
                  <a:rPr lang="zh-CN" altLang="en-US" sz="2400" dirty="0"/>
                  <a:t>定义在非空开凸集</a:t>
                </a:r>
                <a14:m>
                  <m:oMath xmlns:m="http://schemas.openxmlformats.org/officeDocument/2006/math">
                    <m:r>
                      <a:rPr lang="en-US" altLang="zh-CN" sz="2400" i="1">
                        <a:latin typeface="Cambria Math"/>
                      </a:rPr>
                      <m:t>𝑺</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oMath>
                </a14:m>
                <a:r>
                  <a:rPr lang="zh-CN" altLang="en-US" sz="2400" dirty="0"/>
                  <a:t>上的二阶可微函数，则</a:t>
                </a:r>
                <a14:m>
                  <m:oMath xmlns:m="http://schemas.openxmlformats.org/officeDocument/2006/math">
                    <m:r>
                      <a:rPr lang="en-US" altLang="zh-CN" sz="2400" i="1">
                        <a:latin typeface="Cambria Math"/>
                      </a:rPr>
                      <m:t>𝒇</m:t>
                    </m:r>
                  </m:oMath>
                </a14:m>
                <a:r>
                  <a:rPr lang="zh-CN" altLang="en-US" sz="2400" dirty="0"/>
                  <a:t>为凸函数的</a:t>
                </a:r>
                <a:r>
                  <a:rPr lang="zh-CN" altLang="en-US" sz="2400" dirty="0">
                    <a:solidFill>
                      <a:srgbClr val="FF0000"/>
                    </a:solidFill>
                  </a:rPr>
                  <a:t>充要条件</a:t>
                </a:r>
                <a:r>
                  <a:rPr lang="zh-CN" altLang="en-US" sz="2400" dirty="0"/>
                  <a:t>是</a:t>
                </a:r>
                <a:endParaRPr lang="en-US" altLang="zh-CN" sz="2400" dirty="0"/>
              </a:p>
              <a:p>
                <a:pPr lvl="1"/>
                <a14:m>
                  <m:oMath xmlns:m="http://schemas.openxmlformats.org/officeDocument/2006/math">
                    <m:r>
                      <a:rPr lang="en-US" altLang="zh-CN" sz="2000" i="1">
                        <a:latin typeface="Cambria Math"/>
                      </a:rPr>
                      <m:t>𝒇</m:t>
                    </m:r>
                    <m:r>
                      <a:rPr lang="zh-CN" altLang="en-US" sz="2000" b="1" i="1" smtClean="0">
                        <a:latin typeface="Cambria Math"/>
                      </a:rPr>
                      <m:t>在</m:t>
                    </m:r>
                    <m:r>
                      <a:rPr lang="en-US" altLang="zh-CN" sz="2000" i="1">
                        <a:latin typeface="Cambria Math"/>
                      </a:rPr>
                      <m:t>𝑺</m:t>
                    </m:r>
                    <m:r>
                      <a:rPr lang="zh-CN" altLang="en-US" sz="2000" b="1" i="1" smtClean="0">
                        <a:latin typeface="Cambria Math"/>
                      </a:rPr>
                      <m:t>中的</m:t>
                    </m:r>
                    <m:r>
                      <a:rPr lang="zh-CN" altLang="en-US" sz="2000" i="1">
                        <a:latin typeface="Cambria Math"/>
                      </a:rPr>
                      <m:t>每一点</m:t>
                    </m:r>
                    <m:r>
                      <a:rPr lang="zh-CN" altLang="en-US" sz="2000" b="1" i="1" smtClean="0">
                        <a:latin typeface="Cambria Math"/>
                      </a:rPr>
                      <m:t>的</m:t>
                    </m:r>
                    <m:r>
                      <m:rPr>
                        <m:sty m:val="p"/>
                      </m:rPr>
                      <a:rPr lang="en-US" altLang="zh-CN" sz="2000" i="1">
                        <a:latin typeface="Cambria Math"/>
                      </a:rPr>
                      <m:t>Hessian</m:t>
                    </m:r>
                  </m:oMath>
                </a14:m>
                <a:r>
                  <a:rPr lang="zh-CN" altLang="en-US" sz="2000" dirty="0"/>
                  <a:t>矩阵半正定。如果每点的</a:t>
                </a:r>
                <a:r>
                  <a:rPr lang="en-US" altLang="zh-CN" sz="2000" dirty="0"/>
                  <a:t>Hessian</a:t>
                </a:r>
                <a:r>
                  <a:rPr lang="zh-CN" altLang="en-US" sz="2000" dirty="0"/>
                  <a:t>矩阵正定，则严格凸函数。反之，严格凸函数，只能导致</a:t>
                </a:r>
                <a:r>
                  <a:rPr lang="en-US" altLang="zh-CN" sz="2000" dirty="0"/>
                  <a:t>Hessian</a:t>
                </a:r>
                <a:r>
                  <a:rPr lang="zh-CN" altLang="en-US" sz="2000" dirty="0"/>
                  <a:t>半正定。</a:t>
                </a:r>
                <a:endParaRPr lang="en-US" altLang="zh-CN" sz="2000" dirty="0"/>
              </a:p>
              <a:p>
                <a:r>
                  <a:rPr lang="zh-CN" altLang="en-US" sz="2400" dirty="0">
                    <a:solidFill>
                      <a:srgbClr val="FF0000"/>
                    </a:solidFill>
                  </a:rPr>
                  <a:t>函数</a:t>
                </a:r>
                <a14:m>
                  <m:oMath xmlns:m="http://schemas.openxmlformats.org/officeDocument/2006/math">
                    <m:r>
                      <a:rPr lang="en-US" altLang="zh-CN" sz="2400" i="1">
                        <a:solidFill>
                          <a:srgbClr val="FF0000"/>
                        </a:solidFill>
                        <a:latin typeface="Cambria Math"/>
                      </a:rPr>
                      <m:t>𝒇</m:t>
                    </m:r>
                  </m:oMath>
                </a14:m>
                <a:r>
                  <a:rPr lang="zh-CN" altLang="en-US" sz="2400" dirty="0">
                    <a:solidFill>
                      <a:srgbClr val="FF0000"/>
                    </a:solidFill>
                  </a:rPr>
                  <a:t>定义在非空凸集</a:t>
                </a:r>
                <a14:m>
                  <m:oMath xmlns:m="http://schemas.openxmlformats.org/officeDocument/2006/math">
                    <m:r>
                      <a:rPr lang="en-US" altLang="zh-CN" sz="2400" i="1">
                        <a:solidFill>
                          <a:srgbClr val="FF0000"/>
                        </a:solidFill>
                        <a:latin typeface="Cambria Math"/>
                      </a:rPr>
                      <m:t>𝑺</m:t>
                    </m:r>
                    <m:r>
                      <a:rPr lang="en-US" altLang="zh-CN" sz="2400" i="1">
                        <a:solidFill>
                          <a:srgbClr val="FF0000"/>
                        </a:solidFill>
                        <a:latin typeface="Cambria Math"/>
                      </a:rPr>
                      <m:t>⊂</m:t>
                    </m:r>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a:rPr>
                          <m:t>𝑹</m:t>
                        </m:r>
                      </m:e>
                      <m:sup>
                        <m:r>
                          <a:rPr lang="en-US" altLang="zh-CN" sz="2400" i="1">
                            <a:solidFill>
                              <a:srgbClr val="FF0000"/>
                            </a:solidFill>
                            <a:latin typeface="Cambria Math"/>
                          </a:rPr>
                          <m:t>𝒏</m:t>
                        </m:r>
                      </m:sup>
                    </m:sSup>
                  </m:oMath>
                </a14:m>
                <a:r>
                  <a:rPr lang="zh-CN" altLang="en-US" sz="2400" dirty="0">
                    <a:solidFill>
                      <a:srgbClr val="FF0000"/>
                    </a:solidFill>
                  </a:rPr>
                  <a:t>上的凸函数，则</a:t>
                </a:r>
                <a14:m>
                  <m:oMath xmlns:m="http://schemas.openxmlformats.org/officeDocument/2006/math">
                    <m:r>
                      <a:rPr lang="en-US" altLang="zh-CN" sz="2400" b="1" i="1" smtClean="0">
                        <a:solidFill>
                          <a:srgbClr val="FF0000"/>
                        </a:solidFill>
                        <a:latin typeface="Cambria Math"/>
                      </a:rPr>
                      <m:t>𝒇</m:t>
                    </m:r>
                    <m:r>
                      <a:rPr lang="en-US" altLang="zh-CN" sz="2400" b="1" i="1" smtClean="0">
                        <a:solidFill>
                          <a:srgbClr val="FF0000"/>
                        </a:solidFill>
                        <a:latin typeface="Cambria Math"/>
                      </a:rPr>
                      <m:t>(</m:t>
                    </m:r>
                    <m:r>
                      <a:rPr lang="en-US" altLang="zh-CN" sz="2400" b="1" i="1" smtClean="0">
                        <a:solidFill>
                          <a:srgbClr val="FF0000"/>
                        </a:solidFill>
                        <a:latin typeface="Cambria Math"/>
                      </a:rPr>
                      <m:t>𝒙</m:t>
                    </m:r>
                    <m:r>
                      <a:rPr lang="en-US" altLang="zh-CN" sz="2400" b="1" i="1" smtClean="0">
                        <a:solidFill>
                          <a:srgbClr val="FF0000"/>
                        </a:solidFill>
                        <a:latin typeface="Cambria Math"/>
                      </a:rPr>
                      <m:t>)</m:t>
                    </m:r>
                  </m:oMath>
                </a14:m>
                <a:r>
                  <a:rPr lang="zh-CN" altLang="en-US" sz="2400" dirty="0">
                    <a:solidFill>
                      <a:srgbClr val="FF0000"/>
                    </a:solidFill>
                  </a:rPr>
                  <a:t>的任意一个极小点就是它在</a:t>
                </a:r>
                <a14:m>
                  <m:oMath xmlns:m="http://schemas.openxmlformats.org/officeDocument/2006/math">
                    <m:r>
                      <a:rPr lang="en-US" altLang="zh-CN" sz="2400" b="1" i="1" smtClean="0">
                        <a:solidFill>
                          <a:srgbClr val="FF0000"/>
                        </a:solidFill>
                        <a:latin typeface="Cambria Math"/>
                      </a:rPr>
                      <m:t>𝑺</m:t>
                    </m:r>
                  </m:oMath>
                </a14:m>
                <a:r>
                  <a:rPr lang="zh-CN" altLang="en-US" sz="2400" dirty="0">
                    <a:solidFill>
                      <a:srgbClr val="FF0000"/>
                    </a:solidFill>
                  </a:rPr>
                  <a:t>上的全局极小点，而且所有极小点形成一个凸集</a:t>
                </a:r>
                <a:r>
                  <a:rPr lang="en-US" altLang="zh-CN" sz="2400" dirty="0"/>
                  <a:t>.</a:t>
                </a:r>
              </a:p>
              <a:p>
                <a14:m>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𝑺</m:t>
                    </m:r>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𝜶</m:t>
                    </m:r>
                    <m:r>
                      <a:rPr lang="en-US" altLang="zh-CN" sz="2400" b="1" i="1" smtClean="0">
                        <a:latin typeface="Cambria Math" panose="02040503050406030204" pitchFamily="18" charset="0"/>
                      </a:rPr>
                      <m:t>}</m:t>
                    </m:r>
                  </m:oMath>
                </a14:m>
                <a:r>
                  <a:rPr lang="zh-CN" altLang="en-US" sz="2400" dirty="0"/>
                  <a:t>与</a:t>
                </a:r>
                <a14:m>
                  <m:oMath xmlns:m="http://schemas.openxmlformats.org/officeDocument/2006/math">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𝒙</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𝑺</m:t>
                    </m:r>
                    <m:r>
                      <m:rPr>
                        <m:lit/>
                      </m:rP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𝒇</m:t>
                    </m:r>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𝒙</m:t>
                        </m:r>
                      </m:e>
                    </m:d>
                    <m:r>
                      <a:rPr lang="en-US" altLang="zh-CN" sz="2400" b="1" i="1" dirty="0" smtClean="0">
                        <a:latin typeface="Cambria Math" panose="02040503050406030204" pitchFamily="18" charset="0"/>
                      </a:rPr>
                      <m:t>&lt;</m:t>
                    </m:r>
                    <m:r>
                      <a:rPr lang="en-US" altLang="zh-CN" sz="2400" b="1" i="1" dirty="0" smtClean="0">
                        <a:latin typeface="Cambria Math" panose="02040503050406030204" pitchFamily="18" charset="0"/>
                      </a:rPr>
                      <m:t>𝜶</m:t>
                    </m:r>
                  </m:oMath>
                </a14:m>
                <a:r>
                  <a:rPr lang="zh-CN" altLang="en-US" sz="2400" dirty="0"/>
                  <a:t>称为函数</a:t>
                </a:r>
                <a:endParaRPr lang="en-US" altLang="zh-CN" sz="2400" dirty="0"/>
              </a:p>
              <a:p>
                <a:pPr marL="0" indent="0">
                  <a:buNone/>
                </a:pPr>
                <a14:m>
                  <m:oMath xmlns:m="http://schemas.openxmlformats.org/officeDocument/2006/math">
                    <m:r>
                      <a:rPr lang="en-US" altLang="zh-CN" sz="2400" b="1" i="1" smtClean="0">
                        <a:latin typeface="Cambria Math" panose="02040503050406030204" pitchFamily="18" charset="0"/>
                      </a:rPr>
                      <m:t>𝒇</m:t>
                    </m:r>
                  </m:oMath>
                </a14:m>
                <a:r>
                  <a:rPr lang="zh-CN" altLang="en-US" sz="2400" dirty="0"/>
                  <a:t>的水平集。</a:t>
                </a:r>
                <a14:m>
                  <m:oMath xmlns:m="http://schemas.openxmlformats.org/officeDocument/2006/math">
                    <m:r>
                      <a:rPr lang="en-US" altLang="zh-CN" sz="2400" b="1" i="1" smtClean="0">
                        <a:latin typeface="Cambria Math" panose="02040503050406030204" pitchFamily="18" charset="0"/>
                      </a:rPr>
                      <m:t>𝒇</m:t>
                    </m:r>
                  </m:oMath>
                </a14:m>
                <a:r>
                  <a:rPr lang="zh-CN" altLang="en-US" sz="2400" dirty="0"/>
                  <a:t>凸</a:t>
                </a:r>
                <a14:m>
                  <m:oMath xmlns:m="http://schemas.openxmlformats.org/officeDocument/2006/math">
                    <m:r>
                      <a:rPr lang="en-US" altLang="zh-CN" sz="2400" i="1" dirty="0">
                        <a:latin typeface="Cambria Math" panose="02040503050406030204" pitchFamily="18" charset="0"/>
                      </a:rPr>
                      <m:t>⇒</m:t>
                    </m:r>
                  </m:oMath>
                </a14:m>
                <a:r>
                  <a:rPr lang="zh-CN" altLang="en-US" sz="2400" dirty="0"/>
                  <a:t>水平集为凸集，反之不然</a:t>
                </a:r>
                <a:r>
                  <a:rPr lang="en-US" altLang="zh-CN" sz="2400" dirty="0"/>
                  <a:t>!</a:t>
                </a:r>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6" r="-794" b="-8677"/>
                </a:stretch>
              </a:blipFill>
            </p:spPr>
            <p:txBody>
              <a:bodyPr/>
              <a:lstStyle/>
              <a:p>
                <a:r>
                  <a:rPr lang="zh-CN" altLang="en-US">
                    <a:noFill/>
                  </a:rPr>
                  <a:t> </a:t>
                </a:r>
              </a:p>
            </p:txBody>
          </p:sp>
        </mc:Fallback>
      </mc:AlternateContent>
      <p:grpSp>
        <p:nvGrpSpPr>
          <p:cNvPr id="22" name="Group 21"/>
          <p:cNvGrpSpPr/>
          <p:nvPr/>
        </p:nvGrpSpPr>
        <p:grpSpPr>
          <a:xfrm>
            <a:off x="6926979" y="6057899"/>
            <a:ext cx="2490071" cy="1331999"/>
            <a:chOff x="6767759" y="5886364"/>
            <a:chExt cx="2490072" cy="1331999"/>
          </a:xfrm>
        </p:grpSpPr>
        <p:cxnSp>
          <p:nvCxnSpPr>
            <p:cNvPr id="5" name="Straight Arrow Connector 4"/>
            <p:cNvCxnSpPr/>
            <p:nvPr/>
          </p:nvCxnSpPr>
          <p:spPr bwMode="auto">
            <a:xfrm>
              <a:off x="7257256" y="6849541"/>
              <a:ext cx="1800200"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7473280" y="5985445"/>
              <a:ext cx="0" cy="100811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Freeform 7"/>
            <p:cNvSpPr/>
            <p:nvPr/>
          </p:nvSpPr>
          <p:spPr bwMode="auto">
            <a:xfrm>
              <a:off x="7723994" y="6051884"/>
              <a:ext cx="842490" cy="701680"/>
            </a:xfrm>
            <a:custGeom>
              <a:avLst/>
              <a:gdLst>
                <a:gd name="connsiteX0" fmla="*/ 280 w 842490"/>
                <a:gd name="connsiteY0" fmla="*/ 0 h 701680"/>
                <a:gd name="connsiteX1" fmla="*/ 48406 w 842490"/>
                <a:gd name="connsiteY1" fmla="*/ 240632 h 701680"/>
                <a:gd name="connsiteX2" fmla="*/ 301069 w 842490"/>
                <a:gd name="connsiteY2" fmla="*/ 649705 h 701680"/>
                <a:gd name="connsiteX3" fmla="*/ 553732 w 842490"/>
                <a:gd name="connsiteY3" fmla="*/ 673769 h 701680"/>
                <a:gd name="connsiteX4" fmla="*/ 686080 w 842490"/>
                <a:gd name="connsiteY4" fmla="*/ 445169 h 701680"/>
                <a:gd name="connsiteX5" fmla="*/ 794364 w 842490"/>
                <a:gd name="connsiteY5" fmla="*/ 156411 h 701680"/>
                <a:gd name="connsiteX6" fmla="*/ 842490 w 842490"/>
                <a:gd name="connsiteY6" fmla="*/ 36095 h 701680"/>
                <a:gd name="connsiteX7" fmla="*/ 842490 w 842490"/>
                <a:gd name="connsiteY7" fmla="*/ 36095 h 70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2490" h="701680">
                  <a:moveTo>
                    <a:pt x="280" y="0"/>
                  </a:moveTo>
                  <a:cubicBezTo>
                    <a:pt x="-723" y="66174"/>
                    <a:pt x="-1725" y="132348"/>
                    <a:pt x="48406" y="240632"/>
                  </a:cubicBezTo>
                  <a:cubicBezTo>
                    <a:pt x="98537" y="348916"/>
                    <a:pt x="216848" y="577516"/>
                    <a:pt x="301069" y="649705"/>
                  </a:cubicBezTo>
                  <a:cubicBezTo>
                    <a:pt x="385290" y="721894"/>
                    <a:pt x="489564" y="707858"/>
                    <a:pt x="553732" y="673769"/>
                  </a:cubicBezTo>
                  <a:cubicBezTo>
                    <a:pt x="617900" y="639680"/>
                    <a:pt x="645975" y="531395"/>
                    <a:pt x="686080" y="445169"/>
                  </a:cubicBezTo>
                  <a:cubicBezTo>
                    <a:pt x="726185" y="358943"/>
                    <a:pt x="768296" y="224590"/>
                    <a:pt x="794364" y="156411"/>
                  </a:cubicBezTo>
                  <a:cubicBezTo>
                    <a:pt x="820432" y="88232"/>
                    <a:pt x="842490" y="36095"/>
                    <a:pt x="842490" y="36095"/>
                  </a:cubicBezTo>
                  <a:lnTo>
                    <a:pt x="842490" y="36095"/>
                  </a:ln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cxnSp>
          <p:nvCxnSpPr>
            <p:cNvPr id="10" name="Straight Connector 9"/>
            <p:cNvCxnSpPr/>
            <p:nvPr/>
          </p:nvCxnSpPr>
          <p:spPr bwMode="auto">
            <a:xfrm>
              <a:off x="7041232" y="6402724"/>
              <a:ext cx="216024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 name="TextBox 11"/>
                <p:cNvSpPr txBox="1"/>
                <p:nvPr/>
              </p:nvSpPr>
              <p:spPr>
                <a:xfrm>
                  <a:off x="6767759" y="6259652"/>
                  <a:ext cx="54694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𝜶</m:t>
                        </m:r>
                      </m:oMath>
                    </m:oMathPara>
                  </a14:m>
                  <a:endParaRPr lang="zh-CN"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767759" y="6259652"/>
                  <a:ext cx="546945" cy="461665"/>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8310136" y="5886364"/>
                  <a:ext cx="9476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oMath>
                    </m:oMathPara>
                  </a14:m>
                  <a:endParaRPr lang="zh-CN"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8310136" y="5886364"/>
                  <a:ext cx="947695" cy="461665"/>
                </a:xfrm>
                <a:prstGeom prst="rect">
                  <a:avLst/>
                </a:prstGeom>
                <a:blipFill rotWithShape="1">
                  <a:blip r:embed="rId7"/>
                  <a:stretch>
                    <a:fillRect l="-5128" b="-19737"/>
                  </a:stretch>
                </a:blipFill>
              </p:spPr>
              <p:txBody>
                <a:bodyPr/>
                <a:lstStyle/>
                <a:p>
                  <a:r>
                    <a:rPr lang="zh-CN" altLang="en-US">
                      <a:noFill/>
                    </a:rPr>
                    <a:t> </a:t>
                  </a:r>
                  <a:endParaRPr lang="zh-CN" altLang="en-US">
                    <a:noFill/>
                  </a:endParaRPr>
                </a:p>
              </p:txBody>
            </p:sp>
          </mc:Fallback>
        </mc:AlternateContent>
        <p:cxnSp>
          <p:nvCxnSpPr>
            <p:cNvPr id="15" name="Straight Connector 14"/>
            <p:cNvCxnSpPr/>
            <p:nvPr/>
          </p:nvCxnSpPr>
          <p:spPr bwMode="auto">
            <a:xfrm>
              <a:off x="7833320" y="6051884"/>
              <a:ext cx="0" cy="116647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flipH="1">
              <a:off x="8423096" y="6115110"/>
              <a:ext cx="49624" cy="110325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p:cNvCxnSpPr/>
            <p:nvPr/>
          </p:nvCxnSpPr>
          <p:spPr bwMode="auto">
            <a:xfrm>
              <a:off x="7833320" y="6849541"/>
              <a:ext cx="589776" cy="0"/>
            </a:xfrm>
            <a:prstGeom prst="line">
              <a:avLst/>
            </a:prstGeom>
            <a:solidFill>
              <a:schemeClr val="accent1"/>
            </a:solidFill>
            <a:ln w="158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solidFill>
                      <a:srgbClr val="FF0000"/>
                    </a:solidFill>
                  </a:rPr>
                  <a:t>函数</a:t>
                </a:r>
                <a14:m>
                  <m:oMath xmlns:m="http://schemas.openxmlformats.org/officeDocument/2006/math">
                    <m:r>
                      <a:rPr lang="en-US" altLang="zh-CN" sz="2400" i="1">
                        <a:solidFill>
                          <a:srgbClr val="FF0000"/>
                        </a:solidFill>
                        <a:latin typeface="Cambria Math"/>
                      </a:rPr>
                      <m:t>𝒇</m:t>
                    </m:r>
                  </m:oMath>
                </a14:m>
                <a:r>
                  <a:rPr lang="zh-CN" altLang="en-US" sz="2400" dirty="0">
                    <a:solidFill>
                      <a:srgbClr val="FF0000"/>
                    </a:solidFill>
                  </a:rPr>
                  <a:t>定义在非空凸集</a:t>
                </a:r>
                <a14:m>
                  <m:oMath xmlns:m="http://schemas.openxmlformats.org/officeDocument/2006/math">
                    <m:r>
                      <a:rPr lang="en-US" altLang="zh-CN" sz="2400" i="1">
                        <a:solidFill>
                          <a:srgbClr val="FF0000"/>
                        </a:solidFill>
                        <a:latin typeface="Cambria Math"/>
                      </a:rPr>
                      <m:t>𝑺</m:t>
                    </m:r>
                    <m:r>
                      <a:rPr lang="en-US" altLang="zh-CN" sz="2400" i="1">
                        <a:solidFill>
                          <a:srgbClr val="FF0000"/>
                        </a:solidFill>
                        <a:latin typeface="Cambria Math"/>
                      </a:rPr>
                      <m:t>⊂</m:t>
                    </m:r>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a:rPr>
                          <m:t>𝑹</m:t>
                        </m:r>
                      </m:e>
                      <m:sup>
                        <m:r>
                          <a:rPr lang="en-US" altLang="zh-CN" sz="2400" i="1">
                            <a:solidFill>
                              <a:srgbClr val="FF0000"/>
                            </a:solidFill>
                            <a:latin typeface="Cambria Math"/>
                          </a:rPr>
                          <m:t>𝒏</m:t>
                        </m:r>
                      </m:sup>
                    </m:sSup>
                  </m:oMath>
                </a14:m>
                <a:r>
                  <a:rPr lang="zh-CN" altLang="en-US" sz="2400" dirty="0">
                    <a:solidFill>
                      <a:srgbClr val="FF0000"/>
                    </a:solidFill>
                  </a:rPr>
                  <a:t>上的凸函数，则</a:t>
                </a:r>
                <a14:m>
                  <m:oMath xmlns:m="http://schemas.openxmlformats.org/officeDocument/2006/math">
                    <m:r>
                      <a:rPr lang="en-US" altLang="zh-CN" sz="2400" i="1">
                        <a:solidFill>
                          <a:srgbClr val="FF0000"/>
                        </a:solidFill>
                        <a:latin typeface="Cambria Math"/>
                      </a:rPr>
                      <m:t>𝒇</m:t>
                    </m:r>
                    <m:r>
                      <a:rPr lang="en-US" altLang="zh-CN" sz="2400" i="1">
                        <a:solidFill>
                          <a:srgbClr val="FF0000"/>
                        </a:solidFill>
                        <a:latin typeface="Cambria Math"/>
                      </a:rPr>
                      <m:t>(</m:t>
                    </m:r>
                    <m:r>
                      <a:rPr lang="en-US" altLang="zh-CN" sz="2400" i="1">
                        <a:solidFill>
                          <a:srgbClr val="FF0000"/>
                        </a:solidFill>
                        <a:latin typeface="Cambria Math"/>
                      </a:rPr>
                      <m:t>𝒙</m:t>
                    </m:r>
                    <m:r>
                      <a:rPr lang="en-US" altLang="zh-CN" sz="2400" i="1">
                        <a:solidFill>
                          <a:srgbClr val="FF0000"/>
                        </a:solidFill>
                        <a:latin typeface="Cambria Math"/>
                      </a:rPr>
                      <m:t>)</m:t>
                    </m:r>
                  </m:oMath>
                </a14:m>
                <a:r>
                  <a:rPr lang="zh-CN" altLang="en-US" sz="2400" dirty="0">
                    <a:solidFill>
                      <a:srgbClr val="FF0000"/>
                    </a:solidFill>
                  </a:rPr>
                  <a:t>的任意一个极小点就是它在</a:t>
                </a:r>
                <a14:m>
                  <m:oMath xmlns:m="http://schemas.openxmlformats.org/officeDocument/2006/math">
                    <m:r>
                      <a:rPr lang="en-US" altLang="zh-CN" sz="2400" i="1">
                        <a:solidFill>
                          <a:srgbClr val="FF0000"/>
                        </a:solidFill>
                        <a:latin typeface="Cambria Math"/>
                      </a:rPr>
                      <m:t>𝑺</m:t>
                    </m:r>
                  </m:oMath>
                </a14:m>
                <a:r>
                  <a:rPr lang="zh-CN" altLang="en-US" sz="2400" dirty="0">
                    <a:solidFill>
                      <a:srgbClr val="FF0000"/>
                    </a:solidFill>
                  </a:rPr>
                  <a:t>上的全局极小点，而且所有极小点形成一个凸集</a:t>
                </a:r>
                <a:endParaRPr lang="en-US" altLang="zh-CN" sz="2400" dirty="0">
                  <a:solidFill>
                    <a:srgbClr val="FF0000"/>
                  </a:solidFill>
                </a:endParaRPr>
              </a:p>
              <a:p>
                <a:r>
                  <a:rPr lang="zh-CN" altLang="en-US" sz="2400" dirty="0">
                    <a:solidFill>
                      <a:srgbClr val="FF0000"/>
                    </a:solidFill>
                  </a:rPr>
                  <a:t>证明：假设</a:t>
                </a:r>
                <a14:m>
                  <m:oMath xmlns:m="http://schemas.openxmlformats.org/officeDocument/2006/math">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r>
                          <a:rPr lang="en-US" altLang="zh-CN" sz="2400" b="1" i="1" smtClean="0">
                            <a:solidFill>
                              <a:srgbClr val="FF0000"/>
                            </a:solidFill>
                            <a:latin typeface="Cambria Math"/>
                          </a:rPr>
                          <m:t>∗</m:t>
                        </m:r>
                      </m:sup>
                    </m:sSup>
                  </m:oMath>
                </a14:m>
                <a:r>
                  <a:rPr lang="zh-CN" altLang="en-US" sz="2400" dirty="0"/>
                  <a:t>为局部极小点，则存在</a:t>
                </a:r>
                <a14:m>
                  <m:oMath xmlns:m="http://schemas.openxmlformats.org/officeDocument/2006/math">
                    <m:r>
                      <a:rPr lang="en-US" altLang="zh-CN" sz="2400" b="1" i="1" smtClean="0">
                        <a:latin typeface="Cambria Math"/>
                      </a:rPr>
                      <m:t>𝜹</m:t>
                    </m:r>
                  </m:oMath>
                </a14:m>
                <a:r>
                  <a:rPr lang="zh-CN" altLang="en-US" sz="2400" dirty="0"/>
                  <a:t>邻域</a:t>
                </a:r>
                <a14:m>
                  <m:oMath xmlns:m="http://schemas.openxmlformats.org/officeDocument/2006/math">
                    <m:r>
                      <a:rPr lang="en-US" altLang="zh-CN" sz="2400" b="1" i="1" smtClean="0">
                        <a:latin typeface="Cambria Math"/>
                      </a:rPr>
                      <m:t>𝑵</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𝜹</m:t>
                    </m:r>
                    <m:r>
                      <a:rPr lang="en-US" altLang="zh-CN" sz="2400" b="1" i="1" smtClean="0">
                        <a:latin typeface="Cambria Math"/>
                      </a:rPr>
                      <m:t>)</m:t>
                    </m:r>
                  </m:oMath>
                </a14:m>
                <a:r>
                  <a:rPr lang="zh-CN" altLang="en-US" sz="2400" dirty="0"/>
                  <a:t>内所有点都满足：</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𝒇</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oMath>
                </a14:m>
                <a:r>
                  <a:rPr lang="en-US" altLang="zh-CN" sz="2400" dirty="0"/>
                  <a:t>,</a:t>
                </a:r>
                <a:r>
                  <a:rPr lang="zh-CN" altLang="en-US" sz="2400" dirty="0"/>
                  <a:t>在</a:t>
                </a:r>
                <a14:m>
                  <m:oMath xmlns:m="http://schemas.openxmlformats.org/officeDocument/2006/math">
                    <m:r>
                      <a:rPr lang="en-US" altLang="zh-CN" sz="2400" b="1" i="1" dirty="0" smtClean="0">
                        <a:latin typeface="Cambria Math"/>
                      </a:rPr>
                      <m:t>𝑺</m:t>
                    </m:r>
                  </m:oMath>
                </a14:m>
                <a:r>
                  <a:rPr lang="zh-CN" altLang="en-US" sz="2400" b="1" dirty="0"/>
                  <a:t>中任取一点</a:t>
                </a:r>
                <a14:m>
                  <m:oMath xmlns:m="http://schemas.openxmlformats.org/officeDocument/2006/math">
                    <m:acc>
                      <m:accPr>
                        <m:chr m:val="̅"/>
                        <m:ctrlPr>
                          <a:rPr lang="en-US" altLang="zh-CN" sz="2400" b="1" i="1" smtClean="0">
                            <a:solidFill>
                              <a:srgbClr val="FF0000"/>
                            </a:solidFill>
                            <a:latin typeface="Cambria Math" panose="02040503050406030204" pitchFamily="18" charset="0"/>
                          </a:rPr>
                        </m:ctrlPr>
                      </m:accPr>
                      <m:e>
                        <m:r>
                          <a:rPr lang="en-US" altLang="zh-CN" sz="2400" b="1" i="1" smtClean="0">
                            <a:solidFill>
                              <a:srgbClr val="FF0000"/>
                            </a:solidFill>
                            <a:latin typeface="Cambria Math"/>
                          </a:rPr>
                          <m:t>𝒙</m:t>
                        </m:r>
                      </m:e>
                    </m:acc>
                  </m:oMath>
                </a14:m>
                <a:r>
                  <a:rPr lang="en-US" altLang="zh-CN" sz="2400" b="1" dirty="0"/>
                  <a:t>,</a:t>
                </a:r>
                <a:r>
                  <a:rPr lang="zh-CN" altLang="en-US" sz="2400" b="1" dirty="0"/>
                  <a:t>则连接</a:t>
                </a:r>
                <a14:m>
                  <m:oMath xmlns:m="http://schemas.openxmlformats.org/officeDocument/2006/math">
                    <m:acc>
                      <m:accPr>
                        <m:chr m:val="̅"/>
                        <m:ctrlPr>
                          <a:rPr lang="en-US" altLang="zh-CN" sz="2400" b="1" i="1" smtClean="0">
                            <a:solidFill>
                              <a:srgbClr val="FF0000"/>
                            </a:solidFill>
                            <a:latin typeface="Cambria Math" panose="02040503050406030204" pitchFamily="18" charset="0"/>
                          </a:rPr>
                        </m:ctrlPr>
                      </m:accPr>
                      <m:e>
                        <m:r>
                          <a:rPr lang="en-US" altLang="zh-CN" sz="2400" b="1" i="1" smtClean="0">
                            <a:solidFill>
                              <a:srgbClr val="FF0000"/>
                            </a:solidFill>
                            <a:latin typeface="Cambria Math"/>
                          </a:rPr>
                          <m:t>𝒙</m:t>
                        </m:r>
                      </m:e>
                    </m:acc>
                    <m:r>
                      <a:rPr lang="en-US" altLang="zh-CN" sz="2400" b="1" i="1" dirty="0" smtClean="0">
                        <a:solidFill>
                          <a:srgbClr val="FF0000"/>
                        </a:solidFill>
                        <a:latin typeface="Cambria Math"/>
                      </a:rPr>
                      <m:t>,</m:t>
                    </m:r>
                    <m:sSup>
                      <m:sSupPr>
                        <m:ctrlPr>
                          <a:rPr lang="en-US" altLang="zh-CN" sz="2400" b="1" i="1" dirty="0" smtClean="0">
                            <a:solidFill>
                              <a:srgbClr val="FF0000"/>
                            </a:solidFill>
                            <a:latin typeface="Cambria Math" panose="02040503050406030204" pitchFamily="18" charset="0"/>
                          </a:rPr>
                        </m:ctrlPr>
                      </m:sSupPr>
                      <m:e>
                        <m:r>
                          <a:rPr lang="en-US" altLang="zh-CN" sz="2400" b="1" i="1" dirty="0" smtClean="0">
                            <a:solidFill>
                              <a:srgbClr val="FF0000"/>
                            </a:solidFill>
                            <a:latin typeface="Cambria Math"/>
                          </a:rPr>
                          <m:t>𝒙</m:t>
                        </m:r>
                      </m:e>
                      <m:sup>
                        <m:r>
                          <a:rPr lang="en-US" altLang="zh-CN" sz="2400" b="1" i="1" dirty="0" smtClean="0">
                            <a:solidFill>
                              <a:srgbClr val="FF0000"/>
                            </a:solidFill>
                            <a:latin typeface="Cambria Math"/>
                          </a:rPr>
                          <m:t>∗</m:t>
                        </m:r>
                      </m:sup>
                    </m:sSup>
                  </m:oMath>
                </a14:m>
                <a:r>
                  <a:rPr lang="en-US" altLang="zh-CN" sz="2400" b="1" dirty="0"/>
                  <a:t>,</a:t>
                </a:r>
                <a:r>
                  <a:rPr lang="zh-CN" altLang="en-US" sz="2400" b="1" dirty="0"/>
                  <a:t>显然存在一个</a:t>
                </a:r>
                <a14:m>
                  <m:oMath xmlns:m="http://schemas.openxmlformats.org/officeDocument/2006/math">
                    <m:r>
                      <a:rPr lang="en-US" altLang="zh-CN" sz="2400" b="1" i="1" smtClean="0">
                        <a:latin typeface="Cambria Math"/>
                      </a:rPr>
                      <m:t>𝝀</m:t>
                    </m:r>
                    <m:r>
                      <a:rPr lang="en-US" altLang="zh-CN" sz="2400" b="1" i="1" smtClean="0">
                        <a:latin typeface="Cambria Math"/>
                      </a:rPr>
                      <m:t>&gt;</m:t>
                    </m:r>
                    <m:r>
                      <a:rPr lang="en-US" altLang="zh-CN" sz="2400" b="1" i="1" smtClean="0">
                        <a:latin typeface="Cambria Math"/>
                      </a:rPr>
                      <m:t>𝟎</m:t>
                    </m:r>
                  </m:oMath>
                </a14:m>
                <a:r>
                  <a:rPr lang="en-US" altLang="zh-CN" sz="2400" b="1" dirty="0"/>
                  <a:t>,</a:t>
                </a:r>
                <a:r>
                  <a:rPr lang="zh-CN" altLang="en-US" sz="2400" b="1" dirty="0"/>
                  <a:t>使得</a:t>
                </a:r>
                <a14:m>
                  <m:oMath xmlns:m="http://schemas.openxmlformats.org/officeDocument/2006/math">
                    <m:d>
                      <m:dPr>
                        <m:ctrlPr>
                          <a:rPr lang="en-US" altLang="zh-CN" sz="2400" b="1" i="1" smtClean="0">
                            <a:latin typeface="Cambria Math" panose="02040503050406030204" pitchFamily="18" charset="0"/>
                          </a:rPr>
                        </m:ctrlPr>
                      </m:dPr>
                      <m:e>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𝝀</m:t>
                        </m:r>
                      </m:e>
                    </m:d>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𝝀</m:t>
                    </m:r>
                    <m:r>
                      <a:rPr lang="en-US" altLang="zh-CN" sz="2400" b="1" i="1" smtClean="0">
                        <a:latin typeface="Cambria Math"/>
                      </a:rPr>
                      <m:t> </m:t>
                    </m:r>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𝟎</m:t>
                        </m:r>
                      </m:sub>
                    </m:sSub>
                    <m:r>
                      <a:rPr lang="en-US" altLang="zh-CN" sz="2400" b="1" i="1" smtClean="0">
                        <a:latin typeface="Cambria Math"/>
                      </a:rPr>
                      <m:t>∈</m:t>
                    </m:r>
                    <m:r>
                      <a:rPr lang="en-US" altLang="zh-CN" sz="2400" b="1" i="1" smtClean="0">
                        <a:latin typeface="Cambria Math"/>
                      </a:rPr>
                      <m:t>𝑵</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r>
                      <a:rPr lang="en-US" altLang="zh-CN" sz="2400" b="1" i="1" smtClean="0">
                        <a:latin typeface="Cambria Math"/>
                      </a:rPr>
                      <m:t>𝜹</m:t>
                    </m:r>
                    <m:r>
                      <a:rPr lang="en-US" altLang="zh-CN" sz="2400" b="1" i="1" smtClean="0">
                        <a:latin typeface="Cambria Math"/>
                      </a:rPr>
                      <m:t>)</m:t>
                    </m:r>
                  </m:oMath>
                </a14:m>
                <a:r>
                  <a:rPr lang="en-US" altLang="zh-CN" sz="2400" b="1" dirty="0"/>
                  <a:t>,</a:t>
                </a:r>
                <a:r>
                  <a:rPr lang="zh-CN" altLang="en-US" sz="2400" b="1" dirty="0"/>
                  <a:t>此时有</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𝟎</m:t>
                            </m:r>
                          </m:sub>
                        </m:sSub>
                      </m:e>
                    </m:d>
                    <m:r>
                      <a:rPr lang="en-US" altLang="zh-CN" sz="2400" b="1" i="1" smtClean="0">
                        <a:latin typeface="Cambria Math"/>
                      </a:rPr>
                      <m:t>≥</m:t>
                    </m:r>
                    <m:r>
                      <a:rPr lang="en-US" altLang="zh-CN" sz="2400" b="1" i="1" smtClean="0">
                        <a:latin typeface="Cambria Math"/>
                      </a:rPr>
                      <m:t>𝒇</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oMath>
                </a14:m>
                <a:r>
                  <a:rPr lang="en-US" altLang="zh-CN" sz="2400" b="1" dirty="0"/>
                  <a:t>,</a:t>
                </a:r>
                <a:r>
                  <a:rPr lang="zh-CN" altLang="en-US" sz="2400" b="1" dirty="0"/>
                  <a:t>由于</a:t>
                </a:r>
                <a14:m>
                  <m:oMath xmlns:m="http://schemas.openxmlformats.org/officeDocument/2006/math">
                    <m:r>
                      <a:rPr lang="en-US" altLang="zh-CN" sz="2400" b="1" i="1" smtClean="0">
                        <a:latin typeface="Cambria Math"/>
                      </a:rPr>
                      <m:t>𝒇</m:t>
                    </m:r>
                  </m:oMath>
                </a14:m>
                <a:r>
                  <a:rPr lang="zh-CN" altLang="en-US" sz="2400" b="1" dirty="0"/>
                  <a:t>是凸函数，因此</a:t>
                </a:r>
                <a14:m>
                  <m:oMath xmlns:m="http://schemas.openxmlformats.org/officeDocument/2006/math">
                    <m:d>
                      <m:dPr>
                        <m:ctrlPr>
                          <a:rPr lang="en-US" altLang="zh-CN" sz="2400" b="1" i="1" smtClean="0">
                            <a:latin typeface="Cambria Math" panose="02040503050406030204" pitchFamily="18" charset="0"/>
                          </a:rPr>
                        </m:ctrlPr>
                      </m:dPr>
                      <m:e>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𝝀</m:t>
                        </m:r>
                      </m:e>
                    </m:d>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m:t>
                    </m:r>
                    <m:r>
                      <a:rPr lang="en-US" altLang="zh-CN" sz="2400" b="1" i="1" smtClean="0">
                        <a:latin typeface="Cambria Math"/>
                      </a:rPr>
                      <m:t>𝝀</m:t>
                    </m:r>
                    <m:r>
                      <a:rPr lang="en-US" altLang="zh-CN" sz="2400" b="1" i="1" smtClean="0">
                        <a:latin typeface="Cambria Math"/>
                      </a:rPr>
                      <m:t>𝒇</m:t>
                    </m:r>
                    <m:d>
                      <m:dPr>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r>
                      <a:rPr lang="en-US" altLang="zh-CN" sz="2400" b="1" i="1"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oMath>
                </a14:m>
                <a:r>
                  <a:rPr lang="en-US" altLang="zh-CN" sz="2400" b="1" dirty="0"/>
                  <a:t>,</a:t>
                </a:r>
                <a:r>
                  <a:rPr lang="zh-CN" altLang="en-US" sz="2400" b="1" dirty="0"/>
                  <a:t>从而可得</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acc>
                          <m:accPr>
                            <m:chr m:val="̅"/>
                            <m:ctrlPr>
                              <a:rPr lang="en-US" altLang="zh-CN" sz="2400" b="1" i="1" smtClean="0">
                                <a:latin typeface="Cambria Math" panose="02040503050406030204" pitchFamily="18" charset="0"/>
                              </a:rPr>
                            </m:ctrlPr>
                          </m:accPr>
                          <m:e>
                            <m:r>
                              <a:rPr lang="en-US" altLang="zh-CN" sz="2400" b="1" i="1" smtClean="0">
                                <a:latin typeface="Cambria Math"/>
                              </a:rPr>
                              <m:t>𝒙</m:t>
                            </m:r>
                          </m:e>
                        </m:acc>
                      </m:e>
                    </m:d>
                    <m:r>
                      <a:rPr lang="en-US" altLang="zh-CN" sz="2400" b="1" i="1" smtClean="0">
                        <a:latin typeface="Cambria Math"/>
                      </a:rPr>
                      <m:t>≥</m:t>
                    </m:r>
                    <m:r>
                      <a:rPr lang="en-US" altLang="zh-CN" sz="2400" b="1" i="1" smtClean="0">
                        <a:latin typeface="Cambria Math"/>
                      </a:rPr>
                      <m:t>𝒇</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r>
                      <a:rPr lang="en-US" altLang="zh-CN" sz="2400" b="1" i="1" smtClean="0">
                        <a:latin typeface="Cambria Math"/>
                      </a:rPr>
                      <m:t>)</m:t>
                    </m:r>
                  </m:oMath>
                </a14:m>
                <a:r>
                  <a:rPr lang="en-US" altLang="zh-CN" sz="2400" b="1" dirty="0"/>
                  <a:t>,</a:t>
                </a:r>
                <a:r>
                  <a:rPr lang="zh-CN" altLang="en-US" sz="2400" b="1" dirty="0"/>
                  <a:t>由该点的任意性，得</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b="1" dirty="0"/>
                  <a:t>为全局极小点</a:t>
                </a:r>
                <a:endParaRPr lang="en-US" altLang="zh-CN" sz="2400" b="1" dirty="0"/>
              </a:p>
              <a:p>
                <a:r>
                  <a:rPr lang="zh-CN" altLang="en-US" sz="2400" dirty="0"/>
                  <a:t>关于极小点连成凸集，可采用水平集来证明，设</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b="1" dirty="0"/>
                  <a:t>是一个极小点，极小值为</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𝜷</m:t>
                        </m:r>
                      </m:e>
                      <m:sub>
                        <m:r>
                          <a:rPr lang="en-US" altLang="zh-CN" sz="2400" b="1" i="1" smtClean="0">
                            <a:latin typeface="Cambria Math"/>
                          </a:rPr>
                          <m:t>𝟎</m:t>
                        </m:r>
                      </m:sub>
                    </m:sSub>
                  </m:oMath>
                </a14:m>
                <a:r>
                  <a:rPr lang="en-US" altLang="zh-CN" sz="2400" b="1" dirty="0"/>
                  <a:t>,</a:t>
                </a:r>
                <a:r>
                  <a:rPr lang="zh-CN" altLang="en-US" sz="2400" b="1" dirty="0"/>
                  <a:t>则</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a:rPr>
                          <m:t>𝑯</m:t>
                        </m:r>
                      </m:e>
                      <m:sub>
                        <m:r>
                          <a:rPr lang="en-US" altLang="zh-CN" sz="2400" b="1" i="1" dirty="0" smtClean="0">
                            <a:latin typeface="Cambria Math"/>
                          </a:rPr>
                          <m:t>𝑺</m:t>
                        </m:r>
                      </m:sub>
                    </m:sSub>
                    <m:r>
                      <a:rPr lang="en-US" altLang="zh-CN" sz="2400" b="1" i="1" dirty="0" smtClean="0">
                        <a:latin typeface="Cambria Math"/>
                      </a:rPr>
                      <m:t>(</m:t>
                    </m:r>
                    <m:r>
                      <a:rPr lang="en-US" altLang="zh-CN" sz="2400" b="1" i="1" dirty="0" smtClean="0">
                        <a:latin typeface="Cambria Math"/>
                      </a:rPr>
                      <m:t>𝒇</m:t>
                    </m:r>
                    <m:r>
                      <a:rPr lang="en-US" altLang="zh-CN" sz="2400" b="1" i="1" dirty="0" smtClean="0">
                        <a:latin typeface="Cambria Math"/>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𝜷</m:t>
                        </m:r>
                      </m:e>
                      <m:sub>
                        <m:r>
                          <a:rPr lang="en-US" altLang="zh-CN" sz="2400" b="1" i="1" dirty="0" smtClean="0">
                            <a:latin typeface="Cambria Math"/>
                          </a:rPr>
                          <m:t>𝟎</m:t>
                        </m:r>
                      </m:sub>
                    </m:sSub>
                    <m:r>
                      <a:rPr lang="en-US" altLang="zh-CN" sz="2400" b="1" i="1" dirty="0" smtClean="0">
                        <a:latin typeface="Cambria Math"/>
                      </a:rPr>
                      <m:t>)</m:t>
                    </m:r>
                  </m:oMath>
                </a14:m>
                <a:r>
                  <a:rPr lang="zh-CN" altLang="en-US" sz="2400" b="1" dirty="0"/>
                  <a:t>为凸集，因此该集合中</a:t>
                </a:r>
                <a:r>
                  <a:rPr lang="zh-CN" altLang="en-US" sz="2400" dirty="0"/>
                  <a:t>的点</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𝜷</m:t>
                        </m:r>
                      </m:e>
                      <m:sub>
                        <m:r>
                          <a:rPr lang="en-US" altLang="zh-CN" sz="2400" b="1" i="1" smtClean="0">
                            <a:latin typeface="Cambria Math"/>
                          </a:rPr>
                          <m:t>𝟎</m:t>
                        </m:r>
                      </m:sub>
                    </m:sSub>
                  </m:oMath>
                </a14:m>
                <a:r>
                  <a:rPr lang="en-US" altLang="zh-CN" sz="2400" b="1" dirty="0"/>
                  <a:t>,</a:t>
                </a:r>
                <a:r>
                  <a:rPr lang="zh-CN" altLang="en-US" sz="2400" b="1" dirty="0"/>
                  <a:t>但这不可能</a:t>
                </a:r>
                <a14:m>
                  <m:oMath xmlns:m="http://schemas.openxmlformats.org/officeDocument/2006/math">
                    <m:r>
                      <a:rPr lang="en-US" altLang="zh-CN" sz="2400" b="1" i="1" smtClean="0">
                        <a:latin typeface="Cambria Math"/>
                      </a:rPr>
                      <m:t>&lt;</m:t>
                    </m:r>
                  </m:oMath>
                </a14:m>
                <a:r>
                  <a:rPr lang="zh-CN" altLang="en-US" sz="2400" b="1" dirty="0"/>
                  <a:t>成立，因为</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b="1" dirty="0"/>
                  <a:t>是全局极小点，因此得证。</a:t>
                </a:r>
                <a:endParaRPr lang="en-US" altLang="zh-CN" sz="2400" b="1" dirty="0"/>
              </a:p>
              <a:p>
                <a:r>
                  <a:rPr lang="zh-CN" altLang="en-US" sz="2400" dirty="0">
                    <a:solidFill>
                      <a:srgbClr val="FF0000"/>
                    </a:solidFill>
                  </a:rPr>
                  <a:t>函数</a:t>
                </a:r>
                <a14:m>
                  <m:oMath xmlns:m="http://schemas.openxmlformats.org/officeDocument/2006/math">
                    <m:r>
                      <a:rPr lang="en-US" altLang="zh-CN" sz="2400" i="1">
                        <a:solidFill>
                          <a:srgbClr val="FF0000"/>
                        </a:solidFill>
                        <a:latin typeface="Cambria Math"/>
                      </a:rPr>
                      <m:t>𝒇</m:t>
                    </m:r>
                  </m:oMath>
                </a14:m>
                <a:r>
                  <a:rPr lang="zh-CN" altLang="en-US" sz="2400" dirty="0">
                    <a:solidFill>
                      <a:srgbClr val="FF0000"/>
                    </a:solidFill>
                  </a:rPr>
                  <a:t>定义在非空凸集</a:t>
                </a:r>
                <a14:m>
                  <m:oMath xmlns:m="http://schemas.openxmlformats.org/officeDocument/2006/math">
                    <m:r>
                      <a:rPr lang="en-US" altLang="zh-CN" sz="2400" i="1">
                        <a:solidFill>
                          <a:srgbClr val="FF0000"/>
                        </a:solidFill>
                        <a:latin typeface="Cambria Math"/>
                      </a:rPr>
                      <m:t>𝑺</m:t>
                    </m:r>
                    <m:r>
                      <a:rPr lang="en-US" altLang="zh-CN" sz="2400" i="1">
                        <a:solidFill>
                          <a:srgbClr val="FF0000"/>
                        </a:solidFill>
                        <a:latin typeface="Cambria Math"/>
                      </a:rPr>
                      <m:t>⊂</m:t>
                    </m:r>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a:rPr>
                          <m:t>𝑹</m:t>
                        </m:r>
                      </m:e>
                      <m:sup>
                        <m:r>
                          <a:rPr lang="en-US" altLang="zh-CN" sz="2400" i="1">
                            <a:solidFill>
                              <a:srgbClr val="FF0000"/>
                            </a:solidFill>
                            <a:latin typeface="Cambria Math"/>
                          </a:rPr>
                          <m:t>𝒏</m:t>
                        </m:r>
                      </m:sup>
                    </m:sSup>
                  </m:oMath>
                </a14:m>
                <a:r>
                  <a:rPr lang="zh-CN" altLang="en-US" sz="2400" dirty="0">
                    <a:solidFill>
                      <a:srgbClr val="FF0000"/>
                    </a:solidFill>
                  </a:rPr>
                  <a:t>上的可微凸函数，若存在点</a:t>
                </a:r>
                <a14:m>
                  <m:oMath xmlns:m="http://schemas.openxmlformats.org/officeDocument/2006/math">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r>
                          <a:rPr lang="en-US" altLang="zh-CN" sz="2400" b="1" i="1" smtClean="0">
                            <a:solidFill>
                              <a:srgbClr val="FF0000"/>
                            </a:solidFill>
                            <a:latin typeface="Cambria Math"/>
                          </a:rPr>
                          <m:t>∗</m:t>
                        </m:r>
                      </m:sup>
                    </m:sSup>
                    <m:r>
                      <a:rPr lang="en-US" altLang="zh-CN" sz="2400" b="1" i="1" smtClean="0">
                        <a:solidFill>
                          <a:srgbClr val="FF0000"/>
                        </a:solidFill>
                        <a:latin typeface="Cambria Math"/>
                      </a:rPr>
                      <m:t>∈</m:t>
                    </m:r>
                    <m:r>
                      <a:rPr lang="en-US" altLang="zh-CN" sz="2400" b="1" i="1" smtClean="0">
                        <a:solidFill>
                          <a:srgbClr val="FF0000"/>
                        </a:solidFill>
                        <a:latin typeface="Cambria Math"/>
                      </a:rPr>
                      <m:t>𝑺</m:t>
                    </m:r>
                  </m:oMath>
                </a14:m>
                <a:r>
                  <a:rPr lang="en-US" altLang="zh-CN" sz="2400" b="1" dirty="0"/>
                  <a:t>,</a:t>
                </a:r>
                <a:r>
                  <a:rPr lang="zh-CN" altLang="en-US" sz="2400" b="1" dirty="0"/>
                  <a:t>使对于所有的点</a:t>
                </a:r>
                <a14:m>
                  <m:oMath xmlns:m="http://schemas.openxmlformats.org/officeDocument/2006/math">
                    <m:r>
                      <a:rPr lang="en-US" altLang="zh-CN" sz="2400" b="1" i="1" smtClean="0">
                        <a:latin typeface="Cambria Math"/>
                      </a:rPr>
                      <m:t>𝒙</m:t>
                    </m:r>
                    <m:r>
                      <a:rPr lang="en-US" altLang="zh-CN" sz="2400" b="1" i="1" smtClean="0">
                        <a:latin typeface="Cambria Math"/>
                      </a:rPr>
                      <m:t>∈</m:t>
                    </m:r>
                    <m:r>
                      <a:rPr lang="en-US" altLang="zh-CN" sz="2400" b="1" i="1" smtClean="0">
                        <a:latin typeface="Cambria Math"/>
                      </a:rPr>
                      <m:t>𝑺</m:t>
                    </m:r>
                  </m:oMath>
                </a14:m>
                <a:r>
                  <a:rPr lang="en-US" altLang="zh-CN" sz="2400" b="1" dirty="0"/>
                  <a:t>,</a:t>
                </a:r>
                <a:r>
                  <a:rPr lang="zh-CN" altLang="en-US" sz="2400" b="1" dirty="0"/>
                  <a:t>都有</a:t>
                </a:r>
                <a14:m>
                  <m:oMath xmlns:m="http://schemas.openxmlformats.org/officeDocument/2006/math">
                    <m:r>
                      <a:rPr lang="en-US" altLang="zh-CN" sz="2400" b="1" i="1" smtClean="0">
                        <a:latin typeface="Cambria Math"/>
                      </a:rPr>
                      <m:t>𝜵</m:t>
                    </m:r>
                    <m:r>
                      <a:rPr lang="en-US" altLang="zh-CN" sz="2400" b="1" i="1" smtClean="0">
                        <a:latin typeface="Cambria Math"/>
                      </a:rPr>
                      <m:t>𝒇</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e>
                      <m:sup>
                        <m:r>
                          <a:rPr lang="en-US" altLang="zh-CN" sz="2400" b="1" i="1" smtClean="0">
                            <a:latin typeface="Cambria Math"/>
                          </a:rPr>
                          <m:t>𝑻</m:t>
                        </m:r>
                      </m:sup>
                    </m:sSup>
                    <m:d>
                      <m:dPr>
                        <m:ctrlPr>
                          <a:rPr lang="en-US" altLang="zh-CN" sz="2400" b="1" i="1" smtClean="0">
                            <a:latin typeface="Cambria Math" panose="02040503050406030204" pitchFamily="18" charset="0"/>
                          </a:rPr>
                        </m:ctrlPr>
                      </m:dPr>
                      <m:e>
                        <m:r>
                          <a:rPr lang="en-US" altLang="zh-CN" sz="2400" b="1" i="1" smtClean="0">
                            <a:latin typeface="Cambria Math"/>
                          </a:rPr>
                          <m:t>𝒙</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0" smtClean="0">
                        <a:latin typeface="Cambria Math"/>
                      </a:rPr>
                      <m:t>≥</m:t>
                    </m:r>
                    <m:r>
                      <a:rPr lang="en-US" altLang="zh-CN" sz="2400" b="1" i="0" smtClean="0">
                        <a:latin typeface="Cambria Math"/>
                      </a:rPr>
                      <m:t>𝟎</m:t>
                    </m:r>
                  </m:oMath>
                </a14:m>
                <a:r>
                  <a:rPr lang="en-US" altLang="zh-CN" sz="2400" b="1" dirty="0"/>
                  <a:t>.</a:t>
                </a:r>
                <a:r>
                  <a:rPr lang="zh-CN" altLang="en-US" sz="2400" b="1" dirty="0"/>
                  <a:t>（注：这可由一阶凸函数的充要条件得到</a:t>
                </a:r>
                <a:r>
                  <a:rPr lang="en-US" altLang="zh-CN" sz="2400" dirty="0"/>
                  <a:t>)</a:t>
                </a:r>
                <a:r>
                  <a:rPr lang="zh-CN" altLang="en-US" sz="2400" dirty="0"/>
                  <a:t>，则</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b="1" dirty="0"/>
                  <a:t>是</a:t>
                </a:r>
                <a14:m>
                  <m:oMath xmlns:m="http://schemas.openxmlformats.org/officeDocument/2006/math">
                    <m:r>
                      <a:rPr lang="en-US" altLang="zh-CN" sz="2400" b="1" i="1" dirty="0" smtClean="0">
                        <a:latin typeface="Cambria Math"/>
                      </a:rPr>
                      <m:t>𝒇</m:t>
                    </m:r>
                    <m:r>
                      <a:rPr lang="en-US" altLang="zh-CN" sz="2400" b="1" i="1" dirty="0" smtClean="0">
                        <a:latin typeface="Cambria Math"/>
                      </a:rPr>
                      <m:t>(</m:t>
                    </m:r>
                    <m:r>
                      <a:rPr lang="en-US" altLang="zh-CN" sz="2400" b="1" i="1" dirty="0" smtClean="0">
                        <a:latin typeface="Cambria Math"/>
                      </a:rPr>
                      <m:t>𝒙</m:t>
                    </m:r>
                    <m:r>
                      <a:rPr lang="en-US" altLang="zh-CN" sz="2400" b="1" i="1" dirty="0" smtClean="0">
                        <a:latin typeface="Cambria Math"/>
                      </a:rPr>
                      <m:t>)</m:t>
                    </m:r>
                  </m:oMath>
                </a14:m>
                <a:r>
                  <a:rPr lang="zh-CN" altLang="en-US" sz="2400" b="1" dirty="0"/>
                  <a:t>在凸集</a:t>
                </a:r>
                <a14:m>
                  <m:oMath xmlns:m="http://schemas.openxmlformats.org/officeDocument/2006/math">
                    <m:r>
                      <a:rPr lang="en-US" altLang="zh-CN" sz="2400" b="1" i="1" dirty="0" smtClean="0">
                        <a:latin typeface="Cambria Math"/>
                      </a:rPr>
                      <m:t>𝑺</m:t>
                    </m:r>
                  </m:oMath>
                </a14:m>
                <a:r>
                  <a:rPr lang="zh-CN" altLang="en-US" sz="2400" b="1" dirty="0"/>
                  <a:t>上的全局极小点。</a:t>
                </a:r>
                <a:r>
                  <a:rPr lang="zh-CN" altLang="en-US" sz="2400" b="1" dirty="0">
                    <a:solidFill>
                      <a:srgbClr val="FF0000"/>
                    </a:solidFill>
                  </a:rPr>
                  <a:t>注意：这表明从</a:t>
                </a:r>
                <a14:m>
                  <m:oMath xmlns:m="http://schemas.openxmlformats.org/officeDocument/2006/math">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a:rPr>
                          <m:t>𝒙</m:t>
                        </m:r>
                      </m:e>
                      <m:sup>
                        <m:r>
                          <a:rPr lang="en-US" altLang="zh-CN" sz="2400" i="1">
                            <a:solidFill>
                              <a:srgbClr val="FF0000"/>
                            </a:solidFill>
                            <a:latin typeface="Cambria Math"/>
                          </a:rPr>
                          <m:t>∗</m:t>
                        </m:r>
                      </m:sup>
                    </m:sSup>
                  </m:oMath>
                </a14:m>
                <a:r>
                  <a:rPr lang="zh-CN" altLang="en-US" sz="2400" dirty="0">
                    <a:solidFill>
                      <a:srgbClr val="FF0000"/>
                    </a:solidFill>
                  </a:rPr>
                  <a:t>指向凸集</a:t>
                </a:r>
                <a14:m>
                  <m:oMath xmlns:m="http://schemas.openxmlformats.org/officeDocument/2006/math">
                    <m:r>
                      <a:rPr lang="en-US" altLang="zh-CN" sz="2400" i="1" dirty="0">
                        <a:solidFill>
                          <a:srgbClr val="FF0000"/>
                        </a:solidFill>
                        <a:latin typeface="Cambria Math"/>
                      </a:rPr>
                      <m:t>𝑺</m:t>
                    </m:r>
                  </m:oMath>
                </a14:m>
                <a:r>
                  <a:rPr lang="zh-CN" altLang="en-US" sz="2400" dirty="0">
                    <a:solidFill>
                      <a:srgbClr val="FF0000"/>
                    </a:solidFill>
                  </a:rPr>
                  <a:t>上的任意其它点的向量都与该点的梯度方向向量的夹角小于等于</a:t>
                </a:r>
                <a:r>
                  <a:rPr lang="en-US" altLang="zh-CN" sz="2400" dirty="0">
                    <a:solidFill>
                      <a:srgbClr val="FF0000"/>
                    </a:solidFill>
                  </a:rPr>
                  <a:t>90</a:t>
                </a:r>
                <a:r>
                  <a:rPr lang="zh-CN" altLang="en-US" sz="2400" dirty="0">
                    <a:solidFill>
                      <a:srgbClr val="FF0000"/>
                    </a:solidFill>
                  </a:rPr>
                  <a:t>度。</a:t>
                </a:r>
                <a:endParaRPr lang="en-US" altLang="zh-CN" sz="2400" b="1"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926" t="-1193" r="-529" b="-5857"/>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由前述可知，定义在凸集上的凸函数其极值点有很好的性质</a:t>
                </a:r>
                <a:r>
                  <a:rPr lang="en-US" altLang="zh-CN" dirty="0"/>
                  <a:t>.</a:t>
                </a:r>
                <a:r>
                  <a:rPr lang="zh-CN" altLang="en-US" dirty="0"/>
                  <a:t>把它应用到非线性规划问题上，相当于目标函数和约束都是凸函数，其可行域是凸集的规划问题，称为凸规划问题</a:t>
                </a:r>
                <a:endParaRPr lang="en-US" altLang="zh-CN" dirty="0"/>
              </a:p>
              <a:p>
                <a:r>
                  <a:rPr lang="zh-CN" altLang="en-US" dirty="0"/>
                  <a:t>上述介绍了如何判别函数为凸函数，可行域如何判断呢？</a:t>
                </a:r>
                <a:endParaRPr lang="en-US" altLang="zh-CN" dirty="0"/>
              </a:p>
              <a:p>
                <a:pPr lvl="1"/>
                <a:r>
                  <a:rPr lang="zh-CN" altLang="en-US" dirty="0"/>
                  <a:t>根据凸集的交集仍然是凸集</a:t>
                </a:r>
                <a:endParaRPr lang="en-US" altLang="zh-CN" dirty="0"/>
              </a:p>
              <a:p>
                <a:pPr lvl="1"/>
                <a:r>
                  <a:rPr lang="zh-CN" altLang="en-US" dirty="0"/>
                  <a:t>例如</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𝒈</m:t>
                        </m:r>
                      </m:e>
                      <m:sub>
                        <m:r>
                          <a:rPr lang="en-US" altLang="zh-CN" b="1" i="1" smtClean="0">
                            <a:latin typeface="Cambria Math"/>
                          </a:rPr>
                          <m:t>𝒊</m:t>
                        </m:r>
                      </m:sub>
                    </m:sSub>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𝒊</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𝒎</m:t>
                    </m:r>
                    <m:r>
                      <a:rPr lang="en-US" altLang="zh-CN" b="1" i="0"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𝒉</m:t>
                        </m:r>
                      </m:e>
                      <m:sub>
                        <m:r>
                          <a:rPr lang="en-US" altLang="zh-CN" b="1" i="1" smtClean="0">
                            <a:latin typeface="Cambria Math"/>
                          </a:rPr>
                          <m:t>𝒋</m:t>
                        </m:r>
                      </m:sub>
                    </m:sSub>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0" smtClean="0">
                        <a:latin typeface="Cambria Math"/>
                      </a:rPr>
                      <m:t>=</m:t>
                    </m:r>
                    <m:r>
                      <a:rPr lang="en-US" altLang="zh-CN" b="1" i="0" smtClean="0">
                        <a:latin typeface="Cambria Math"/>
                      </a:rPr>
                      <m:t>𝟎</m:t>
                    </m:r>
                    <m:r>
                      <a:rPr lang="en-US" altLang="zh-CN" b="1" i="0" smtClean="0">
                        <a:latin typeface="Cambria Math"/>
                      </a:rPr>
                      <m:t>,</m:t>
                    </m:r>
                    <m:r>
                      <a:rPr lang="en-US" altLang="zh-CN" b="1" i="0" smtClean="0">
                        <a:latin typeface="Cambria Math"/>
                      </a:rPr>
                      <m:t>𝐣</m:t>
                    </m:r>
                    <m:r>
                      <a:rPr lang="en-US" altLang="zh-CN" b="1" i="0" smtClean="0">
                        <a:latin typeface="Cambria Math"/>
                      </a:rPr>
                      <m:t>=</m:t>
                    </m:r>
                    <m:r>
                      <a:rPr lang="en-US" altLang="zh-CN" b="1" i="0" smtClean="0">
                        <a:latin typeface="Cambria Math"/>
                      </a:rPr>
                      <m:t>𝟏</m:t>
                    </m:r>
                    <m:r>
                      <a:rPr lang="en-US" altLang="zh-CN" b="1" i="0" smtClean="0">
                        <a:latin typeface="Cambria Math"/>
                      </a:rPr>
                      <m:t>,</m:t>
                    </m:r>
                    <m:r>
                      <a:rPr lang="en-US" altLang="zh-CN" b="1" i="0" smtClean="0">
                        <a:latin typeface="Cambria Math"/>
                      </a:rPr>
                      <m:t>𝟐</m:t>
                    </m:r>
                    <m:r>
                      <a:rPr lang="en-US" altLang="zh-CN" b="1" i="0" smtClean="0">
                        <a:latin typeface="Cambria Math"/>
                      </a:rPr>
                      <m:t>,</m:t>
                    </m:r>
                    <m:r>
                      <a:rPr lang="en-US" altLang="zh-CN" b="1" i="1" smtClean="0">
                        <a:latin typeface="Cambria Math"/>
                      </a:rPr>
                      <m:t>⋯,</m:t>
                    </m:r>
                    <m:r>
                      <a:rPr lang="en-US" altLang="zh-CN" b="1" i="1" smtClean="0">
                        <a:latin typeface="Cambria Math"/>
                      </a:rPr>
                      <m:t>𝒍</m:t>
                    </m:r>
                  </m:oMath>
                </a14:m>
                <a:r>
                  <a:rPr lang="zh-CN" altLang="en-US" b="1" dirty="0"/>
                  <a:t>是凸集，目标函数也是凸集，那就是凸规划</a:t>
                </a:r>
                <a:endParaRPr lang="en-US" altLang="zh-CN" b="1" dirty="0"/>
              </a:p>
              <a:p>
                <a:r>
                  <a:rPr lang="zh-CN" altLang="en-US" dirty="0"/>
                  <a:t>凸规划的局部最优解就是全局最优解，且为凸集。若目标函数是严格凸函数，又存在极小点，则此时凸规划的全局最优解唯一</a:t>
                </a:r>
                <a:r>
                  <a:rPr lang="en-US" altLang="zh-CN" dirty="0"/>
                  <a:t>.</a:t>
                </a:r>
                <a:endParaRPr lang="en-US" altLang="zh-CN"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410" r="-529" b="-6399"/>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(Nonlinear programming)</a:t>
            </a:r>
            <a:endParaRPr lang="zh-CN" altLang="en-US" sz="3200" dirty="0"/>
          </a:p>
        </p:txBody>
      </p:sp>
      <p:sp>
        <p:nvSpPr>
          <p:cNvPr id="3" name="Content Placeholder 2"/>
          <p:cNvSpPr>
            <a:spLocks noGrp="1"/>
          </p:cNvSpPr>
          <p:nvPr>
            <p:ph idx="1"/>
          </p:nvPr>
        </p:nvSpPr>
        <p:spPr>
          <a:xfrm>
            <a:off x="488504" y="1160910"/>
            <a:ext cx="9217026" cy="5616575"/>
          </a:xfrm>
        </p:spPr>
        <p:txBody>
          <a:bodyPr/>
          <a:lstStyle/>
          <a:p>
            <a:r>
              <a:rPr lang="zh-CN" altLang="en-US" dirty="0"/>
              <a:t>非线性规划的数学模型</a:t>
            </a:r>
            <a:endParaRPr lang="en-US" altLang="zh-CN" dirty="0"/>
          </a:p>
          <a:p>
            <a:r>
              <a:rPr lang="zh-CN" altLang="en-US" dirty="0"/>
              <a:t>非线性规划的直观理解</a:t>
            </a:r>
            <a:endParaRPr lang="en-US" altLang="zh-CN" dirty="0"/>
          </a:p>
          <a:p>
            <a:r>
              <a:rPr lang="zh-CN" altLang="en-US" dirty="0"/>
              <a:t>一般无约束问题的最优性条件</a:t>
            </a:r>
            <a:endParaRPr lang="en-US" altLang="zh-CN" dirty="0"/>
          </a:p>
          <a:p>
            <a:r>
              <a:rPr lang="zh-CN" altLang="en-US" dirty="0"/>
              <a:t>凸无约束问题的最优性条件</a:t>
            </a:r>
            <a:endParaRPr lang="en-US" altLang="zh-CN" dirty="0"/>
          </a:p>
          <a:p>
            <a:r>
              <a:rPr lang="zh-CN" altLang="en-US" dirty="0">
                <a:solidFill>
                  <a:srgbClr val="FF0000"/>
                </a:solidFill>
              </a:rPr>
              <a:t>解非线性规划问题的基本思路</a:t>
            </a:r>
            <a:endParaRPr lang="en-US" altLang="zh-CN" dirty="0">
              <a:solidFill>
                <a:srgbClr val="FF0000"/>
              </a:solidFill>
            </a:endParaRPr>
          </a:p>
          <a:p>
            <a:r>
              <a:rPr lang="zh-CN" altLang="en-US" dirty="0"/>
              <a:t>有约束问题的最优性条件简介</a:t>
            </a:r>
            <a:endParaRPr lang="en-US" altLang="zh-CN" dirty="0"/>
          </a:p>
          <a:p>
            <a:r>
              <a:rPr lang="zh-CN" altLang="en-US" dirty="0"/>
              <a:t>总结</a:t>
            </a:r>
            <a:endParaRPr lang="en-US" altLang="zh-CN" dirty="0"/>
          </a:p>
          <a:p>
            <a:endParaRPr lang="zh-CN" altLang="en-US" dirty="0"/>
          </a:p>
        </p:txBody>
      </p:sp>
    </p:spTree>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 非线性规划</a:t>
            </a:r>
            <a:r>
              <a:rPr lang="en-US" altLang="zh-CN" sz="3200" dirty="0"/>
              <a:t>-</a:t>
            </a:r>
            <a:r>
              <a:rPr lang="zh-CN" altLang="en-US" sz="3200" dirty="0"/>
              <a:t>无约束问题的最优性条件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无约束最优化问题具有最优性条件，感觉很简单呐！</a:t>
                </a:r>
                <a:endParaRPr lang="en-US" altLang="zh-CN" sz="2400" dirty="0"/>
              </a:p>
              <a:p>
                <a:r>
                  <a:rPr lang="zh-CN" altLang="en-US" sz="2400" dirty="0"/>
                  <a:t>实际问题直接应用最优性条件很困难，例如导数不存在，</a:t>
                </a:r>
                <a:r>
                  <a:rPr lang="en-US" altLang="zh-CN" sz="2400" dirty="0"/>
                  <a:t>Hessian</a:t>
                </a:r>
                <a:r>
                  <a:rPr lang="zh-CN" altLang="en-US" sz="2400" dirty="0"/>
                  <a:t>函数不存在，或者计算特别麻烦，例如一般情况下</a:t>
                </a:r>
                <a14:m>
                  <m:oMath xmlns:m="http://schemas.openxmlformats.org/officeDocument/2006/math">
                    <m:r>
                      <a:rPr lang="en-US" altLang="zh-CN" sz="2400" b="1" i="0" smtClean="0">
                        <a:latin typeface="Cambria Math"/>
                      </a:rPr>
                      <m:t>𝛁</m:t>
                    </m:r>
                    <m:r>
                      <a:rPr lang="en-US" altLang="zh-CN" sz="2400" b="1" i="0" smtClean="0">
                        <a:latin typeface="Cambria Math"/>
                      </a:rPr>
                      <m:t>𝐟</m:t>
                    </m:r>
                    <m:d>
                      <m:dPr>
                        <m:ctrlPr>
                          <a:rPr lang="en-US" altLang="zh-CN" sz="2400" b="1" i="1" smtClean="0">
                            <a:latin typeface="Cambria Math" panose="02040503050406030204" pitchFamily="18" charset="0"/>
                          </a:rPr>
                        </m:ctrlPr>
                      </m:dPr>
                      <m:e>
                        <m:r>
                          <a:rPr lang="en-US" altLang="zh-CN" sz="2400" b="1" i="0" smtClean="0">
                            <a:latin typeface="Cambria Math"/>
                          </a:rPr>
                          <m:t>𝐱</m:t>
                        </m:r>
                      </m:e>
                    </m:d>
                    <m:r>
                      <a:rPr lang="en-US" altLang="zh-CN" sz="2400" b="1" i="0" smtClean="0">
                        <a:latin typeface="Cambria Math"/>
                      </a:rPr>
                      <m:t>=</m:t>
                    </m:r>
                    <m:r>
                      <a:rPr lang="en-US" altLang="zh-CN" sz="2400" b="1" i="0" smtClean="0">
                        <a:latin typeface="Cambria Math"/>
                      </a:rPr>
                      <m:t>𝟎</m:t>
                    </m:r>
                  </m:oMath>
                </a14:m>
                <a:r>
                  <a:rPr lang="zh-CN" altLang="en-US" sz="2400" dirty="0"/>
                  <a:t>是大型的非线性方程，求解困难，或者根本不可能有解析解</a:t>
                </a:r>
                <a:endParaRPr lang="en-US" altLang="zh-CN" sz="2400" dirty="0"/>
              </a:p>
              <a:p>
                <a:r>
                  <a:rPr lang="zh-CN" altLang="en-US" sz="2400" dirty="0"/>
                  <a:t>不论是无约束或有约束的优化问题，在实际应用中，要证明一个优化问题是否为凸规划，一般比较困难，有时甚至比求解优化问题本身还要麻烦。尤其对一些工程问题，由于其数学模型的型态都比较复杂，更难实现</a:t>
                </a:r>
                <a:endParaRPr lang="en-US" altLang="zh-CN" sz="2400" dirty="0"/>
              </a:p>
              <a:p>
                <a:r>
                  <a:rPr lang="zh-CN" altLang="en-US" sz="2400" dirty="0"/>
                  <a:t>因此，在优化设计的求解中，就不必花精力进行求证，而通常是从几个初始点出发，找出几个局部最优解，从中选择目标函数值最好的解</a:t>
                </a:r>
                <a:endParaRPr lang="en-US" altLang="zh-CN" sz="2400" dirty="0"/>
              </a:p>
              <a:p>
                <a:r>
                  <a:rPr lang="zh-CN" altLang="en-US" sz="2400" dirty="0"/>
                  <a:t>因此一般非线性规划采用数值</a:t>
                </a:r>
                <a:endParaRPr lang="en-US" altLang="zh-CN" sz="2400" dirty="0"/>
              </a:p>
              <a:p>
                <a:pPr marL="0" indent="0">
                  <a:buNone/>
                </a:pPr>
                <a:r>
                  <a:rPr lang="zh-CN" altLang="en-US" sz="2400" dirty="0"/>
                  <a:t>计算中的迭代方法</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058" t="-1193" r="-794"/>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数学模型</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选址问题</a:t>
                </a:r>
                <a:endParaRPr lang="en-US" altLang="zh-CN" dirty="0"/>
              </a:p>
              <a:p>
                <a:pPr lvl="1"/>
                <a:r>
                  <a:rPr lang="zh-CN" altLang="en-US" dirty="0"/>
                  <a:t>设第</a:t>
                </a:r>
                <a14:m>
                  <m:oMath xmlns:m="http://schemas.openxmlformats.org/officeDocument/2006/math">
                    <m:r>
                      <a:rPr lang="en-US" altLang="zh-CN" b="1" i="1" smtClean="0">
                        <a:latin typeface="Cambria Math"/>
                      </a:rPr>
                      <m:t>𝒊</m:t>
                    </m:r>
                  </m:oMath>
                </a14:m>
                <a:r>
                  <a:rPr lang="zh-CN" altLang="en-US" dirty="0"/>
                  <a:t>个仓库的位置为</a:t>
                </a:r>
                <a14:m>
                  <m:oMath xmlns:m="http://schemas.openxmlformats.org/officeDocument/2006/math">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𝒊</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𝒎</m:t>
                    </m:r>
                    <m:r>
                      <a:rPr lang="en-US" altLang="zh-CN" b="1" i="1" smtClean="0">
                        <a:latin typeface="Cambria Math"/>
                      </a:rPr>
                      <m:t>)</m:t>
                    </m:r>
                  </m:oMath>
                </a14:m>
                <a:r>
                  <a:rPr lang="en-US" altLang="zh-CN" dirty="0"/>
                  <a:t>.</a:t>
                </a:r>
                <a:r>
                  <a:rPr lang="zh-CN" altLang="en-US" dirty="0"/>
                  <a:t>第</a:t>
                </a:r>
                <a14:m>
                  <m:oMath xmlns:m="http://schemas.openxmlformats.org/officeDocument/2006/math">
                    <m:r>
                      <a:rPr lang="en-US" altLang="zh-CN" b="1" i="1" dirty="0" smtClean="0">
                        <a:latin typeface="Cambria Math"/>
                      </a:rPr>
                      <m:t>𝒊</m:t>
                    </m:r>
                  </m:oMath>
                </a14:m>
                <a:r>
                  <a:rPr lang="zh-CN" altLang="en-US" dirty="0"/>
                  <a:t>个仓库到第</a:t>
                </a:r>
                <a14:m>
                  <m:oMath xmlns:m="http://schemas.openxmlformats.org/officeDocument/2006/math">
                    <m:r>
                      <a:rPr lang="en-US" altLang="zh-CN" b="1" i="1" smtClean="0">
                        <a:latin typeface="Cambria Math"/>
                      </a:rPr>
                      <m:t>𝒋</m:t>
                    </m:r>
                  </m:oMath>
                </a14:m>
                <a:r>
                  <a:rPr lang="zh-CN" altLang="en-US" dirty="0"/>
                  <a:t>个市场的货物供应量为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𝒛</m:t>
                        </m:r>
                      </m:e>
                      <m:sub>
                        <m:r>
                          <a:rPr lang="en-US" altLang="zh-CN" b="1" i="1" smtClean="0">
                            <a:latin typeface="Cambria Math"/>
                          </a:rPr>
                          <m:t>𝒊𝒋</m:t>
                        </m:r>
                      </m:sub>
                    </m:sSub>
                    <m:r>
                      <a:rPr lang="en-US" altLang="zh-CN" b="1" i="1" smtClean="0">
                        <a:latin typeface="Cambria Math"/>
                      </a:rPr>
                      <m:t>(</m:t>
                    </m:r>
                    <m:r>
                      <a:rPr lang="en-US" altLang="zh-CN" b="1" i="1" smtClean="0">
                        <a:latin typeface="Cambria Math"/>
                      </a:rPr>
                      <m:t>𝒊</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𝒎</m:t>
                    </m:r>
                    <m:r>
                      <a:rPr lang="en-US" altLang="zh-CN" b="1" i="1" smtClean="0">
                        <a:latin typeface="Cambria Math"/>
                      </a:rPr>
                      <m:t>,</m:t>
                    </m:r>
                    <m:r>
                      <a:rPr lang="en-US" altLang="zh-CN" b="1" i="1" smtClean="0">
                        <a:latin typeface="Cambria Math"/>
                      </a:rPr>
                      <m:t>𝒋</m:t>
                    </m:r>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𝟐</m:t>
                    </m:r>
                    <m:r>
                      <a:rPr lang="en-US" altLang="zh-CN" b="1" i="1" smtClean="0">
                        <a:latin typeface="Cambria Math"/>
                      </a:rPr>
                      <m:t>,⋯,</m:t>
                    </m:r>
                    <m:r>
                      <a:rPr lang="en-US" altLang="zh-CN" b="1" i="1" smtClean="0">
                        <a:latin typeface="Cambria Math"/>
                      </a:rPr>
                      <m:t>𝒏</m:t>
                    </m:r>
                    <m:r>
                      <a:rPr lang="en-US" altLang="zh-CN" b="1" i="1" smtClean="0">
                        <a:latin typeface="Cambria Math"/>
                      </a:rPr>
                      <m:t>)</m:t>
                    </m:r>
                  </m:oMath>
                </a14:m>
                <a:r>
                  <a:rPr lang="en-US" altLang="zh-CN" dirty="0"/>
                  <a:t>. </a:t>
                </a:r>
                <a:r>
                  <a:rPr lang="zh-CN" altLang="en-US" dirty="0"/>
                  <a:t>则第</a:t>
                </a:r>
                <a14:m>
                  <m:oMath xmlns:m="http://schemas.openxmlformats.org/officeDocument/2006/math">
                    <m:r>
                      <a:rPr lang="en-US" altLang="zh-CN" b="1" i="1" smtClean="0">
                        <a:latin typeface="Cambria Math"/>
                      </a:rPr>
                      <m:t>𝒊</m:t>
                    </m:r>
                  </m:oMath>
                </a14:m>
                <a:r>
                  <a:rPr lang="zh-CN" altLang="en-US" dirty="0"/>
                  <a:t>个仓库到第</a:t>
                </a:r>
                <a14:m>
                  <m:oMath xmlns:m="http://schemas.openxmlformats.org/officeDocument/2006/math">
                    <m:r>
                      <a:rPr lang="en-US" altLang="zh-CN" b="1" i="1" smtClean="0">
                        <a:latin typeface="Cambria Math"/>
                      </a:rPr>
                      <m:t>𝒋</m:t>
                    </m:r>
                  </m:oMath>
                </a14:m>
                <a:r>
                  <a:rPr lang="zh-CN" altLang="en-US" dirty="0"/>
                  <a:t>个市场的距离为</a:t>
                </a:r>
                <a:endParaRPr lang="en-US" altLang="zh-CN" dirty="0"/>
              </a:p>
              <a:p>
                <a:pPr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𝒅</m:t>
                        </m:r>
                      </m:e>
                      <m:sub>
                        <m:r>
                          <a:rPr lang="en-US" altLang="zh-CN" b="1" i="1" smtClean="0">
                            <a:latin typeface="Cambria Math"/>
                          </a:rPr>
                          <m:t>𝒊𝒋</m:t>
                        </m:r>
                      </m:sub>
                    </m:sSub>
                    <m:r>
                      <a:rPr lang="en-US" altLang="zh-CN" b="1" i="1" smtClean="0">
                        <a:latin typeface="Cambria Math"/>
                      </a:rPr>
                      <m:t>=</m:t>
                    </m:r>
                    <m:rad>
                      <m:radPr>
                        <m:degHide m:val="on"/>
                        <m:ctrlPr>
                          <a:rPr lang="en-US" altLang="zh-CN" b="1" i="1" smtClean="0">
                            <a:latin typeface="Cambria Math" panose="02040503050406030204" pitchFamily="18" charset="0"/>
                          </a:rPr>
                        </m:ctrlPr>
                      </m:radPr>
                      <m:deg/>
                      <m:e>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𝒑</m:t>
                                    </m:r>
                                  </m:e>
                                  <m:sub>
                                    <m:r>
                                      <a:rPr lang="en-US" altLang="zh-CN" b="1" i="1" smtClean="0">
                                        <a:latin typeface="Cambria Math"/>
                                      </a:rPr>
                                      <m:t>𝒋</m:t>
                                    </m:r>
                                  </m:sub>
                                </m:sSub>
                              </m:e>
                            </m:d>
                          </m:e>
                          <m:sup>
                            <m:r>
                              <a:rPr lang="en-US" altLang="zh-CN" b="1" i="1" smtClean="0">
                                <a:latin typeface="Cambria Math"/>
                              </a:rPr>
                              <m:t>𝟐</m:t>
                            </m:r>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𝒒</m:t>
                                    </m:r>
                                  </m:e>
                                  <m:sub>
                                    <m:r>
                                      <a:rPr lang="en-US" altLang="zh-CN" b="1" i="1" smtClean="0">
                                        <a:latin typeface="Cambria Math"/>
                                      </a:rPr>
                                      <m:t>𝒋</m:t>
                                    </m:r>
                                  </m:sub>
                                </m:sSub>
                              </m:e>
                            </m:d>
                          </m:e>
                          <m:sup>
                            <m:r>
                              <a:rPr lang="en-US" altLang="zh-CN" b="1" i="1" smtClean="0">
                                <a:latin typeface="Cambria Math"/>
                              </a:rPr>
                              <m:t>𝟐</m:t>
                            </m:r>
                          </m:sup>
                        </m:sSup>
                      </m:e>
                    </m:rad>
                  </m:oMath>
                </a14:m>
                <a:r>
                  <a:rPr lang="en-US" altLang="zh-CN" dirty="0"/>
                  <a:t>,</a:t>
                </a:r>
                <a:r>
                  <a:rPr lang="zh-CN" altLang="en-US" dirty="0"/>
                  <a:t>目标函数为</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𝒎</m:t>
                        </m:r>
                      </m:sup>
                      <m:e>
                        <m:nary>
                          <m:naryPr>
                            <m:chr m:val="∑"/>
                            <m:ctrlPr>
                              <a:rPr lang="en-US" altLang="zh-CN" i="1" smtClean="0">
                                <a:latin typeface="Cambria Math" panose="02040503050406030204" pitchFamily="18" charset="0"/>
                              </a:rPr>
                            </m:ctrlPr>
                          </m:naryPr>
                          <m:sub>
                            <m:r>
                              <m:rPr>
                                <m:brk m:alnAt="23"/>
                              </m:rPr>
                              <a:rPr lang="en-US" altLang="zh-CN" b="1" i="1" smtClean="0">
                                <a:latin typeface="Cambria Math"/>
                              </a:rPr>
                              <m:t>𝒋</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sSub>
                              <m:sSubPr>
                                <m:ctrlPr>
                                  <a:rPr lang="en-US" altLang="zh-CN" b="1" i="1" smtClean="0">
                                    <a:latin typeface="Cambria Math" panose="02040503050406030204" pitchFamily="18" charset="0"/>
                                  </a:rPr>
                                </m:ctrlPr>
                              </m:sSubPr>
                              <m:e>
                                <m:r>
                                  <a:rPr lang="en-US" altLang="zh-CN" b="1" i="1" smtClean="0">
                                    <a:latin typeface="Cambria Math"/>
                                  </a:rPr>
                                  <m:t>𝒛</m:t>
                                </m:r>
                              </m:e>
                              <m:sub>
                                <m:r>
                                  <a:rPr lang="en-US" altLang="zh-CN" b="1" i="1" smtClean="0">
                                    <a:latin typeface="Cambria Math"/>
                                  </a:rPr>
                                  <m:t>𝒊𝒋</m:t>
                                </m:r>
                              </m:sub>
                            </m:sSub>
                            <m:sSub>
                              <m:sSubPr>
                                <m:ctrlPr>
                                  <a:rPr lang="en-US" altLang="zh-CN" b="1" i="1" smtClean="0">
                                    <a:latin typeface="Cambria Math" panose="02040503050406030204" pitchFamily="18" charset="0"/>
                                  </a:rPr>
                                </m:ctrlPr>
                              </m:sSubPr>
                              <m:e>
                                <m:r>
                                  <a:rPr lang="en-US" altLang="zh-CN" b="1" i="1" smtClean="0">
                                    <a:latin typeface="Cambria Math"/>
                                  </a:rPr>
                                  <m:t> </m:t>
                                </m:r>
                                <m:r>
                                  <a:rPr lang="en-US" altLang="zh-CN" b="1" i="1" smtClean="0">
                                    <a:latin typeface="Cambria Math"/>
                                  </a:rPr>
                                  <m:t>𝒅</m:t>
                                </m:r>
                              </m:e>
                              <m:sub>
                                <m:r>
                                  <a:rPr lang="en-US" altLang="zh-CN" b="1" i="1" smtClean="0">
                                    <a:latin typeface="Cambria Math"/>
                                  </a:rPr>
                                  <m:t>𝒊𝒋</m:t>
                                </m:r>
                              </m:sub>
                            </m:sSub>
                          </m:e>
                        </m:nary>
                      </m:e>
                    </m:nary>
                  </m:oMath>
                </a14:m>
                <a:r>
                  <a:rPr lang="en-US" altLang="zh-CN" dirty="0"/>
                  <a:t>=</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a:rPr>
                          <m:t>𝒊</m:t>
                        </m:r>
                        <m:r>
                          <a:rPr lang="en-US" altLang="zh-CN" i="1">
                            <a:latin typeface="Cambria Math"/>
                          </a:rPr>
                          <m:t>=</m:t>
                        </m:r>
                        <m:r>
                          <a:rPr lang="en-US" altLang="zh-CN" i="1">
                            <a:latin typeface="Cambria Math"/>
                          </a:rPr>
                          <m:t>𝟏</m:t>
                        </m:r>
                      </m:sub>
                      <m:sup>
                        <m:r>
                          <a:rPr lang="en-US" altLang="zh-CN" i="1">
                            <a:latin typeface="Cambria Math"/>
                          </a:rPr>
                          <m:t>𝒎</m:t>
                        </m:r>
                      </m:sup>
                      <m:e>
                        <m:nary>
                          <m:naryPr>
                            <m:chr m:val="∑"/>
                            <m:ctrlPr>
                              <a:rPr lang="en-US" altLang="zh-CN" i="1">
                                <a:latin typeface="Cambria Math" panose="02040503050406030204" pitchFamily="18" charset="0"/>
                              </a:rPr>
                            </m:ctrlPr>
                          </m:naryPr>
                          <m:sub>
                            <m:r>
                              <m:rPr>
                                <m:brk m:alnAt="23"/>
                              </m:rPr>
                              <a:rPr lang="en-US" altLang="zh-CN" i="1">
                                <a:latin typeface="Cambria Math"/>
                              </a:rPr>
                              <m:t>𝒋</m:t>
                            </m:r>
                            <m:r>
                              <a:rPr lang="en-US" altLang="zh-CN" i="1">
                                <a:latin typeface="Cambria Math"/>
                              </a:rPr>
                              <m:t>=</m:t>
                            </m:r>
                            <m:r>
                              <a:rPr lang="en-US" altLang="zh-CN" i="1">
                                <a:latin typeface="Cambria Math"/>
                              </a:rPr>
                              <m:t>𝟏</m:t>
                            </m:r>
                          </m:sub>
                          <m:sup>
                            <m:r>
                              <a:rPr lang="en-US" altLang="zh-CN" i="1">
                                <a:latin typeface="Cambria Math"/>
                              </a:rPr>
                              <m:t>𝒏</m:t>
                            </m:r>
                          </m:sup>
                          <m:e>
                            <m:sSub>
                              <m:sSubPr>
                                <m:ctrlPr>
                                  <a:rPr lang="en-US" altLang="zh-CN" i="1">
                                    <a:latin typeface="Cambria Math" panose="02040503050406030204" pitchFamily="18" charset="0"/>
                                  </a:rPr>
                                </m:ctrlPr>
                              </m:sSubPr>
                              <m:e>
                                <m:r>
                                  <a:rPr lang="en-US" altLang="zh-CN" i="1">
                                    <a:latin typeface="Cambria Math"/>
                                  </a:rPr>
                                  <m:t>𝒛</m:t>
                                </m:r>
                              </m:e>
                              <m:sub>
                                <m:r>
                                  <a:rPr lang="en-US" altLang="zh-CN" i="1">
                                    <a:latin typeface="Cambria Math"/>
                                  </a:rPr>
                                  <m:t>𝒊𝒋</m:t>
                                </m:r>
                              </m:sub>
                            </m:sSub>
                            <m:sSub>
                              <m:sSubPr>
                                <m:ctrlPr>
                                  <a:rPr lang="en-US" altLang="zh-CN" i="1" smtClean="0">
                                    <a:latin typeface="Cambria Math" panose="02040503050406030204" pitchFamily="18" charset="0"/>
                                  </a:rPr>
                                </m:ctrlPr>
                              </m:sSubPr>
                              <m:e>
                                <m:r>
                                  <a:rPr lang="en-US" altLang="zh-CN" i="1">
                                    <a:latin typeface="Cambria Math"/>
                                  </a:rPr>
                                  <m:t> </m:t>
                                </m:r>
                                <m:rad>
                                  <m:radPr>
                                    <m:degHide m:val="on"/>
                                    <m:ctrlPr>
                                      <a:rPr lang="en-US" altLang="zh-CN" b="1" i="1" smtClean="0">
                                        <a:latin typeface="Cambria Math" panose="02040503050406030204" pitchFamily="18" charset="0"/>
                                      </a:rPr>
                                    </m:ctrlPr>
                                  </m:radPr>
                                  <m:deg/>
                                  <m:e>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𝒑</m:t>
                                                </m:r>
                                              </m:e>
                                              <m:sub>
                                                <m:r>
                                                  <a:rPr lang="en-US" altLang="zh-CN" b="1" i="1" smtClean="0">
                                                    <a:latin typeface="Cambria Math"/>
                                                  </a:rPr>
                                                  <m:t>𝒋</m:t>
                                                </m:r>
                                              </m:sub>
                                            </m:sSub>
                                          </m:e>
                                        </m:d>
                                      </m:e>
                                      <m:sup>
                                        <m:r>
                                          <a:rPr lang="en-US" altLang="zh-CN" b="1" i="1" smtClean="0">
                                            <a:latin typeface="Cambria Math"/>
                                          </a:rPr>
                                          <m:t>𝟐</m:t>
                                        </m:r>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sSub>
                                              <m:sSubPr>
                                                <m:ctrlPr>
                                                  <a:rPr lang="en-US" altLang="zh-CN" b="1" i="1" smtClean="0">
                                                    <a:latin typeface="Cambria Math" panose="02040503050406030204" pitchFamily="18" charset="0"/>
                                                  </a:rPr>
                                                </m:ctrlPr>
                                              </m:sSubPr>
                                              <m:e>
                                                <m:r>
                                                  <a:rPr lang="en-US" altLang="zh-CN" b="1" i="1" smtClean="0">
                                                    <a:latin typeface="Cambria Math"/>
                                                  </a:rPr>
                                                  <m:t>−</m:t>
                                                </m:r>
                                                <m:r>
                                                  <a:rPr lang="en-US" altLang="zh-CN" b="1" i="1" smtClean="0">
                                                    <a:latin typeface="Cambria Math"/>
                                                  </a:rPr>
                                                  <m:t>𝒒</m:t>
                                                </m:r>
                                              </m:e>
                                              <m:sub>
                                                <m:r>
                                                  <a:rPr lang="en-US" altLang="zh-CN" b="1" i="1" smtClean="0">
                                                    <a:latin typeface="Cambria Math"/>
                                                  </a:rPr>
                                                  <m:t>𝒋</m:t>
                                                </m:r>
                                              </m:sub>
                                            </m:sSub>
                                          </m:e>
                                        </m:d>
                                      </m:e>
                                      <m:sup>
                                        <m:r>
                                          <a:rPr lang="en-US" altLang="zh-CN" b="1" i="1" smtClean="0">
                                            <a:latin typeface="Cambria Math"/>
                                          </a:rPr>
                                          <m:t>𝟐</m:t>
                                        </m:r>
                                      </m:sup>
                                    </m:sSup>
                                  </m:e>
                                </m:rad>
                              </m:e>
                              <m:sub>
                                <m:r>
                                  <a:rPr lang="en-US" altLang="zh-CN" b="1" i="1" smtClean="0">
                                    <a:latin typeface="Cambria Math"/>
                                  </a:rPr>
                                  <m:t> </m:t>
                                </m:r>
                              </m:sub>
                            </m:sSub>
                          </m:e>
                        </m:nary>
                      </m:e>
                    </m:nary>
                  </m:oMath>
                </a14:m>
                <a:endParaRPr lang="en-US" altLang="zh-CN" dirty="0"/>
              </a:p>
              <a:p>
                <a:pPr lvl="1"/>
                <a:r>
                  <a:rPr lang="zh-CN" altLang="en-US" dirty="0"/>
                  <a:t>约束条件是：</a:t>
                </a:r>
                <a:endParaRPr lang="en-US" altLang="zh-CN" dirty="0"/>
              </a:p>
              <a:p>
                <a:pPr lvl="2"/>
                <a:r>
                  <a:rPr lang="zh-CN" altLang="en-US" dirty="0"/>
                  <a:t>每个仓库向各市场提供的货物量之和不能超过该仓库的存储容量</a:t>
                </a:r>
                <a:endParaRPr lang="en-US" altLang="zh-CN" dirty="0"/>
              </a:p>
              <a:p>
                <a:pPr lvl="2"/>
                <a:r>
                  <a:rPr lang="zh-CN" altLang="en-US" dirty="0"/>
                  <a:t>每个市场从各仓库得到的货物量之和应等于它的需要量</a:t>
                </a:r>
                <a:endParaRPr lang="en-US" altLang="zh-CN" dirty="0"/>
              </a:p>
              <a:p>
                <a:pPr lvl="2"/>
                <a:r>
                  <a:rPr lang="zh-CN" altLang="en-US" dirty="0"/>
                  <a:t>运输量不能为负数</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735" r="-397"/>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最优化方法的结构</a:t>
                </a:r>
                <a:endParaRPr lang="en-US" altLang="zh-CN" dirty="0"/>
              </a:p>
              <a:p>
                <a:pPr lvl="1"/>
                <a:r>
                  <a:rPr lang="zh-CN" altLang="en-US" dirty="0"/>
                  <a:t>最优化方法通常采用迭代方法</a:t>
                </a:r>
                <a:r>
                  <a:rPr lang="en-US" altLang="zh-CN" dirty="0"/>
                  <a:t>(iterative)</a:t>
                </a:r>
                <a:r>
                  <a:rPr lang="zh-CN" altLang="en-US" dirty="0"/>
                  <a:t>求解</a:t>
                </a:r>
                <a:endParaRPr lang="en-US" altLang="zh-CN" dirty="0"/>
              </a:p>
              <a:p>
                <a:pPr lvl="1"/>
                <a:r>
                  <a:rPr lang="zh-CN" altLang="en-US" dirty="0"/>
                  <a:t>基本思想：给定一个初始点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oMath>
                </a14:m>
                <a:r>
                  <a:rPr lang="en-US" altLang="zh-CN" dirty="0"/>
                  <a:t>,</a:t>
                </a:r>
                <a:r>
                  <a:rPr lang="zh-CN" altLang="en-US" dirty="0"/>
                  <a:t>按照某种迭代规则</a:t>
                </a:r>
                <a:r>
                  <a:rPr lang="en-US" altLang="zh-CN" dirty="0"/>
                  <a:t>(</a:t>
                </a:r>
                <a:r>
                  <a:rPr lang="zh-CN" altLang="en-US" dirty="0"/>
                  <a:t>一般称为</a:t>
                </a:r>
                <a:r>
                  <a:rPr lang="zh-CN" altLang="en-US" dirty="0">
                    <a:solidFill>
                      <a:srgbClr val="FF0000"/>
                    </a:solidFill>
                  </a:rPr>
                  <a:t>算法</a:t>
                </a:r>
                <a:r>
                  <a:rPr lang="en-US" altLang="zh-CN" dirty="0"/>
                  <a:t>)</a:t>
                </a:r>
                <a:r>
                  <a:rPr lang="zh-CN" altLang="en-US" dirty="0"/>
                  <a:t>产生一个点</a:t>
                </a:r>
                <a14:m>
                  <m:oMath xmlns:m="http://schemas.openxmlformats.org/officeDocument/2006/math">
                    <m:d>
                      <m:dPr>
                        <m:begChr m:val="{"/>
                        <m:endChr m:val="}"/>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e>
                    </m:d>
                  </m:oMath>
                </a14:m>
                <a:r>
                  <a:rPr lang="en-US" altLang="zh-CN" dirty="0"/>
                  <a:t>,</a:t>
                </a:r>
                <a:r>
                  <a:rPr lang="zh-CN" altLang="en-US" dirty="0"/>
                  <a:t>使得当</a:t>
                </a:r>
                <a14:m>
                  <m:oMath xmlns:m="http://schemas.openxmlformats.org/officeDocument/2006/math">
                    <m:d>
                      <m:dPr>
                        <m:begChr m:val="{"/>
                        <m:endChr m:val="}"/>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e>
                    </m:d>
                  </m:oMath>
                </a14:m>
                <a:r>
                  <a:rPr lang="zh-CN" altLang="en-US" dirty="0"/>
                  <a:t>是有穷点列时，其最后一个点是最优化模型问题的最优解；当</a:t>
                </a:r>
                <a14:m>
                  <m:oMath xmlns:m="http://schemas.openxmlformats.org/officeDocument/2006/math">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𝒌</m:t>
                                </m:r>
                              </m:e>
                            </m:d>
                          </m:sup>
                        </m:sSup>
                      </m:e>
                    </m:d>
                  </m:oMath>
                </a14:m>
                <a:r>
                  <a:rPr lang="zh-CN" altLang="en-US" dirty="0"/>
                  <a:t>是无穷点列时，它有</a:t>
                </a:r>
                <a:r>
                  <a:rPr lang="zh-CN" altLang="en-US" dirty="0">
                    <a:solidFill>
                      <a:srgbClr val="FF0000"/>
                    </a:solidFill>
                  </a:rPr>
                  <a:t>极限点</a:t>
                </a:r>
                <a:r>
                  <a:rPr lang="zh-CN" altLang="en-US" dirty="0"/>
                  <a:t>，且其极限点是最优化模型问题的</a:t>
                </a:r>
                <a:r>
                  <a:rPr lang="zh-CN" altLang="en-US" dirty="0">
                    <a:solidFill>
                      <a:srgbClr val="FF0000"/>
                    </a:solidFill>
                  </a:rPr>
                  <a:t>最优解</a:t>
                </a:r>
                <a:endParaRPr lang="en-US" altLang="zh-CN" dirty="0">
                  <a:solidFill>
                    <a:srgbClr val="FF0000"/>
                  </a:solidFill>
                </a:endParaRPr>
              </a:p>
              <a:p>
                <a:pPr lvl="1"/>
                <a:r>
                  <a:rPr lang="zh-CN" altLang="en-US" dirty="0">
                    <a:solidFill>
                      <a:srgbClr val="FF0000"/>
                    </a:solidFill>
                  </a:rPr>
                  <a:t>好的算法判断标准</a:t>
                </a:r>
                <a:endParaRPr lang="en-US" altLang="zh-CN" dirty="0">
                  <a:solidFill>
                    <a:srgbClr val="FF0000"/>
                  </a:solidFill>
                </a:endParaRPr>
              </a:p>
              <a:p>
                <a:pPr lvl="2"/>
                <a:r>
                  <a:rPr lang="zh-CN" altLang="en-US" dirty="0">
                    <a:solidFill>
                      <a:srgbClr val="FF0000"/>
                    </a:solidFill>
                  </a:rPr>
                  <a:t>迭代点列能稳定地接近局部极小点</a:t>
                </a:r>
                <a14:m>
                  <m:oMath xmlns:m="http://schemas.openxmlformats.org/officeDocument/2006/math">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r>
                          <a:rPr lang="en-US" altLang="zh-CN" b="1" i="1" smtClean="0">
                            <a:solidFill>
                              <a:srgbClr val="FF0000"/>
                            </a:solidFill>
                            <a:latin typeface="Cambria Math"/>
                          </a:rPr>
                          <m:t>∗</m:t>
                        </m:r>
                      </m:sup>
                    </m:sSup>
                  </m:oMath>
                </a14:m>
                <a:r>
                  <a:rPr lang="zh-CN" altLang="en-US" dirty="0">
                    <a:solidFill>
                      <a:srgbClr val="FF0000"/>
                    </a:solidFill>
                  </a:rPr>
                  <a:t>的邻域，然后迅速收敛于</a:t>
                </a:r>
                <a14:m>
                  <m:oMath xmlns:m="http://schemas.openxmlformats.org/officeDocument/2006/math">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r>
                          <a:rPr lang="en-US" altLang="zh-CN" b="1" i="1" smtClean="0">
                            <a:solidFill>
                              <a:srgbClr val="FF0000"/>
                            </a:solidFill>
                            <a:latin typeface="Cambria Math"/>
                          </a:rPr>
                          <m:t>∗</m:t>
                        </m:r>
                      </m:sup>
                    </m:sSup>
                  </m:oMath>
                </a14:m>
                <a:r>
                  <a:rPr lang="en-US" altLang="zh-CN" dirty="0">
                    <a:solidFill>
                      <a:srgbClr val="FF0000"/>
                    </a:solidFill>
                  </a:rPr>
                  <a:t>.</a:t>
                </a:r>
                <a:r>
                  <a:rPr lang="zh-CN" altLang="en-US" dirty="0">
                    <a:solidFill>
                      <a:srgbClr val="FF0000"/>
                    </a:solidFill>
                  </a:rPr>
                  <a:t>当给定的某种收敛准则满足时，迭代终止。一般地，我们要证明迭代点列</a:t>
                </a:r>
                <a14:m>
                  <m:oMath xmlns:m="http://schemas.openxmlformats.org/officeDocument/2006/math">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𝒌</m:t>
                                </m:r>
                              </m:e>
                            </m:d>
                          </m:sup>
                        </m:sSup>
                      </m:e>
                    </m:d>
                  </m:oMath>
                </a14:m>
                <a:r>
                  <a:rPr lang="zh-CN" altLang="en-US" dirty="0">
                    <a:solidFill>
                      <a:srgbClr val="FF0000"/>
                    </a:solidFill>
                  </a:rPr>
                  <a:t>的聚点</a:t>
                </a:r>
                <a:r>
                  <a:rPr lang="en-US" altLang="zh-CN" dirty="0">
                    <a:solidFill>
                      <a:srgbClr val="FF0000"/>
                    </a:solidFill>
                  </a:rPr>
                  <a:t>(</a:t>
                </a:r>
                <a:r>
                  <a:rPr lang="zh-CN" altLang="en-US" dirty="0">
                    <a:solidFill>
                      <a:srgbClr val="FF0000"/>
                    </a:solidFill>
                  </a:rPr>
                  <a:t>即子序列的极限点</a:t>
                </a:r>
                <a:r>
                  <a:rPr lang="en-US" altLang="zh-CN" dirty="0">
                    <a:solidFill>
                      <a:srgbClr val="FF0000"/>
                    </a:solidFill>
                  </a:rPr>
                  <a:t>)</a:t>
                </a:r>
                <a:r>
                  <a:rPr lang="zh-CN" altLang="en-US" dirty="0">
                    <a:solidFill>
                      <a:srgbClr val="FF0000"/>
                    </a:solidFill>
                  </a:rPr>
                  <a:t>为一局部极小点</a:t>
                </a:r>
                <a:endParaRPr lang="en-US" altLang="zh-CN" dirty="0">
                  <a:solidFill>
                    <a:srgbClr val="FF0000"/>
                  </a:solidFill>
                </a:endParaRPr>
              </a:p>
              <a:p>
                <a:r>
                  <a:rPr lang="zh-CN" altLang="en-US" dirty="0">
                    <a:solidFill>
                      <a:srgbClr val="FF0000"/>
                    </a:solidFill>
                  </a:rPr>
                  <a:t>下降方向</a:t>
                </a:r>
                <a:r>
                  <a:rPr lang="en-US" altLang="zh-CN" dirty="0">
                    <a:solidFill>
                      <a:srgbClr val="FF0000"/>
                    </a:solidFill>
                  </a:rPr>
                  <a:t>:Descent directions, </a:t>
                </a:r>
                <a:r>
                  <a:rPr lang="zh-CN" altLang="en-US" dirty="0">
                    <a:solidFill>
                      <a:srgbClr val="FF0000"/>
                    </a:solidFill>
                  </a:rPr>
                  <a:t>步长：</a:t>
                </a:r>
                <a:r>
                  <a:rPr lang="en-US" altLang="zh-CN" dirty="0" err="1">
                    <a:solidFill>
                      <a:srgbClr val="FF0000"/>
                    </a:solidFill>
                  </a:rPr>
                  <a:t>stepsize</a:t>
                </a:r>
                <a:r>
                  <a:rPr lang="en-US" altLang="zh-CN" dirty="0">
                    <a:solidFill>
                      <a:srgbClr val="FF0000"/>
                    </a:solidFill>
                  </a:rPr>
                  <a:t>,</a:t>
                </a:r>
                <a:r>
                  <a:rPr lang="zh-CN" altLang="en-US" dirty="0">
                    <a:solidFill>
                      <a:srgbClr val="FF0000"/>
                    </a:solidFill>
                  </a:rPr>
                  <a:t>迭代下降：</a:t>
                </a:r>
                <a:r>
                  <a:rPr lang="en-US" altLang="zh-CN" dirty="0">
                    <a:solidFill>
                      <a:srgbClr val="FF0000"/>
                    </a:solidFill>
                  </a:rPr>
                  <a:t>iterative descent</a:t>
                </a:r>
              </a:p>
              <a:p>
                <a:pPr lvl="1"/>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190" b="-7267"/>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设</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𝒏</m:t>
                        </m:r>
                      </m:sup>
                    </m:sSup>
                  </m:oMath>
                </a14:m>
                <a:r>
                  <a:rPr lang="zh-CN" altLang="en-US" sz="2400" dirty="0"/>
                  <a:t>是某迭代算法的第</a:t>
                </a:r>
                <a14:m>
                  <m:oMath xmlns:m="http://schemas.openxmlformats.org/officeDocument/2006/math">
                    <m:r>
                      <a:rPr lang="en-US" altLang="zh-CN" sz="2400" b="1" i="1" smtClean="0">
                        <a:latin typeface="Cambria Math"/>
                      </a:rPr>
                      <m:t>𝒌</m:t>
                    </m:r>
                  </m:oMath>
                </a14:m>
                <a:r>
                  <a:rPr lang="zh-CN" altLang="en-US" sz="2400" dirty="0"/>
                  <a:t>轮迭代点，</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e>
                        </m:d>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𝒏</m:t>
                        </m:r>
                      </m:sup>
                    </m:sSup>
                  </m:oMath>
                </a14:m>
                <a:r>
                  <a:rPr lang="zh-CN" altLang="en-US" sz="2400" dirty="0"/>
                  <a:t>是第</a:t>
                </a:r>
                <a14:m>
                  <m:oMath xmlns:m="http://schemas.openxmlformats.org/officeDocument/2006/math">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oMath>
                </a14:m>
                <a:r>
                  <a:rPr lang="zh-CN" altLang="en-US" sz="2400" dirty="0"/>
                  <a:t>轮迭代点，令</a:t>
                </a:r>
                <a14:m>
                  <m:oMath xmlns:m="http://schemas.openxmlformats.org/officeDocument/2006/math">
                    <m:r>
                      <a:rPr lang="en-US" altLang="zh-CN" sz="2400" b="1" i="0" smtClean="0">
                        <a:latin typeface="Cambria Math"/>
                      </a:rPr>
                      <m:t>𝚫</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𝒌</m:t>
                        </m:r>
                      </m:sub>
                    </m:sSub>
                  </m:oMath>
                </a14:m>
                <a:r>
                  <a:rPr lang="en-US" altLang="zh-CN" sz="2400" i="1" dirty="0"/>
                  <a:t>=</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𝒌</m:t>
                            </m:r>
                            <m:r>
                              <a:rPr lang="en-US" altLang="zh-CN" sz="2400" b="1" i="1" dirty="0" smtClean="0">
                                <a:latin typeface="Cambria Math"/>
                              </a:rPr>
                              <m:t>+</m:t>
                            </m:r>
                            <m:r>
                              <a:rPr lang="en-US" altLang="zh-CN" sz="2400" b="1" i="1" dirty="0" smtClean="0">
                                <a:latin typeface="Cambria Math"/>
                              </a:rPr>
                              <m:t>𝟏</m:t>
                            </m:r>
                          </m:e>
                        </m:d>
                      </m:sup>
                    </m:sSup>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𝒌</m:t>
                            </m:r>
                          </m:e>
                        </m:d>
                      </m:sup>
                    </m:sSup>
                  </m:oMath>
                </a14:m>
                <a:r>
                  <a:rPr lang="en-US" altLang="zh-CN" sz="2400" i="1" dirty="0"/>
                  <a:t>,</a:t>
                </a:r>
                <a:r>
                  <a:rPr lang="zh-CN" altLang="en-US" sz="2400" dirty="0"/>
                  <a:t>此时有</a:t>
                </a:r>
                <a:endParaRPr lang="en-US" altLang="zh-CN" sz="2400" dirty="0"/>
              </a:p>
              <a:p>
                <a:pPr marL="0" indent="0" algn="ctr">
                  <a:buNone/>
                </a:pPr>
                <a14:m>
                  <m:oMath xmlns:m="http://schemas.openxmlformats.org/officeDocument/2006/math">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a:rPr>
                              <m:t>𝒌</m:t>
                            </m:r>
                            <m:r>
                              <a:rPr lang="en-US" altLang="zh-CN" sz="2400" b="1" i="1" smtClean="0">
                                <a:solidFill>
                                  <a:srgbClr val="FF0000"/>
                                </a:solidFill>
                                <a:latin typeface="Cambria Math"/>
                              </a:rPr>
                              <m:t>+</m:t>
                            </m:r>
                            <m:r>
                              <a:rPr lang="en-US" altLang="zh-CN" sz="2400" b="1" i="1" smtClean="0">
                                <a:solidFill>
                                  <a:srgbClr val="FF0000"/>
                                </a:solidFill>
                                <a:latin typeface="Cambria Math"/>
                              </a:rPr>
                              <m:t>𝟏</m:t>
                            </m:r>
                          </m:e>
                        </m:d>
                      </m:sup>
                    </m:sSup>
                    <m:r>
                      <a:rPr lang="en-US" altLang="zh-CN" sz="2400" b="1" i="1" smtClean="0">
                        <a:solidFill>
                          <a:srgbClr val="FF0000"/>
                        </a:solidFill>
                        <a:latin typeface="Cambria Math"/>
                      </a:rPr>
                      <m:t>=</m:t>
                    </m:r>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a:rPr>
                              <m:t>𝒌</m:t>
                            </m:r>
                          </m:e>
                        </m:d>
                      </m:sup>
                    </m:sSup>
                    <m:r>
                      <a:rPr lang="en-US" altLang="zh-CN" sz="2400" b="1" i="1" smtClean="0">
                        <a:solidFill>
                          <a:srgbClr val="FF0000"/>
                        </a:solidFill>
                        <a:latin typeface="Cambria Math"/>
                      </a:rPr>
                      <m:t>+</m:t>
                    </m:r>
                    <m:r>
                      <a:rPr lang="en-US" altLang="zh-CN" sz="2400" b="1" i="0" smtClean="0">
                        <a:solidFill>
                          <a:srgbClr val="FF0000"/>
                        </a:solidFill>
                        <a:latin typeface="Cambria Math"/>
                      </a:rPr>
                      <m:t>𝚫</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𝒌</m:t>
                        </m:r>
                      </m:sub>
                    </m:sSub>
                  </m:oMath>
                </a14:m>
                <a:r>
                  <a:rPr lang="en-US" altLang="zh-CN" sz="2400" b="1" i="1" dirty="0"/>
                  <a:t>,</a:t>
                </a:r>
              </a:p>
              <a:p>
                <a:r>
                  <a:rPr lang="zh-CN" altLang="en-US" sz="2400" b="1" dirty="0"/>
                  <a:t>由于</a:t>
                </a:r>
                <a14:m>
                  <m:oMath xmlns:m="http://schemas.openxmlformats.org/officeDocument/2006/math">
                    <m:r>
                      <a:rPr lang="en-US" altLang="zh-CN" sz="2400">
                        <a:latin typeface="Cambria Math"/>
                      </a:rPr>
                      <m:t>𝚫</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𝒌</m:t>
                        </m:r>
                      </m:sub>
                    </m:sSub>
                  </m:oMath>
                </a14:m>
                <a:r>
                  <a:rPr lang="zh-CN" altLang="en-US" sz="2400" b="1" dirty="0"/>
                  <a:t>是一个向量，且表示以</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e>
                        </m:d>
                      </m:sup>
                    </m:sSup>
                  </m:oMath>
                </a14:m>
                <a:r>
                  <a:rPr lang="zh-CN" altLang="en-US" sz="2400" b="1" dirty="0"/>
                  <a:t>为起点</a:t>
                </a:r>
                <a:r>
                  <a:rPr lang="zh-CN" altLang="en-US" sz="2400" b="1" i="1" dirty="0"/>
                  <a:t>，</a:t>
                </a:r>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r>
                              <a:rPr lang="en-US" altLang="zh-CN" sz="2400" i="1">
                                <a:latin typeface="Cambria Math"/>
                              </a:rPr>
                              <m:t>+</m:t>
                            </m:r>
                            <m:r>
                              <a:rPr lang="en-US" altLang="zh-CN" sz="2400" i="1">
                                <a:latin typeface="Cambria Math"/>
                              </a:rPr>
                              <m:t>𝟏</m:t>
                            </m:r>
                          </m:e>
                        </m:d>
                      </m:sup>
                    </m:sSup>
                  </m:oMath>
                </a14:m>
                <a:r>
                  <a:rPr lang="zh-CN" altLang="en-US" sz="2400" b="1" dirty="0"/>
                  <a:t>为终点的</a:t>
                </a:r>
                <a14:m>
                  <m:oMath xmlns:m="http://schemas.openxmlformats.org/officeDocument/2006/math">
                    <m:r>
                      <a:rPr lang="en-US" altLang="zh-CN" sz="2400" b="1" i="1" smtClean="0">
                        <a:latin typeface="Cambria Math"/>
                      </a:rPr>
                      <m:t>𝒏</m:t>
                    </m:r>
                  </m:oMath>
                </a14:m>
                <a:r>
                  <a:rPr lang="zh-CN" altLang="en-US" sz="2400" b="1" dirty="0"/>
                  <a:t>维向量，如果令</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𝒑</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r>
                      <a:rPr lang="en-US" altLang="zh-CN" sz="2400" b="1" i="1" smtClean="0">
                        <a:latin typeface="Cambria Math"/>
                      </a:rPr>
                      <m:t>=</m:t>
                    </m:r>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r>
                              <a:rPr lang="en-US" altLang="zh-CN" sz="2400" i="1">
                                <a:latin typeface="Cambria Math"/>
                              </a:rPr>
                              <m:t>+</m:t>
                            </m:r>
                            <m:r>
                              <a:rPr lang="en-US" altLang="zh-CN" sz="2400" i="1">
                                <a:latin typeface="Cambria Math"/>
                              </a:rPr>
                              <m:t>𝟏</m:t>
                            </m:r>
                          </m:e>
                        </m:d>
                      </m:sup>
                    </m:sSup>
                  </m:oMath>
                </a14:m>
                <a:r>
                  <a:rPr lang="en-US" altLang="zh-CN" sz="2400" b="1" dirty="0"/>
                  <a:t>/||</a:t>
                </a:r>
                <a:r>
                  <a:rPr lang="en-US" altLang="zh-CN" sz="2400" dirty="0"/>
                  <a:t>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r>
                              <a:rPr lang="en-US" altLang="zh-CN" sz="2400" i="1">
                                <a:latin typeface="Cambria Math"/>
                              </a:rPr>
                              <m:t>+</m:t>
                            </m:r>
                            <m:r>
                              <a:rPr lang="en-US" altLang="zh-CN" sz="2400" i="1">
                                <a:latin typeface="Cambria Math"/>
                              </a:rPr>
                              <m:t>𝟏</m:t>
                            </m:r>
                          </m:e>
                        </m:d>
                      </m:sup>
                    </m:sSup>
                    <m:r>
                      <a:rPr lang="en-US" altLang="zh-CN" sz="2400" b="1" i="0" smtClean="0">
                        <a:latin typeface="Cambria Math"/>
                      </a:rPr>
                      <m:t>||</m:t>
                    </m:r>
                  </m:oMath>
                </a14:m>
                <a:r>
                  <a:rPr lang="en-US" altLang="zh-CN" sz="2400" b="1" dirty="0"/>
                  <a:t>,</a:t>
                </a:r>
                <a:r>
                  <a:rPr lang="zh-CN" altLang="en-US" sz="2400" b="1" dirty="0"/>
                  <a:t>则</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𝒑</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𝒌</m:t>
                            </m:r>
                          </m:e>
                        </m:d>
                      </m:sup>
                    </m:sSup>
                  </m:oMath>
                </a14:m>
                <a:r>
                  <a:rPr lang="zh-CN" altLang="en-US" sz="2400" b="1" dirty="0"/>
                  <a:t>为</a:t>
                </a:r>
                <a14:m>
                  <m:oMath xmlns:m="http://schemas.openxmlformats.org/officeDocument/2006/math">
                    <m:r>
                      <a:rPr lang="en-US" altLang="zh-CN" sz="2400">
                        <a:latin typeface="Cambria Math"/>
                      </a:rPr>
                      <m:t>𝚫</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𝒌</m:t>
                        </m:r>
                      </m:sub>
                    </m:sSub>
                  </m:oMath>
                </a14:m>
                <a:r>
                  <a:rPr lang="zh-CN" altLang="en-US" sz="2400" b="1" dirty="0"/>
                  <a:t>方向的单位向量，此时</a:t>
                </a:r>
                <a14:m>
                  <m:oMath xmlns:m="http://schemas.openxmlformats.org/officeDocument/2006/math">
                    <m:r>
                      <a:rPr lang="en-US" altLang="zh-CN" sz="2400">
                        <a:latin typeface="Cambria Math"/>
                      </a:rPr>
                      <m:t>𝚫</m:t>
                    </m:r>
                    <m:sSub>
                      <m:sSubPr>
                        <m:ctrlPr>
                          <a:rPr lang="en-US" altLang="zh-CN" sz="2400" i="1">
                            <a:latin typeface="Cambria Math" panose="02040503050406030204" pitchFamily="18" charset="0"/>
                          </a:rPr>
                        </m:ctrlPr>
                      </m:sSubPr>
                      <m:e>
                        <m:r>
                          <a:rPr lang="en-US" altLang="zh-CN" sz="2400" i="1">
                            <a:latin typeface="Cambria Math"/>
                          </a:rPr>
                          <m:t>𝒙</m:t>
                        </m:r>
                      </m:e>
                      <m:sub>
                        <m:r>
                          <a:rPr lang="en-US" altLang="zh-CN" sz="2400" i="1">
                            <a:latin typeface="Cambria Math"/>
                          </a:rPr>
                          <m:t>𝒌</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sSup>
                      <m:sSupPr>
                        <m:ctrlPr>
                          <a:rPr lang="en-US" altLang="zh-CN" sz="2400" b="1" i="1" smtClean="0">
                            <a:latin typeface="Cambria Math" panose="02040503050406030204" pitchFamily="18" charset="0"/>
                          </a:rPr>
                        </m:ctrlPr>
                      </m:sSupPr>
                      <m:e>
                        <m:r>
                          <a:rPr lang="en-US" altLang="zh-CN" sz="2400" b="1" i="1" smtClean="0">
                            <a:latin typeface="Cambria Math"/>
                          </a:rPr>
                          <m:t>𝒑</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r>
                      <a:rPr lang="en-US" altLang="zh-CN" sz="2400" b="1" i="0" smtClean="0">
                        <a:latin typeface="Cambria Math"/>
                      </a:rPr>
                      <m:t>,</m:t>
                    </m:r>
                  </m:oMath>
                </a14:m>
                <a:r>
                  <a:rPr lang="zh-CN" altLang="en-US" sz="2400" b="1" dirty="0"/>
                  <a:t>从而可以获得</a:t>
                </a:r>
                <a:r>
                  <a:rPr lang="zh-CN" altLang="en-US" sz="2400" b="1" dirty="0">
                    <a:solidFill>
                      <a:srgbClr val="FF0000"/>
                    </a:solidFill>
                  </a:rPr>
                  <a:t>求解非线性规划的基本迭代格式</a:t>
                </a:r>
                <a:endParaRPr lang="en-US" altLang="zh-CN" sz="2400" b="1"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a:rPr>
                                <m:t>𝒌</m:t>
                              </m:r>
                              <m:r>
                                <a:rPr lang="en-US" altLang="zh-CN" sz="2400" b="1" i="1" smtClean="0">
                                  <a:solidFill>
                                    <a:srgbClr val="FF0000"/>
                                  </a:solidFill>
                                  <a:latin typeface="Cambria Math"/>
                                </a:rPr>
                                <m:t>+</m:t>
                              </m:r>
                              <m:r>
                                <a:rPr lang="en-US" altLang="zh-CN" sz="2400" b="1" i="1" smtClean="0">
                                  <a:solidFill>
                                    <a:srgbClr val="FF0000"/>
                                  </a:solidFill>
                                  <a:latin typeface="Cambria Math"/>
                                </a:rPr>
                                <m:t>𝟏</m:t>
                              </m:r>
                            </m:e>
                          </m:d>
                        </m:sup>
                      </m:sSup>
                      <m:r>
                        <a:rPr lang="en-US" altLang="zh-CN" sz="2400" b="1" i="1" smtClean="0">
                          <a:solidFill>
                            <a:srgbClr val="FF0000"/>
                          </a:solidFill>
                          <a:latin typeface="Cambria Math"/>
                        </a:rPr>
                        <m:t>=</m:t>
                      </m:r>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a:rPr>
                                <m:t>𝒌</m:t>
                              </m:r>
                            </m:e>
                          </m:d>
                        </m:sup>
                      </m:sSup>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𝝀</m:t>
                          </m:r>
                        </m:e>
                        <m:sub>
                          <m:r>
                            <a:rPr lang="en-US" altLang="zh-CN" sz="2400" b="1" i="1" smtClean="0">
                              <a:solidFill>
                                <a:srgbClr val="FF0000"/>
                              </a:solidFill>
                              <a:latin typeface="Cambria Math"/>
                            </a:rPr>
                            <m:t>𝒌</m:t>
                          </m:r>
                        </m:sub>
                      </m:sSub>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𝒑</m:t>
                          </m:r>
                        </m:e>
                        <m:sup>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a:rPr>
                                <m:t>𝒌</m:t>
                              </m:r>
                            </m:e>
                          </m:d>
                        </m:sup>
                      </m:sSup>
                    </m:oMath>
                  </m:oMathPara>
                </a14:m>
                <a:endParaRPr lang="en-US" altLang="zh-CN" sz="2400" dirty="0"/>
              </a:p>
              <a:p>
                <a:r>
                  <a:rPr lang="zh-CN" altLang="en-US" sz="2400" dirty="0"/>
                  <a:t>这里</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oMath>
                </a14:m>
                <a:r>
                  <a:rPr lang="zh-CN" altLang="en-US" sz="2400" dirty="0"/>
                  <a:t>称为第</a:t>
                </a:r>
                <a14:m>
                  <m:oMath xmlns:m="http://schemas.openxmlformats.org/officeDocument/2006/math">
                    <m:r>
                      <a:rPr lang="en-US" altLang="zh-CN" sz="2400" b="1" i="1" smtClean="0">
                        <a:latin typeface="Cambria Math"/>
                      </a:rPr>
                      <m:t>𝒌</m:t>
                    </m:r>
                  </m:oMath>
                </a14:m>
                <a:r>
                  <a:rPr lang="zh-CN" altLang="en-US" sz="2400" dirty="0"/>
                  <a:t>轮的步长，</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𝒑</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oMath>
                </a14:m>
                <a:r>
                  <a:rPr lang="zh-CN" altLang="en-US" sz="2400" dirty="0"/>
                  <a:t>称为第</a:t>
                </a:r>
                <a14:m>
                  <m:oMath xmlns:m="http://schemas.openxmlformats.org/officeDocument/2006/math">
                    <m:r>
                      <a:rPr lang="en-US" altLang="zh-CN" sz="2400" b="1" i="1" smtClean="0">
                        <a:latin typeface="Cambria Math"/>
                      </a:rPr>
                      <m:t>𝒌</m:t>
                    </m:r>
                  </m:oMath>
                </a14:m>
                <a:r>
                  <a:rPr lang="zh-CN" altLang="en-US" sz="2400" dirty="0"/>
                  <a:t>轮的搜索方向。由此可知，不同的步长因子</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oMath>
                </a14:m>
                <a:r>
                  <a:rPr lang="zh-CN" altLang="en-US" sz="2400" dirty="0"/>
                  <a:t>和不同的搜索方向</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𝒑</m:t>
                        </m:r>
                      </m:e>
                      <m:sup>
                        <m:d>
                          <m:dPr>
                            <m:ctrlPr>
                              <a:rPr lang="en-US" altLang="zh-CN" sz="2400" i="1">
                                <a:latin typeface="Cambria Math" panose="02040503050406030204" pitchFamily="18" charset="0"/>
                              </a:rPr>
                            </m:ctrlPr>
                          </m:dPr>
                          <m:e>
                            <m:r>
                              <a:rPr lang="en-US" altLang="zh-CN" sz="2400" i="1">
                                <a:latin typeface="Cambria Math"/>
                              </a:rPr>
                              <m:t>𝒌</m:t>
                            </m:r>
                          </m:e>
                        </m:d>
                      </m:sup>
                    </m:sSup>
                  </m:oMath>
                </a14:m>
                <a:r>
                  <a:rPr lang="zh-CN" altLang="en-US" sz="2400" dirty="0"/>
                  <a:t>构成了不同的方法，后续章节介绍如何确定步长因子和搜索方向</a:t>
                </a:r>
                <a:endParaRPr lang="en-US" altLang="zh-CN" sz="2400" dirty="0"/>
              </a:p>
              <a:p>
                <a:r>
                  <a:rPr lang="zh-CN" altLang="en-US" sz="2400" dirty="0"/>
                  <a:t>在最优化中，</a:t>
                </a:r>
                <a:r>
                  <a:rPr lang="zh-CN" altLang="en-US" sz="2400" dirty="0">
                    <a:solidFill>
                      <a:srgbClr val="FF0000"/>
                    </a:solidFill>
                  </a:rPr>
                  <a:t>搜索方向</a:t>
                </a:r>
                <a14:m>
                  <m:oMath xmlns:m="http://schemas.openxmlformats.org/officeDocument/2006/math">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a:rPr>
                          <m:t>𝒑</m:t>
                        </m:r>
                      </m:e>
                      <m:sup>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a:rPr>
                              <m:t>𝒌</m:t>
                            </m:r>
                          </m:e>
                        </m:d>
                      </m:sup>
                    </m:sSup>
                  </m:oMath>
                </a14:m>
                <a:r>
                  <a:rPr lang="zh-CN" altLang="en-US" sz="2400" dirty="0">
                    <a:solidFill>
                      <a:srgbClr val="FF0000"/>
                    </a:solidFill>
                  </a:rPr>
                  <a:t>是目标函数</a:t>
                </a:r>
                <a14:m>
                  <m:oMath xmlns:m="http://schemas.openxmlformats.org/officeDocument/2006/math">
                    <m:r>
                      <a:rPr lang="en-US" altLang="zh-CN" sz="2400" b="1" i="1" smtClean="0">
                        <a:solidFill>
                          <a:srgbClr val="FF0000"/>
                        </a:solidFill>
                        <a:latin typeface="Cambria Math"/>
                      </a:rPr>
                      <m:t>𝒇</m:t>
                    </m:r>
                  </m:oMath>
                </a14:m>
                <a:r>
                  <a:rPr lang="zh-CN" altLang="en-US" sz="2400" dirty="0">
                    <a:solidFill>
                      <a:srgbClr val="FF0000"/>
                    </a:solidFill>
                  </a:rPr>
                  <a:t>在</a:t>
                </a:r>
                <a14:m>
                  <m:oMath xmlns:m="http://schemas.openxmlformats.org/officeDocument/2006/math">
                    <m:sSup>
                      <m:sSupPr>
                        <m:ctrlPr>
                          <a:rPr lang="en-US" altLang="zh-CN" sz="2400" i="1">
                            <a:solidFill>
                              <a:srgbClr val="FF0000"/>
                            </a:solidFill>
                            <a:latin typeface="Cambria Math" panose="02040503050406030204" pitchFamily="18" charset="0"/>
                          </a:rPr>
                        </m:ctrlPr>
                      </m:sSupPr>
                      <m:e>
                        <m:r>
                          <a:rPr lang="en-US" altLang="zh-CN" sz="2400" i="1">
                            <a:solidFill>
                              <a:srgbClr val="FF0000"/>
                            </a:solidFill>
                            <a:latin typeface="Cambria Math"/>
                          </a:rPr>
                          <m:t>𝒙</m:t>
                        </m:r>
                      </m:e>
                      <m:sup>
                        <m:d>
                          <m:dPr>
                            <m:ctrlPr>
                              <a:rPr lang="en-US" altLang="zh-CN" sz="2400" i="1">
                                <a:solidFill>
                                  <a:srgbClr val="FF0000"/>
                                </a:solidFill>
                                <a:latin typeface="Cambria Math" panose="02040503050406030204" pitchFamily="18" charset="0"/>
                              </a:rPr>
                            </m:ctrlPr>
                          </m:dPr>
                          <m:e>
                            <m:r>
                              <a:rPr lang="en-US" altLang="zh-CN" sz="2400" i="1">
                                <a:solidFill>
                                  <a:srgbClr val="FF0000"/>
                                </a:solidFill>
                                <a:latin typeface="Cambria Math"/>
                              </a:rPr>
                              <m:t>𝒌</m:t>
                            </m:r>
                          </m:e>
                        </m:d>
                      </m:sup>
                    </m:sSup>
                  </m:oMath>
                </a14:m>
                <a:r>
                  <a:rPr lang="zh-CN" altLang="en-US" sz="2400" dirty="0">
                    <a:solidFill>
                      <a:srgbClr val="FF0000"/>
                    </a:solidFill>
                  </a:rPr>
                  <a:t>处的下降方向</a:t>
                </a:r>
                <a:r>
                  <a:rPr lang="en-US" altLang="zh-CN" sz="2400" dirty="0">
                    <a:solidFill>
                      <a:srgbClr val="FF0000"/>
                    </a:solidFill>
                  </a:rPr>
                  <a:t>(</a:t>
                </a:r>
                <a:r>
                  <a:rPr lang="en-US" altLang="zh-CN" sz="2400" dirty="0">
                    <a:solidFill>
                      <a:srgbClr val="CC00CC"/>
                    </a:solidFill>
                  </a:rPr>
                  <a:t>Descent Directions</a:t>
                </a:r>
                <a:r>
                  <a:rPr lang="en-US" altLang="zh-CN" sz="2400" dirty="0">
                    <a:solidFill>
                      <a:srgbClr val="FF0000"/>
                    </a:solidFill>
                  </a:rPr>
                  <a:t>)</a:t>
                </a:r>
                <a:r>
                  <a:rPr lang="zh-CN" altLang="en-US" sz="2400" dirty="0">
                    <a:solidFill>
                      <a:srgbClr val="FF0000"/>
                    </a:solidFill>
                  </a:rPr>
                  <a:t>，即满足：</a:t>
                </a:r>
                <a14:m>
                  <m:oMath xmlns:m="http://schemas.openxmlformats.org/officeDocument/2006/math">
                    <m:r>
                      <a:rPr lang="en-US" altLang="zh-CN" sz="2400" b="1" i="0" smtClean="0">
                        <a:solidFill>
                          <a:srgbClr val="FF0000"/>
                        </a:solidFill>
                        <a:latin typeface="Cambria Math"/>
                      </a:rPr>
                      <m:t>𝛁</m:t>
                    </m:r>
                    <m:r>
                      <a:rPr lang="en-US" altLang="zh-CN" sz="2400" b="1" i="1" smtClean="0">
                        <a:solidFill>
                          <a:srgbClr val="FF0000"/>
                        </a:solidFill>
                        <a:latin typeface="Cambria Math"/>
                      </a:rPr>
                      <m:t>𝒇</m:t>
                    </m:r>
                    <m:sSup>
                      <m:sSupPr>
                        <m:ctrlPr>
                          <a:rPr lang="en-US" altLang="zh-CN" sz="2400" b="1" i="1" smtClean="0">
                            <a:solidFill>
                              <a:srgbClr val="FF0000"/>
                            </a:solidFill>
                            <a:latin typeface="Cambria Math" panose="02040503050406030204" pitchFamily="18" charset="0"/>
                          </a:rPr>
                        </m:ctrlPr>
                      </m:sSupPr>
                      <m:e>
                        <m:d>
                          <m:dPr>
                            <m:ctrlPr>
                              <a:rPr lang="en-US" altLang="zh-CN" sz="2400" b="1" i="1" smtClean="0">
                                <a:solidFill>
                                  <a:srgbClr val="FF0000"/>
                                </a:solidFill>
                                <a:latin typeface="Cambria Math" panose="02040503050406030204" pitchFamily="18" charset="0"/>
                              </a:rPr>
                            </m:ctrlPr>
                          </m:dPr>
                          <m:e>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a:rPr>
                                      <m:t>𝒌</m:t>
                                    </m:r>
                                  </m:e>
                                </m:d>
                              </m:sup>
                            </m:sSup>
                          </m:e>
                        </m:d>
                      </m:e>
                      <m:sup>
                        <m:r>
                          <a:rPr lang="en-US" altLang="zh-CN" sz="2400" b="1" i="1" smtClean="0">
                            <a:solidFill>
                              <a:srgbClr val="FF0000"/>
                            </a:solidFill>
                            <a:latin typeface="Cambria Math"/>
                          </a:rPr>
                          <m:t>𝑻</m:t>
                        </m:r>
                      </m:sup>
                    </m:sSup>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𝒑</m:t>
                        </m:r>
                      </m:e>
                      <m:sup>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a:rPr>
                              <m:t>𝒌</m:t>
                            </m:r>
                          </m:e>
                        </m:d>
                      </m:sup>
                    </m:sSup>
                    <m:r>
                      <a:rPr lang="en-US" altLang="zh-CN" sz="2400" b="1" i="1" smtClean="0">
                        <a:solidFill>
                          <a:srgbClr val="FF0000"/>
                        </a:solidFill>
                        <a:latin typeface="Cambria Math"/>
                      </a:rPr>
                      <m:t>&lt;</m:t>
                    </m:r>
                    <m:r>
                      <a:rPr lang="en-US" altLang="zh-CN" sz="2400" b="1" i="1" smtClean="0">
                        <a:solidFill>
                          <a:srgbClr val="FF0000"/>
                        </a:solidFill>
                        <a:latin typeface="Cambria Math"/>
                      </a:rPr>
                      <m:t>𝟎</m:t>
                    </m:r>
                  </m:oMath>
                </a14:m>
                <a:r>
                  <a:rPr lang="en-US" altLang="zh-CN" sz="2400" dirty="0">
                    <a:solidFill>
                      <a:srgbClr val="FF0000"/>
                    </a:solidFill>
                  </a:rPr>
                  <a:t>,</a:t>
                </a:r>
                <a:r>
                  <a:rPr lang="zh-CN" altLang="en-US" sz="2400" dirty="0">
                    <a:solidFill>
                      <a:srgbClr val="FF0000"/>
                    </a:solidFill>
                  </a:rPr>
                  <a:t>或者</a:t>
                </a:r>
                <a14:m>
                  <m:oMath xmlns:m="http://schemas.openxmlformats.org/officeDocument/2006/math">
                    <m:r>
                      <a:rPr lang="en-US" altLang="zh-CN" sz="2400" b="1" i="1" smtClean="0">
                        <a:solidFill>
                          <a:srgbClr val="FF0000"/>
                        </a:solidFill>
                        <a:latin typeface="Cambria Math"/>
                      </a:rPr>
                      <m:t>𝒇</m:t>
                    </m:r>
                    <m:d>
                      <m:dPr>
                        <m:ctrlPr>
                          <a:rPr lang="en-US" altLang="zh-CN" sz="2400" b="1" i="1" smtClean="0">
                            <a:solidFill>
                              <a:srgbClr val="FF0000"/>
                            </a:solidFill>
                            <a:latin typeface="Cambria Math" panose="02040503050406030204" pitchFamily="18" charset="0"/>
                          </a:rPr>
                        </m:ctrlPr>
                      </m:dPr>
                      <m:e>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𝒙</m:t>
                            </m:r>
                          </m:e>
                          <m:sup>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a:rPr>
                                  <m:t>𝒌</m:t>
                                </m:r>
                              </m:e>
                            </m:d>
                          </m:sup>
                        </m:sSup>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𝝀</m:t>
                            </m:r>
                          </m:e>
                          <m:sub>
                            <m:r>
                              <a:rPr lang="en-US" altLang="zh-CN" sz="2400" b="1" i="1" smtClean="0">
                                <a:solidFill>
                                  <a:srgbClr val="FF0000"/>
                                </a:solidFill>
                                <a:latin typeface="Cambria Math"/>
                              </a:rPr>
                              <m:t>𝒌</m:t>
                            </m:r>
                          </m:sub>
                        </m:sSub>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a:rPr>
                              <m:t>𝒑</m:t>
                            </m:r>
                          </m:e>
                          <m:sup>
                            <m:d>
                              <m:dPr>
                                <m:ctrlPr>
                                  <a:rPr lang="en-US" altLang="zh-CN" sz="2400" b="1" i="1" smtClean="0">
                                    <a:solidFill>
                                      <a:srgbClr val="FF0000"/>
                                    </a:solidFill>
                                    <a:latin typeface="Cambria Math" panose="02040503050406030204" pitchFamily="18" charset="0"/>
                                  </a:rPr>
                                </m:ctrlPr>
                              </m:dPr>
                              <m:e>
                                <m:r>
                                  <a:rPr lang="en-US" altLang="zh-CN" sz="2400" b="1" i="1" smtClean="0">
                                    <a:solidFill>
                                      <a:srgbClr val="FF0000"/>
                                    </a:solidFill>
                                    <a:latin typeface="Cambria Math"/>
                                  </a:rPr>
                                  <m:t>𝒌</m:t>
                                </m:r>
                              </m:e>
                            </m:d>
                          </m:sup>
                        </m:sSup>
                      </m:e>
                    </m:d>
                    <m:r>
                      <a:rPr lang="en-US" altLang="zh-CN" sz="2400" b="1" i="1" smtClean="0">
                        <a:solidFill>
                          <a:srgbClr val="FF0000"/>
                        </a:solidFill>
                        <a:latin typeface="Cambria Math"/>
                      </a:rPr>
                      <m:t>&lt;</m:t>
                    </m:r>
                    <m:r>
                      <a:rPr lang="en-US" altLang="zh-CN" sz="2400" b="1" i="1" smtClean="0">
                        <a:solidFill>
                          <a:srgbClr val="FF0000"/>
                        </a:solidFill>
                        <a:latin typeface="Cambria Math"/>
                      </a:rPr>
                      <m:t>𝒇</m:t>
                    </m:r>
                    <m:r>
                      <a:rPr lang="en-US" altLang="zh-CN" sz="2400" b="1" i="1" smtClean="0">
                        <a:solidFill>
                          <a:srgbClr val="FF0000"/>
                        </a:solidFill>
                        <a:latin typeface="Cambria Math"/>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a:rPr>
                          <m:t>𝒙</m:t>
                        </m:r>
                      </m:e>
                      <m:sub>
                        <m:r>
                          <a:rPr lang="en-US" altLang="zh-CN" sz="2400" b="1" i="1" smtClean="0">
                            <a:solidFill>
                              <a:srgbClr val="FF0000"/>
                            </a:solidFill>
                            <a:latin typeface="Cambria Math"/>
                          </a:rPr>
                          <m:t>𝒌</m:t>
                        </m:r>
                      </m:sub>
                    </m:sSub>
                    <m:r>
                      <a:rPr lang="en-US" altLang="zh-CN" sz="2400" b="1" i="1" smtClean="0">
                        <a:solidFill>
                          <a:srgbClr val="FF0000"/>
                        </a:solidFill>
                        <a:latin typeface="Cambria Math"/>
                      </a:rPr>
                      <m:t>)</m:t>
                    </m:r>
                  </m:oMath>
                </a14:m>
                <a:endParaRPr lang="zh-CN" altLang="en-US" sz="24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759" b="-5206"/>
                </a:stretch>
              </a:blipFill>
            </p:spPr>
            <p:txBody>
              <a:bodyPr/>
              <a:lstStyle/>
              <a:p>
                <a:r>
                  <a:rPr lang="zh-CN" altLang="en-US">
                    <a:noFill/>
                  </a:rPr>
                  <a:t> </a:t>
                </a:r>
                <a:endParaRPr lang="zh-CN" altLang="en-US">
                  <a:noFill/>
                </a:endParaRPr>
              </a:p>
            </p:txBody>
          </p:sp>
        </mc:Fallback>
      </mc:AlternateContent>
      <p:grpSp>
        <p:nvGrpSpPr>
          <p:cNvPr id="16" name="Group 15"/>
          <p:cNvGrpSpPr/>
          <p:nvPr/>
        </p:nvGrpSpPr>
        <p:grpSpPr>
          <a:xfrm>
            <a:off x="6681193" y="1493638"/>
            <a:ext cx="3024336" cy="1054044"/>
            <a:chOff x="6609184" y="1493637"/>
            <a:chExt cx="3024336" cy="1054043"/>
          </a:xfrm>
        </p:grpSpPr>
        <p:cxnSp>
          <p:nvCxnSpPr>
            <p:cNvPr id="5" name="Straight Arrow Connector 4"/>
            <p:cNvCxnSpPr/>
            <p:nvPr/>
          </p:nvCxnSpPr>
          <p:spPr bwMode="auto">
            <a:xfrm flipV="1">
              <a:off x="7041232" y="1736973"/>
              <a:ext cx="2088232" cy="64807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7041232" y="2241029"/>
              <a:ext cx="504056" cy="144016"/>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 name="TextBox 8"/>
                <p:cNvSpPr txBox="1"/>
                <p:nvPr/>
              </p:nvSpPr>
              <p:spPr>
                <a:xfrm>
                  <a:off x="6609184" y="2061009"/>
                  <a:ext cx="432048" cy="4866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oMath>
                    </m:oMathPara>
                  </a14:m>
                  <a:endParaRPr lang="zh-CN"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609184" y="2061009"/>
                  <a:ext cx="432048" cy="486672"/>
                </a:xfrm>
                <a:prstGeom prst="rect">
                  <a:avLst/>
                </a:prstGeom>
                <a:blipFill rotWithShape="1">
                  <a:blip r:embed="rId3"/>
                  <a:stretch>
                    <a:fillRect l="-26761"/>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201472" y="1574337"/>
                  <a:ext cx="432048" cy="4866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r>
                                  <a:rPr lang="en-US" altLang="zh-CN" b="1" i="1" smtClean="0">
                                    <a:latin typeface="Cambria Math"/>
                                  </a:rPr>
                                  <m:t>+</m:t>
                                </m:r>
                                <m:r>
                                  <a:rPr lang="en-US" altLang="zh-CN" b="1" i="1" smtClean="0">
                                    <a:latin typeface="Cambria Math"/>
                                  </a:rPr>
                                  <m:t>𝟏</m:t>
                                </m:r>
                              </m:e>
                            </m:d>
                          </m:sup>
                        </m:sSup>
                      </m:oMath>
                    </m:oMathPara>
                  </a14:m>
                  <a:endParaRPr lang="zh-CN"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9201472" y="1574337"/>
                  <a:ext cx="432048" cy="486672"/>
                </a:xfrm>
                <a:prstGeom prst="rect">
                  <a:avLst/>
                </a:prstGeom>
                <a:blipFill rotWithShape="1">
                  <a:blip r:embed="rId4"/>
                  <a:stretch>
                    <a:fillRect l="-60563" r="-2112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185248" y="1682349"/>
                  <a:ext cx="432048" cy="4866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𝒑</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𝒌</m:t>
                                </m:r>
                              </m:e>
                            </m:d>
                          </m:sup>
                        </m:sSup>
                      </m:oMath>
                    </m:oMathPara>
                  </a14:m>
                  <a:endParaRPr lang="zh-CN" altLang="en-US" dirty="0">
                    <a:solidFill>
                      <a:srgbClr val="FF0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85248" y="1682349"/>
                  <a:ext cx="432048" cy="486672"/>
                </a:xfrm>
                <a:prstGeom prst="rect">
                  <a:avLst/>
                </a:prstGeom>
                <a:blipFill rotWithShape="1">
                  <a:blip r:embed="rId5"/>
                  <a:stretch>
                    <a:fillRect l="-26761"/>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409384" y="1493637"/>
                  <a:ext cx="4320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0000FF"/>
                                </a:solidFill>
                                <a:latin typeface="Cambria Math" panose="02040503050406030204" pitchFamily="18" charset="0"/>
                              </a:rPr>
                            </m:ctrlPr>
                          </m:sSubPr>
                          <m:e>
                            <m:r>
                              <a:rPr lang="en-US" altLang="zh-CN" b="1" i="0" smtClean="0">
                                <a:solidFill>
                                  <a:srgbClr val="0000FF"/>
                                </a:solidFill>
                                <a:latin typeface="Cambria Math"/>
                              </a:rPr>
                              <m:t>𝚫</m:t>
                            </m:r>
                            <m:r>
                              <a:rPr lang="en-US" altLang="zh-CN" b="1" i="1" smtClean="0">
                                <a:solidFill>
                                  <a:srgbClr val="0000FF"/>
                                </a:solidFill>
                                <a:latin typeface="Cambria Math"/>
                              </a:rPr>
                              <m:t>𝒙</m:t>
                            </m:r>
                          </m:e>
                          <m:sub>
                            <m:r>
                              <a:rPr lang="en-US" altLang="zh-CN" b="1" i="1" smtClean="0">
                                <a:solidFill>
                                  <a:srgbClr val="0000FF"/>
                                </a:solidFill>
                                <a:latin typeface="Cambria Math"/>
                              </a:rPr>
                              <m:t>𝒌</m:t>
                            </m:r>
                          </m:sub>
                        </m:sSub>
                      </m:oMath>
                    </m:oMathPara>
                  </a14:m>
                  <a:endParaRPr lang="zh-CN" altLang="en-US" dirty="0">
                    <a:solidFill>
                      <a:srgbClr val="0000FF"/>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8409384" y="1493637"/>
                  <a:ext cx="432048" cy="461665"/>
                </a:xfrm>
                <a:prstGeom prst="rect">
                  <a:avLst/>
                </a:prstGeom>
                <a:blipFill rotWithShape="1">
                  <a:blip r:embed="rId6"/>
                  <a:stretch>
                    <a:fillRect l="-52113" r="-11268" b="-5263"/>
                  </a:stretch>
                </a:blipFill>
              </p:spPr>
              <p:txBody>
                <a:bodyPr/>
                <a:lstStyle/>
                <a:p>
                  <a:r>
                    <a:rPr lang="zh-CN" altLang="en-US">
                      <a:noFill/>
                    </a:rPr>
                    <a:t> </a:t>
                  </a:r>
                  <a:endParaRPr lang="zh-CN" altLang="en-US">
                    <a:noFill/>
                  </a:endParaRPr>
                </a:p>
              </p:txBody>
            </p:sp>
          </mc:Fallback>
        </mc:AlternateContent>
        <p:sp>
          <p:nvSpPr>
            <p:cNvPr id="13" name="Flowchart: Connector 12"/>
            <p:cNvSpPr/>
            <p:nvPr/>
          </p:nvSpPr>
          <p:spPr bwMode="auto">
            <a:xfrm>
              <a:off x="9093552" y="1689397"/>
              <a:ext cx="45719" cy="75274"/>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15" name="Flowchart: Connector 14"/>
            <p:cNvSpPr/>
            <p:nvPr/>
          </p:nvSpPr>
          <p:spPr bwMode="auto">
            <a:xfrm>
              <a:off x="7017352" y="2343414"/>
              <a:ext cx="45719" cy="75274"/>
            </a:xfrm>
            <a:prstGeom prst="flowChartConnector">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最优化方法的基本结构，给定初始点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oMath>
                </a14:m>
                <a:endParaRPr lang="en-US" altLang="zh-CN" dirty="0"/>
              </a:p>
              <a:p>
                <a:pPr lvl="1"/>
                <a:r>
                  <a:rPr lang="en-US" altLang="zh-CN" dirty="0"/>
                  <a:t>1.</a:t>
                </a:r>
                <a:r>
                  <a:rPr lang="zh-CN" altLang="en-US" dirty="0"/>
                  <a:t>确定搜索方向</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𝒑</m:t>
                        </m:r>
                      </m:e>
                      <m:sup>
                        <m:d>
                          <m:dPr>
                            <m:ctrlPr>
                              <a:rPr lang="en-US" altLang="zh-CN" b="1" i="1" smtClean="0">
                                <a:latin typeface="Cambria Math" panose="02040503050406030204" pitchFamily="18" charset="0"/>
                              </a:rPr>
                            </m:ctrlPr>
                          </m:dPr>
                          <m:e>
                            <m:r>
                              <a:rPr lang="en-US" altLang="zh-CN" b="1" i="1" smtClean="0">
                                <a:latin typeface="Cambria Math"/>
                              </a:rPr>
                              <m:t>𝒌</m:t>
                            </m:r>
                          </m:e>
                        </m:d>
                      </m:sup>
                    </m:sSup>
                  </m:oMath>
                </a14:m>
                <a:r>
                  <a:rPr lang="en-US" altLang="zh-CN" dirty="0"/>
                  <a:t>:</a:t>
                </a:r>
                <a:r>
                  <a:rPr lang="zh-CN" altLang="en-US" dirty="0"/>
                  <a:t>即依照一定的准则，构造</a:t>
                </a:r>
                <a14:m>
                  <m:oMath xmlns:m="http://schemas.openxmlformats.org/officeDocument/2006/math">
                    <m:r>
                      <a:rPr lang="en-US" altLang="zh-CN" b="1" i="1" smtClean="0">
                        <a:latin typeface="Cambria Math"/>
                      </a:rPr>
                      <m:t>𝒇</m:t>
                    </m:r>
                  </m:oMath>
                </a14:m>
                <a:r>
                  <a:rPr lang="zh-CN" altLang="en-US" dirty="0"/>
                  <a:t>在</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a:rPr>
                          <m:t>𝒙</m:t>
                        </m:r>
                      </m:e>
                      <m:sup>
                        <m:d>
                          <m:dPr>
                            <m:ctrlPr>
                              <a:rPr lang="en-US" altLang="zh-CN" b="1" i="1" dirty="0" smtClean="0">
                                <a:latin typeface="Cambria Math" panose="02040503050406030204" pitchFamily="18" charset="0"/>
                              </a:rPr>
                            </m:ctrlPr>
                          </m:dPr>
                          <m:e>
                            <m:r>
                              <a:rPr lang="en-US" altLang="zh-CN" b="1" i="1" dirty="0" smtClean="0">
                                <a:latin typeface="Cambria Math"/>
                              </a:rPr>
                              <m:t>𝒌</m:t>
                            </m:r>
                          </m:e>
                        </m:d>
                      </m:sup>
                    </m:sSup>
                  </m:oMath>
                </a14:m>
                <a:r>
                  <a:rPr lang="zh-CN" altLang="en-US" dirty="0"/>
                  <a:t>点处的下降方向作为搜索方向</a:t>
                </a:r>
                <a:endParaRPr lang="en-US" altLang="zh-CN" dirty="0"/>
              </a:p>
              <a:p>
                <a:pPr lvl="1"/>
                <a:r>
                  <a:rPr lang="en-US" altLang="zh-CN" dirty="0"/>
                  <a:t>2.</a:t>
                </a:r>
                <a:r>
                  <a:rPr lang="zh-CN" altLang="en-US" dirty="0"/>
                  <a:t>确定步长因子</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oMath>
                </a14:m>
                <a:r>
                  <a:rPr lang="zh-CN" altLang="en-US" dirty="0"/>
                  <a:t>，使目标函数值有某种意义的下降</a:t>
                </a:r>
                <a:endParaRPr lang="en-US" altLang="zh-CN" dirty="0"/>
              </a:p>
              <a:p>
                <a:pPr lvl="1"/>
                <a:r>
                  <a:rPr lang="en-US" altLang="zh-CN" dirty="0"/>
                  <a:t>3.</a:t>
                </a:r>
                <a:r>
                  <a:rPr lang="zh-CN" altLang="en-US" dirty="0"/>
                  <a:t>令</a:t>
                </a:r>
                <a14:m>
                  <m:oMath xmlns:m="http://schemas.openxmlformats.org/officeDocument/2006/math">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a:rPr>
                          <m:t>𝒙</m:t>
                        </m:r>
                      </m:e>
                      <m:sup>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a:rPr>
                              <m:t>𝒌</m:t>
                            </m:r>
                            <m:r>
                              <a:rPr lang="en-US" altLang="zh-CN" sz="2800" i="1">
                                <a:solidFill>
                                  <a:srgbClr val="FF0000"/>
                                </a:solidFill>
                                <a:latin typeface="Cambria Math"/>
                              </a:rPr>
                              <m:t>+</m:t>
                            </m:r>
                            <m:r>
                              <a:rPr lang="en-US" altLang="zh-CN" sz="2800" i="1">
                                <a:solidFill>
                                  <a:srgbClr val="FF0000"/>
                                </a:solidFill>
                                <a:latin typeface="Cambria Math"/>
                              </a:rPr>
                              <m:t>𝟏</m:t>
                            </m:r>
                          </m:e>
                        </m:d>
                      </m:sup>
                    </m:sSup>
                    <m:r>
                      <a:rPr lang="en-US" altLang="zh-CN" sz="2800" i="1">
                        <a:solidFill>
                          <a:srgbClr val="FF0000"/>
                        </a:solidFill>
                        <a:latin typeface="Cambria Math"/>
                      </a:rPr>
                      <m:t>=</m:t>
                    </m:r>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a:rPr>
                          <m:t>𝒙</m:t>
                        </m:r>
                      </m:e>
                      <m:sup>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a:rPr>
                              <m:t>𝒌</m:t>
                            </m:r>
                          </m:e>
                        </m:d>
                      </m:sup>
                    </m:sSup>
                    <m:r>
                      <a:rPr lang="en-US" altLang="zh-CN" sz="2800" i="1">
                        <a:solidFill>
                          <a:srgbClr val="FF0000"/>
                        </a:solidFill>
                        <a:latin typeface="Cambria Math"/>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a:rPr>
                          <m:t>𝝀</m:t>
                        </m:r>
                      </m:e>
                      <m:sub>
                        <m:r>
                          <a:rPr lang="en-US" altLang="zh-CN" sz="2800" i="1">
                            <a:solidFill>
                              <a:srgbClr val="FF0000"/>
                            </a:solidFill>
                            <a:latin typeface="Cambria Math"/>
                          </a:rPr>
                          <m:t>𝒌</m:t>
                        </m:r>
                      </m:sub>
                    </m:sSub>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a:rPr>
                          <m:t>𝒑</m:t>
                        </m:r>
                      </m:e>
                      <m:sup>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a:rPr>
                              <m:t>𝒌</m:t>
                            </m:r>
                          </m:e>
                        </m:d>
                      </m:sup>
                    </m:sSup>
                  </m:oMath>
                </a14:m>
                <a:r>
                  <a:rPr lang="en-US" altLang="zh-CN" sz="2800" dirty="0"/>
                  <a:t>,</a:t>
                </a:r>
                <a:r>
                  <a:rPr lang="zh-CN" altLang="en-US" sz="2800" dirty="0"/>
                  <a:t>若</a:t>
                </a:r>
                <a14:m>
                  <m:oMath xmlns:m="http://schemas.openxmlformats.org/officeDocument/2006/math">
                    <m:sSup>
                      <m:sSupPr>
                        <m:ctrlPr>
                          <a:rPr lang="en-US" altLang="zh-CN" sz="2800" b="1" i="1" dirty="0" smtClean="0">
                            <a:latin typeface="Cambria Math" panose="02040503050406030204" pitchFamily="18" charset="0"/>
                          </a:rPr>
                        </m:ctrlPr>
                      </m:sSupPr>
                      <m:e>
                        <m:r>
                          <a:rPr lang="en-US" altLang="zh-CN" sz="2800" b="1" i="1" dirty="0" smtClean="0">
                            <a:latin typeface="Cambria Math"/>
                          </a:rPr>
                          <m:t>𝒙</m:t>
                        </m:r>
                      </m:e>
                      <m:sup>
                        <m:d>
                          <m:dPr>
                            <m:ctrlPr>
                              <a:rPr lang="en-US" altLang="zh-CN" sz="2800" b="1" i="1" dirty="0" smtClean="0">
                                <a:latin typeface="Cambria Math" panose="02040503050406030204" pitchFamily="18" charset="0"/>
                              </a:rPr>
                            </m:ctrlPr>
                          </m:dPr>
                          <m:e>
                            <m:r>
                              <a:rPr lang="en-US" altLang="zh-CN" sz="2800" b="1" i="1" dirty="0" smtClean="0">
                                <a:latin typeface="Cambria Math"/>
                              </a:rPr>
                              <m:t>𝒌</m:t>
                            </m:r>
                            <m:r>
                              <a:rPr lang="en-US" altLang="zh-CN" sz="2800" b="1" i="1" dirty="0" smtClean="0">
                                <a:latin typeface="Cambria Math"/>
                              </a:rPr>
                              <m:t>+</m:t>
                            </m:r>
                            <m:r>
                              <a:rPr lang="en-US" altLang="zh-CN" sz="2800" b="1" i="1" dirty="0" smtClean="0">
                                <a:latin typeface="Cambria Math"/>
                              </a:rPr>
                              <m:t>𝟏</m:t>
                            </m:r>
                          </m:e>
                        </m:d>
                      </m:sup>
                    </m:sSup>
                  </m:oMath>
                </a14:m>
                <a:r>
                  <a:rPr lang="zh-CN" altLang="en-US" sz="2800" dirty="0"/>
                  <a:t>满足某种终止条件，则停止迭代，得到近似最优解</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d>
                          <m:dPr>
                            <m:ctrlPr>
                              <a:rPr lang="en-US" altLang="zh-CN" sz="2800" b="1" i="1" smtClean="0">
                                <a:latin typeface="Cambria Math" panose="02040503050406030204" pitchFamily="18" charset="0"/>
                              </a:rPr>
                            </m:ctrlPr>
                          </m:dPr>
                          <m:e>
                            <m:r>
                              <a:rPr lang="en-US" altLang="zh-CN" sz="2800" b="1" i="1" smtClean="0">
                                <a:latin typeface="Cambria Math"/>
                              </a:rPr>
                              <m:t>𝒌</m:t>
                            </m:r>
                            <m:r>
                              <a:rPr lang="en-US" altLang="zh-CN" sz="2800" b="1" i="1" smtClean="0">
                                <a:latin typeface="Cambria Math"/>
                              </a:rPr>
                              <m:t>+</m:t>
                            </m:r>
                            <m:r>
                              <a:rPr lang="en-US" altLang="zh-CN" sz="2800" b="1" i="1" smtClean="0">
                                <a:latin typeface="Cambria Math"/>
                              </a:rPr>
                              <m:t>𝟏</m:t>
                            </m:r>
                          </m:e>
                        </m:d>
                      </m:sup>
                    </m:sSup>
                  </m:oMath>
                </a14:m>
                <a:r>
                  <a:rPr lang="en-US" altLang="zh-CN" sz="2800" dirty="0"/>
                  <a:t>,</a:t>
                </a:r>
                <a:r>
                  <a:rPr lang="zh-CN" altLang="en-US" sz="2800" dirty="0"/>
                  <a:t>否则，重复以上步骤</a:t>
                </a:r>
                <a:endParaRPr lang="en-US" altLang="zh-CN" sz="2800" dirty="0"/>
              </a:p>
              <a:p>
                <a:r>
                  <a:rPr lang="zh-CN" altLang="en-US" sz="3200" dirty="0"/>
                  <a:t>这里面重点</a:t>
                </a:r>
                <a:endParaRPr lang="en-US" altLang="zh-CN" sz="3200" dirty="0"/>
              </a:p>
              <a:p>
                <a:pPr lvl="1"/>
                <a:r>
                  <a:rPr lang="zh-CN" altLang="en-US" sz="2800" dirty="0"/>
                  <a:t>步长因子</a:t>
                </a:r>
                <a:endParaRPr lang="en-US" altLang="zh-CN" sz="2800" dirty="0"/>
              </a:p>
              <a:p>
                <a:pPr lvl="1"/>
                <a:r>
                  <a:rPr lang="zh-CN" altLang="en-US" sz="2800" dirty="0"/>
                  <a:t>下降方向</a:t>
                </a:r>
                <a:endParaRPr lang="en-US" altLang="zh-CN" sz="2800" dirty="0"/>
              </a:p>
              <a:p>
                <a:pPr lvl="1"/>
                <a:r>
                  <a:rPr lang="zh-CN" altLang="en-US" sz="2800" dirty="0"/>
                  <a:t>也导致收敛速度的差别：衡量最优化方法有效性的重要方面</a:t>
                </a:r>
                <a:endParaRPr lang="en-US" altLang="zh-CN" sz="2800" dirty="0"/>
              </a:p>
              <a:p>
                <a:pPr lvl="1"/>
                <a:endParaRPr lang="en-US" altLang="zh-CN" dirty="0"/>
              </a:p>
              <a:p>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21" t="-1193" r="-1190" b="-8351"/>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p:sp>
        <p:nvSpPr>
          <p:cNvPr id="3" name="Content Placeholder 2"/>
          <p:cNvSpPr>
            <a:spLocks noGrp="1"/>
          </p:cNvSpPr>
          <p:nvPr>
            <p:ph idx="1"/>
          </p:nvPr>
        </p:nvSpPr>
        <p:spPr/>
        <p:txBody>
          <a:bodyPr/>
          <a:lstStyle/>
          <a:p>
            <a:r>
              <a:rPr lang="zh-CN" altLang="en-US" dirty="0"/>
              <a:t>优化方法的基本结构</a:t>
            </a:r>
          </a:p>
        </p:txBody>
      </p:sp>
      <p:grpSp>
        <p:nvGrpSpPr>
          <p:cNvPr id="4" name="Group 3"/>
          <p:cNvGrpSpPr/>
          <p:nvPr/>
        </p:nvGrpSpPr>
        <p:grpSpPr>
          <a:xfrm>
            <a:off x="1042915" y="1914127"/>
            <a:ext cx="7718073" cy="4503366"/>
            <a:chOff x="250825" y="620713"/>
            <a:chExt cx="8801437" cy="5568532"/>
          </a:xfrm>
        </p:grpSpPr>
        <mc:AlternateContent xmlns:mc="http://schemas.openxmlformats.org/markup-compatibility/2006" xmlns:a14="http://schemas.microsoft.com/office/drawing/2010/main">
          <mc:Choice Requires="a14">
            <p:sp>
              <p:nvSpPr>
                <p:cNvPr id="5" name="Rectangle 4"/>
                <p:cNvSpPr>
                  <a:spLocks noChangeArrowheads="1"/>
                </p:cNvSpPr>
                <p:nvPr/>
              </p:nvSpPr>
              <p:spPr bwMode="auto">
                <a:xfrm>
                  <a:off x="2301177" y="4852609"/>
                  <a:ext cx="4500913" cy="1336636"/>
                </a:xfrm>
                <a:prstGeom prst="rect">
                  <a:avLst/>
                </a:prstGeom>
                <a:noFill/>
                <a:ln w="9525">
                  <a:solidFill>
                    <a:schemeClr val="folHlink"/>
                  </a:solidFill>
                  <a:miter lim="800000"/>
                  <a:headEnd/>
                  <a:tailEnd/>
                </a:ln>
                <a:effectLst/>
                <a:extLst>
                  <a:ext uri="{909E8E84-426E-40DD-AFC4-6F175D3DCCD1}">
                    <a14:hiddenFill>
                      <a:solidFill>
                        <a:srgbClr val="FF0066"/>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nSpc>
                      <a:spcPct val="90000"/>
                    </a:lnSpc>
                  </a:pPr>
                  <a:r>
                    <a:rPr lang="zh-CN" altLang="en-US" dirty="0">
                      <a:solidFill>
                        <a:schemeClr val="tx1"/>
                      </a:solidFill>
                      <a:ea typeface="楷体_GB2312" pitchFamily="49" charset="-122"/>
                    </a:rPr>
                    <a:t>线搜索求</a:t>
                  </a:r>
                  <a:r>
                    <a:rPr lang="zh-CN" altLang="en-US" dirty="0">
                      <a:ea typeface="楷体_GB2312" pitchFamily="49" charset="-122"/>
                    </a:rPr>
                    <a:t>出</a:t>
                  </a:r>
                  <a:r>
                    <a:rPr lang="zh-CN" altLang="en-US" dirty="0">
                      <a:solidFill>
                        <a:srgbClr val="FF0000"/>
                      </a:solidFill>
                      <a:ea typeface="楷体_GB2312" pitchFamily="49" charset="-122"/>
                    </a:rPr>
                    <a:t>步长</a:t>
                  </a:r>
                  <a14:m>
                    <m:oMath xmlns:m="http://schemas.openxmlformats.org/officeDocument/2006/math">
                      <m:sSub>
                        <m:sSubPr>
                          <m:ctrlPr>
                            <a:rPr lang="en-US" altLang="zh-CN" b="1" i="1" smtClean="0">
                              <a:solidFill>
                                <a:srgbClr val="FF0000"/>
                              </a:solidFill>
                              <a:latin typeface="Cambria Math" panose="02040503050406030204" pitchFamily="18" charset="0"/>
                              <a:ea typeface="楷体_GB2312" pitchFamily="49" charset="-122"/>
                            </a:rPr>
                          </m:ctrlPr>
                        </m:sSubPr>
                        <m:e>
                          <m:r>
                            <a:rPr lang="en-US" altLang="zh-CN" b="1" i="1" smtClean="0">
                              <a:solidFill>
                                <a:srgbClr val="FF0000"/>
                              </a:solidFill>
                              <a:latin typeface="Cambria Math"/>
                              <a:ea typeface="楷体_GB2312" pitchFamily="49" charset="-122"/>
                            </a:rPr>
                            <m:t>𝝀</m:t>
                          </m:r>
                        </m:e>
                        <m:sub>
                          <m:r>
                            <a:rPr lang="en-US" altLang="zh-CN" b="1" i="1" smtClean="0">
                              <a:solidFill>
                                <a:srgbClr val="FF0000"/>
                              </a:solidFill>
                              <a:latin typeface="Cambria Math"/>
                              <a:ea typeface="楷体_GB2312" pitchFamily="49" charset="-122"/>
                            </a:rPr>
                            <m:t>𝒌</m:t>
                          </m:r>
                        </m:sub>
                      </m:sSub>
                    </m:oMath>
                  </a14:m>
                  <a:r>
                    <a:rPr lang="en-US" altLang="zh-CN" dirty="0">
                      <a:solidFill>
                        <a:schemeClr val="tx1"/>
                      </a:solidFill>
                      <a:ea typeface="楷体_GB2312" pitchFamily="49" charset="-122"/>
                    </a:rPr>
                    <a:t>,</a:t>
                  </a:r>
                  <a:r>
                    <a:rPr lang="zh-CN" altLang="en-US" dirty="0">
                      <a:solidFill>
                        <a:schemeClr val="tx1"/>
                      </a:solidFill>
                      <a:ea typeface="楷体_GB2312" pitchFamily="49" charset="-122"/>
                    </a:rPr>
                    <a:t>使得</a:t>
                  </a:r>
                  <a:endParaRPr lang="en-US" altLang="zh-CN" dirty="0">
                    <a:solidFill>
                      <a:schemeClr val="tx1"/>
                    </a:solidFill>
                    <a:ea typeface="楷体_GB2312" pitchFamily="49" charset="-122"/>
                  </a:endParaRPr>
                </a:p>
                <a:p>
                  <a:pPr>
                    <a:lnSpc>
                      <a:spcPct val="90000"/>
                    </a:lnSpc>
                  </a:pP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𝒙</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r>
                                  <a:rPr lang="en-US" altLang="zh-CN" b="1" i="1" smtClean="0">
                                    <a:solidFill>
                                      <a:schemeClr val="tx1"/>
                                    </a:solidFill>
                                    <a:latin typeface="Cambria Math"/>
                                    <a:ea typeface="楷体_GB2312" pitchFamily="49" charset="-122"/>
                                  </a:rPr>
                                  <m:t>+</m:t>
                                </m:r>
                                <m:r>
                                  <a:rPr lang="en-US" altLang="zh-CN" b="1" i="1" smtClean="0">
                                    <a:solidFill>
                                      <a:schemeClr val="tx1"/>
                                    </a:solidFill>
                                    <a:latin typeface="Cambria Math"/>
                                    <a:ea typeface="楷体_GB2312" pitchFamily="49" charset="-122"/>
                                  </a:rPr>
                                  <m:t>𝟏</m:t>
                                </m:r>
                              </m:e>
                            </m:d>
                          </m:sup>
                        </m:sSup>
                        <m:r>
                          <a:rPr lang="en-US" altLang="zh-CN" b="1" i="1" smtClean="0">
                            <a:solidFill>
                              <a:schemeClr val="tx1"/>
                            </a:solidFill>
                            <a:latin typeface="Cambria Math"/>
                            <a:ea typeface="楷体_GB2312" pitchFamily="49" charset="-122"/>
                          </a:rPr>
                          <m:t>=</m:t>
                        </m:r>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𝒙</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e>
                            </m:d>
                          </m:sup>
                        </m:sSup>
                        <m:r>
                          <a:rPr lang="en-US" altLang="zh-CN" b="1" i="1" smtClean="0">
                            <a:solidFill>
                              <a:schemeClr val="tx1"/>
                            </a:solidFill>
                            <a:latin typeface="Cambria Math"/>
                            <a:ea typeface="楷体_GB2312" pitchFamily="49" charset="-122"/>
                          </a:rPr>
                          <m:t>+</m:t>
                        </m:r>
                        <m:sSub>
                          <m:sSubPr>
                            <m:ctrlPr>
                              <a:rPr lang="en-US" altLang="zh-CN" b="1" i="1" smtClean="0">
                                <a:solidFill>
                                  <a:schemeClr val="tx1"/>
                                </a:solidFill>
                                <a:latin typeface="Cambria Math" panose="02040503050406030204" pitchFamily="18" charset="0"/>
                                <a:ea typeface="楷体_GB2312" pitchFamily="49" charset="-122"/>
                              </a:rPr>
                            </m:ctrlPr>
                          </m:sSubPr>
                          <m:e>
                            <m:r>
                              <a:rPr lang="en-US" altLang="zh-CN" b="1" i="1" smtClean="0">
                                <a:solidFill>
                                  <a:schemeClr val="tx1"/>
                                </a:solidFill>
                                <a:latin typeface="Cambria Math"/>
                                <a:ea typeface="楷体_GB2312" pitchFamily="49" charset="-122"/>
                              </a:rPr>
                              <m:t>𝝀</m:t>
                            </m:r>
                          </m:e>
                          <m:sub>
                            <m:r>
                              <a:rPr lang="en-US" altLang="zh-CN" b="1" i="1" smtClean="0">
                                <a:solidFill>
                                  <a:schemeClr val="tx1"/>
                                </a:solidFill>
                                <a:latin typeface="Cambria Math"/>
                                <a:ea typeface="楷体_GB2312" pitchFamily="49" charset="-122"/>
                              </a:rPr>
                              <m:t>𝒌</m:t>
                            </m:r>
                          </m:sub>
                        </m:sSub>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𝒑</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e>
                            </m:d>
                          </m:sup>
                        </m:sSup>
                        <m:r>
                          <a:rPr lang="en-US" altLang="zh-CN" b="1" i="1" smtClean="0">
                            <a:solidFill>
                              <a:schemeClr val="tx1"/>
                            </a:solidFill>
                            <a:latin typeface="Cambria Math"/>
                            <a:ea typeface="楷体_GB2312" pitchFamily="49" charset="-122"/>
                          </a:rPr>
                          <m:t>,</m:t>
                        </m:r>
                      </m:oMath>
                    </m:oMathPara>
                  </a14:m>
                  <a:endParaRPr lang="en-US" altLang="zh-CN" dirty="0">
                    <a:solidFill>
                      <a:schemeClr val="tx1"/>
                    </a:solidFill>
                    <a:ea typeface="楷体_GB2312" pitchFamily="49" charset="-122"/>
                  </a:endParaRPr>
                </a:p>
                <a:p>
                  <a:pPr>
                    <a:lnSpc>
                      <a:spcPct val="90000"/>
                    </a:lnSpc>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a:ea typeface="楷体_GB2312" pitchFamily="49" charset="-122"/>
                          </a:rPr>
                          <m:t>𝒇</m:t>
                        </m:r>
                        <m:d>
                          <m:dPr>
                            <m:ctrlPr>
                              <a:rPr lang="en-US" altLang="zh-CN" b="1" i="1" smtClean="0">
                                <a:solidFill>
                                  <a:schemeClr val="tx1"/>
                                </a:solidFill>
                                <a:latin typeface="Cambria Math" panose="02040503050406030204" pitchFamily="18" charset="0"/>
                                <a:ea typeface="楷体_GB2312" pitchFamily="49" charset="-122"/>
                              </a:rPr>
                            </m:ctrlPr>
                          </m:dPr>
                          <m:e>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𝒙</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e>
                                </m:d>
                              </m:sup>
                            </m:sSup>
                            <m:r>
                              <a:rPr lang="en-US" altLang="zh-CN" b="1" i="1" smtClean="0">
                                <a:solidFill>
                                  <a:schemeClr val="tx1"/>
                                </a:solidFill>
                                <a:latin typeface="Cambria Math"/>
                                <a:ea typeface="楷体_GB2312" pitchFamily="49" charset="-122"/>
                              </a:rPr>
                              <m:t>+</m:t>
                            </m:r>
                            <m:sSub>
                              <m:sSubPr>
                                <m:ctrlPr>
                                  <a:rPr lang="en-US" altLang="zh-CN" b="1" i="1" smtClean="0">
                                    <a:solidFill>
                                      <a:schemeClr val="tx1"/>
                                    </a:solidFill>
                                    <a:latin typeface="Cambria Math" panose="02040503050406030204" pitchFamily="18" charset="0"/>
                                    <a:ea typeface="楷体_GB2312" pitchFamily="49" charset="-122"/>
                                  </a:rPr>
                                </m:ctrlPr>
                              </m:sSubPr>
                              <m:e>
                                <m:r>
                                  <a:rPr lang="en-US" altLang="zh-CN" b="1" i="1" smtClean="0">
                                    <a:solidFill>
                                      <a:schemeClr val="tx1"/>
                                    </a:solidFill>
                                    <a:latin typeface="Cambria Math"/>
                                    <a:ea typeface="楷体_GB2312" pitchFamily="49" charset="-122"/>
                                  </a:rPr>
                                  <m:t>𝝀</m:t>
                                </m:r>
                              </m:e>
                              <m:sub>
                                <m:r>
                                  <a:rPr lang="en-US" altLang="zh-CN" b="1" i="1" smtClean="0">
                                    <a:solidFill>
                                      <a:schemeClr val="tx1"/>
                                    </a:solidFill>
                                    <a:latin typeface="Cambria Math"/>
                                    <a:ea typeface="楷体_GB2312" pitchFamily="49" charset="-122"/>
                                  </a:rPr>
                                  <m:t>𝒌</m:t>
                                </m:r>
                              </m:sub>
                            </m:sSub>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𝒑</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e>
                                </m:d>
                              </m:sup>
                            </m:sSup>
                          </m:e>
                        </m:d>
                        <m:r>
                          <a:rPr lang="en-US" altLang="zh-CN" b="1" i="1" smtClean="0">
                            <a:solidFill>
                              <a:schemeClr val="tx1"/>
                            </a:solidFill>
                            <a:latin typeface="Cambria Math"/>
                            <a:ea typeface="楷体_GB2312" pitchFamily="49" charset="-122"/>
                          </a:rPr>
                          <m:t>&lt;</m:t>
                        </m:r>
                        <m:r>
                          <a:rPr lang="en-US" altLang="zh-CN" b="1" i="1" smtClean="0">
                            <a:solidFill>
                              <a:schemeClr val="tx1"/>
                            </a:solidFill>
                            <a:latin typeface="Cambria Math"/>
                            <a:ea typeface="楷体_GB2312" pitchFamily="49" charset="-122"/>
                          </a:rPr>
                          <m:t>𝒇</m:t>
                        </m:r>
                        <m:r>
                          <a:rPr lang="en-US" altLang="zh-CN" b="1" i="1" smtClean="0">
                            <a:solidFill>
                              <a:schemeClr val="tx1"/>
                            </a:solidFill>
                            <a:latin typeface="Cambria Math"/>
                            <a:ea typeface="楷体_GB2312" pitchFamily="49" charset="-122"/>
                          </a:rPr>
                          <m:t>(</m:t>
                        </m:r>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𝒙</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e>
                            </m:d>
                          </m:sup>
                        </m:sSup>
                        <m:r>
                          <a:rPr lang="en-US" altLang="zh-CN" b="1" i="1" smtClean="0">
                            <a:solidFill>
                              <a:schemeClr val="tx1"/>
                            </a:solidFill>
                            <a:latin typeface="Cambria Math"/>
                            <a:ea typeface="楷体_GB2312" pitchFamily="49" charset="-122"/>
                          </a:rPr>
                          <m:t>)</m:t>
                        </m:r>
                      </m:oMath>
                    </m:oMathPara>
                  </a14:m>
                  <a:endParaRPr lang="en-US" altLang="zh-CN" i="1" dirty="0">
                    <a:solidFill>
                      <a:schemeClr val="tx1"/>
                    </a:solidFill>
                    <a:ea typeface="楷体_GB2312" pitchFamily="49" charset="-122"/>
                  </a:endParaRPr>
                </a:p>
              </p:txBody>
            </p:sp>
          </mc:Choice>
          <mc:Fallback xmlns="">
            <p:sp>
              <p:nvSpPr>
                <p:cNvPr id="5" name="Rectangle 4"/>
                <p:cNvSpPr>
                  <a:spLocks noRot="1" noChangeAspect="1" noMove="1" noResize="1" noEditPoints="1" noAdjustHandles="1" noChangeArrowheads="1" noChangeShapeType="1" noTextEdit="1"/>
                </p:cNvSpPr>
                <p:nvPr/>
              </p:nvSpPr>
              <p:spPr bwMode="auto">
                <a:xfrm>
                  <a:off x="2301177" y="4852609"/>
                  <a:ext cx="4500913" cy="1336636"/>
                </a:xfrm>
                <a:prstGeom prst="rect">
                  <a:avLst/>
                </a:prstGeom>
                <a:blipFill rotWithShape="1">
                  <a:blip r:embed="rId3"/>
                  <a:stretch>
                    <a:fillRect t="-11667" b="-8889"/>
                  </a:stretch>
                </a:blipFill>
                <a:ln w="9525">
                  <a:solidFill>
                    <a:schemeClr val="folHlink"/>
                  </a:solidFill>
                  <a:miter lim="800000"/>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grpSp>
          <p:nvGrpSpPr>
            <p:cNvPr id="6" name="Group 6"/>
            <p:cNvGrpSpPr/>
            <p:nvPr/>
          </p:nvGrpSpPr>
          <p:grpSpPr bwMode="auto">
            <a:xfrm>
              <a:off x="250825" y="620713"/>
              <a:ext cx="8801437" cy="4945714"/>
              <a:chOff x="576" y="480"/>
              <a:chExt cx="4893" cy="3051"/>
            </a:xfrm>
          </p:grpSpPr>
          <mc:AlternateContent xmlns:mc="http://schemas.openxmlformats.org/markup-compatibility/2006" xmlns:a14="http://schemas.microsoft.com/office/drawing/2010/main">
            <mc:Choice Requires="a14">
              <p:sp>
                <p:nvSpPr>
                  <p:cNvPr id="9" name="AutoShape 7"/>
                  <p:cNvSpPr>
                    <a:spLocks noChangeArrowheads="1"/>
                  </p:cNvSpPr>
                  <p:nvPr/>
                </p:nvSpPr>
                <p:spPr bwMode="auto">
                  <a:xfrm>
                    <a:off x="1728" y="480"/>
                    <a:ext cx="2240" cy="336"/>
                  </a:xfrm>
                  <a:prstGeom prst="flowChartAlternateProcess">
                    <a:avLst/>
                  </a:prstGeom>
                  <a:noFill/>
                  <a:ln w="9525">
                    <a:solidFill>
                      <a:schemeClr val="folHlink"/>
                    </a:solidFill>
                    <a:miter lim="800000"/>
                    <a:headEnd/>
                    <a:tailEnd/>
                  </a:ln>
                  <a:effectLst/>
                  <a:extLst>
                    <a:ext uri="{909E8E84-426E-40DD-AFC4-6F175D3DCCD1}">
                      <a14:hiddenFill>
                        <a:solidFill>
                          <a:srgbClr val="FF0066"/>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lnSpc>
                        <a:spcPct val="90000"/>
                      </a:lnSpc>
                    </a:pPr>
                    <a:r>
                      <a:rPr lang="zh-CN" altLang="en-US" sz="2000" dirty="0">
                        <a:solidFill>
                          <a:srgbClr val="FF0000"/>
                        </a:solidFill>
                        <a:ea typeface="楷体_GB2312" pitchFamily="49" charset="-122"/>
                      </a:rPr>
                      <a:t>初始</a:t>
                    </a:r>
                    <a14:m>
                      <m:oMath xmlns:m="http://schemas.openxmlformats.org/officeDocument/2006/math">
                        <m:sSup>
                          <m:sSupPr>
                            <m:ctrlPr>
                              <a:rPr lang="en-US" altLang="zh-CN" sz="2000" b="1" i="1" smtClean="0">
                                <a:solidFill>
                                  <a:schemeClr val="tx1"/>
                                </a:solidFill>
                                <a:latin typeface="Cambria Math" panose="02040503050406030204" pitchFamily="18" charset="0"/>
                                <a:ea typeface="楷体_GB2312" pitchFamily="49" charset="-122"/>
                              </a:rPr>
                            </m:ctrlPr>
                          </m:sSupPr>
                          <m:e>
                            <m:r>
                              <a:rPr lang="en-US" altLang="zh-CN" sz="2000" b="1" i="1" smtClean="0">
                                <a:solidFill>
                                  <a:schemeClr val="tx1"/>
                                </a:solidFill>
                                <a:latin typeface="Cambria Math"/>
                                <a:ea typeface="楷体_GB2312" pitchFamily="49" charset="-122"/>
                              </a:rPr>
                              <m:t>𝒙</m:t>
                            </m:r>
                          </m:e>
                          <m:sup>
                            <m:d>
                              <m:dPr>
                                <m:ctrlPr>
                                  <a:rPr lang="en-US" altLang="zh-CN" sz="2000" b="1" i="1" smtClean="0">
                                    <a:solidFill>
                                      <a:schemeClr val="tx1"/>
                                    </a:solidFill>
                                    <a:latin typeface="Cambria Math" panose="02040503050406030204" pitchFamily="18" charset="0"/>
                                    <a:ea typeface="楷体_GB2312" pitchFamily="49" charset="-122"/>
                                  </a:rPr>
                                </m:ctrlPr>
                              </m:dPr>
                              <m:e>
                                <m:r>
                                  <a:rPr lang="en-US" altLang="zh-CN" sz="2000" b="1" i="1" smtClean="0">
                                    <a:solidFill>
                                      <a:schemeClr val="tx1"/>
                                    </a:solidFill>
                                    <a:latin typeface="Cambria Math"/>
                                    <a:ea typeface="楷体_GB2312" pitchFamily="49" charset="-122"/>
                                  </a:rPr>
                                  <m:t>𝟎</m:t>
                                </m:r>
                              </m:e>
                            </m:d>
                          </m:sup>
                        </m:sSup>
                        <m:r>
                          <a:rPr lang="en-US" altLang="zh-CN" sz="2000" b="1" i="1" smtClean="0">
                            <a:solidFill>
                              <a:schemeClr val="tx1"/>
                            </a:solidFill>
                            <a:latin typeface="Cambria Math"/>
                            <a:ea typeface="楷体_GB2312" pitchFamily="49" charset="-122"/>
                          </a:rPr>
                          <m:t>∈</m:t>
                        </m:r>
                        <m:r>
                          <a:rPr lang="en-US" altLang="zh-CN" sz="2000" b="1" i="1" smtClean="0">
                            <a:solidFill>
                              <a:schemeClr val="tx1"/>
                            </a:solidFill>
                            <a:latin typeface="Cambria Math"/>
                            <a:ea typeface="楷体_GB2312" pitchFamily="49" charset="-122"/>
                          </a:rPr>
                          <m:t>𝑺</m:t>
                        </m:r>
                      </m:oMath>
                    </a14:m>
                    <a:r>
                      <a:rPr lang="en-US" altLang="zh-CN" sz="2000" i="1" dirty="0">
                        <a:solidFill>
                          <a:schemeClr val="tx1"/>
                        </a:solidFill>
                        <a:ea typeface="楷体_GB2312" pitchFamily="49" charset="-122"/>
                      </a:rPr>
                      <a:t>,</a:t>
                    </a:r>
                    <a14:m>
                      <m:oMath xmlns:m="http://schemas.openxmlformats.org/officeDocument/2006/math">
                        <m:r>
                          <a:rPr lang="en-US" altLang="zh-CN" sz="2000" b="1" i="1" dirty="0" smtClean="0">
                            <a:solidFill>
                              <a:schemeClr val="tx1"/>
                            </a:solidFill>
                            <a:latin typeface="Cambria Math"/>
                            <a:ea typeface="楷体_GB2312" pitchFamily="49" charset="-122"/>
                          </a:rPr>
                          <m:t>𝒌</m:t>
                        </m:r>
                        <m:r>
                          <a:rPr lang="en-US" altLang="zh-CN" sz="2000" b="1" i="1" dirty="0" smtClean="0">
                            <a:solidFill>
                              <a:schemeClr val="tx1"/>
                            </a:solidFill>
                            <a:latin typeface="Cambria Math"/>
                            <a:ea typeface="楷体_GB2312" pitchFamily="49" charset="-122"/>
                          </a:rPr>
                          <m:t>=</m:t>
                        </m:r>
                        <m:r>
                          <a:rPr lang="en-US" altLang="zh-CN" sz="2000" b="1" i="1" dirty="0" smtClean="0">
                            <a:solidFill>
                              <a:schemeClr val="tx1"/>
                            </a:solidFill>
                            <a:latin typeface="Cambria Math"/>
                            <a:ea typeface="楷体_GB2312" pitchFamily="49" charset="-122"/>
                          </a:rPr>
                          <m:t>𝟎</m:t>
                        </m:r>
                        <m:r>
                          <a:rPr lang="en-US" altLang="zh-CN" sz="2000" b="1" i="1" dirty="0" smtClean="0">
                            <a:solidFill>
                              <a:schemeClr val="tx1"/>
                            </a:solidFill>
                            <a:latin typeface="Cambria Math"/>
                            <a:ea typeface="楷体_GB2312" pitchFamily="49" charset="-122"/>
                          </a:rPr>
                          <m:t>,</m:t>
                        </m:r>
                        <m:r>
                          <a:rPr lang="en-US" altLang="zh-CN" sz="2000" b="1" i="1" dirty="0" smtClean="0">
                            <a:solidFill>
                              <a:schemeClr val="tx1"/>
                            </a:solidFill>
                            <a:latin typeface="Cambria Math"/>
                            <a:ea typeface="楷体_GB2312" pitchFamily="49" charset="-122"/>
                          </a:rPr>
                          <m:t>𝝐</m:t>
                        </m:r>
                        <m:r>
                          <a:rPr lang="en-US" altLang="zh-CN" sz="2000" b="1" i="1" dirty="0" smtClean="0">
                            <a:solidFill>
                              <a:schemeClr val="tx1"/>
                            </a:solidFill>
                            <a:latin typeface="Cambria Math"/>
                            <a:ea typeface="楷体_GB2312" pitchFamily="49" charset="-122"/>
                          </a:rPr>
                          <m:t>&gt;</m:t>
                        </m:r>
                        <m:r>
                          <a:rPr lang="en-US" altLang="zh-CN" sz="2000" b="1" i="1" dirty="0" smtClean="0">
                            <a:solidFill>
                              <a:schemeClr val="tx1"/>
                            </a:solidFill>
                            <a:latin typeface="Cambria Math"/>
                            <a:ea typeface="楷体_GB2312" pitchFamily="49" charset="-122"/>
                          </a:rPr>
                          <m:t>𝟎</m:t>
                        </m:r>
                        <m:r>
                          <a:rPr lang="en-US" altLang="zh-CN" sz="2000" b="1" i="1" dirty="0" smtClean="0">
                            <a:solidFill>
                              <a:schemeClr val="tx1"/>
                            </a:solidFill>
                            <a:latin typeface="Cambria Math"/>
                            <a:ea typeface="楷体_GB2312" pitchFamily="49" charset="-122"/>
                          </a:rPr>
                          <m:t>, </m:t>
                        </m:r>
                        <m:r>
                          <a:rPr lang="en-US" altLang="zh-CN" sz="2000" b="1" i="1" dirty="0" smtClean="0">
                            <a:solidFill>
                              <a:schemeClr val="tx1"/>
                            </a:solidFill>
                            <a:latin typeface="Cambria Math"/>
                            <a:ea typeface="楷体_GB2312" pitchFamily="49" charset="-122"/>
                          </a:rPr>
                          <m:t>𝒌</m:t>
                        </m:r>
                        <m:r>
                          <a:rPr lang="en-US" altLang="zh-CN" sz="2000" b="1" i="1" dirty="0" smtClean="0">
                            <a:solidFill>
                              <a:schemeClr val="tx1"/>
                            </a:solidFill>
                            <a:latin typeface="Cambria Math"/>
                            <a:ea typeface="楷体_GB2312" pitchFamily="49" charset="-122"/>
                          </a:rPr>
                          <m:t>=</m:t>
                        </m:r>
                        <m:r>
                          <a:rPr lang="en-US" altLang="zh-CN" sz="2000" b="1" i="1" dirty="0" smtClean="0">
                            <a:solidFill>
                              <a:schemeClr val="tx1"/>
                            </a:solidFill>
                            <a:latin typeface="Cambria Math"/>
                            <a:ea typeface="楷体_GB2312" pitchFamily="49" charset="-122"/>
                          </a:rPr>
                          <m:t>𝟎</m:t>
                        </m:r>
                      </m:oMath>
                    </a14:m>
                    <a:endParaRPr lang="en-US" altLang="zh-CN" sz="2000" i="1" dirty="0">
                      <a:solidFill>
                        <a:schemeClr val="tx1"/>
                      </a:solidFill>
                      <a:ea typeface="楷体_GB2312" pitchFamily="49" charset="-122"/>
                    </a:endParaRPr>
                  </a:p>
                </p:txBody>
              </p:sp>
            </mc:Choice>
            <mc:Fallback xmlns="">
              <p:sp>
                <p:nvSpPr>
                  <p:cNvPr id="9" name="AutoShape 7"/>
                  <p:cNvSpPr>
                    <a:spLocks noRot="1" noChangeAspect="1" noMove="1" noResize="1" noEditPoints="1" noAdjustHandles="1" noChangeArrowheads="1" noChangeShapeType="1" noTextEdit="1"/>
                  </p:cNvSpPr>
                  <p:nvPr/>
                </p:nvSpPr>
                <p:spPr bwMode="auto">
                  <a:xfrm>
                    <a:off x="1728" y="480"/>
                    <a:ext cx="2240" cy="336"/>
                  </a:xfrm>
                  <a:prstGeom prst="flowChartAlternateProcess">
                    <a:avLst/>
                  </a:prstGeom>
                  <a:blipFill rotWithShape="1">
                    <a:blip r:embed="rId4"/>
                    <a:stretch>
                      <a:fillRect l="-5155" t="-4054" r="-3265" b="-14865"/>
                    </a:stretch>
                  </a:blipFill>
                  <a:ln w="9525">
                    <a:solidFill>
                      <a:schemeClr val="folHlink"/>
                    </a:solidFill>
                    <a:miter lim="800000"/>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Rectangle 8"/>
                  <p:cNvSpPr>
                    <a:spLocks noChangeArrowheads="1"/>
                  </p:cNvSpPr>
                  <p:nvPr/>
                </p:nvSpPr>
                <p:spPr bwMode="auto">
                  <a:xfrm>
                    <a:off x="2112" y="2217"/>
                    <a:ext cx="1632" cy="624"/>
                  </a:xfrm>
                  <a:prstGeom prst="rect">
                    <a:avLst/>
                  </a:prstGeom>
                  <a:noFill/>
                  <a:ln w="9525">
                    <a:solidFill>
                      <a:schemeClr val="folHlink"/>
                    </a:solidFill>
                    <a:miter lim="800000"/>
                    <a:headEnd/>
                    <a:tailEnd/>
                  </a:ln>
                  <a:effectLst/>
                  <a:extLst>
                    <a:ext uri="{909E8E84-426E-40DD-AFC4-6F175D3DCCD1}">
                      <a14:hiddenFill>
                        <a:solidFill>
                          <a:schemeClr val="folHlink"/>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lnSpc>
                        <a:spcPct val="90000"/>
                      </a:lnSpc>
                    </a:pPr>
                    <a:r>
                      <a:rPr lang="zh-CN" altLang="en-US" dirty="0">
                        <a:ea typeface="楷体_GB2312" pitchFamily="49" charset="-122"/>
                      </a:rPr>
                      <a:t>在</a:t>
                    </a:r>
                    <a14:m>
                      <m:oMath xmlns:m="http://schemas.openxmlformats.org/officeDocument/2006/math">
                        <m:sSup>
                          <m:sSupPr>
                            <m:ctrlPr>
                              <a:rPr lang="en-US" altLang="zh-CN" b="1" i="1" smtClean="0">
                                <a:latin typeface="Cambria Math" panose="02040503050406030204" pitchFamily="18" charset="0"/>
                                <a:ea typeface="楷体_GB2312" pitchFamily="49" charset="-122"/>
                              </a:rPr>
                            </m:ctrlPr>
                          </m:sSupPr>
                          <m:e>
                            <m:r>
                              <a:rPr lang="en-US" altLang="zh-CN" b="1" i="1" smtClean="0">
                                <a:latin typeface="Cambria Math"/>
                                <a:ea typeface="楷体_GB2312" pitchFamily="49" charset="-122"/>
                              </a:rPr>
                              <m:t>𝒙</m:t>
                            </m:r>
                          </m:e>
                          <m:sup>
                            <m:d>
                              <m:dPr>
                                <m:ctrlPr>
                                  <a:rPr lang="en-US" altLang="zh-CN" b="1" i="1" smtClean="0">
                                    <a:latin typeface="Cambria Math" panose="02040503050406030204" pitchFamily="18" charset="0"/>
                                    <a:ea typeface="楷体_GB2312" pitchFamily="49" charset="-122"/>
                                  </a:rPr>
                                </m:ctrlPr>
                              </m:dPr>
                              <m:e>
                                <m:r>
                                  <a:rPr lang="en-US" altLang="zh-CN" b="1" i="1" smtClean="0">
                                    <a:latin typeface="Cambria Math"/>
                                    <a:ea typeface="楷体_GB2312" pitchFamily="49" charset="-122"/>
                                  </a:rPr>
                                  <m:t>𝒌</m:t>
                                </m:r>
                              </m:e>
                            </m:d>
                          </m:sup>
                        </m:sSup>
                      </m:oMath>
                    </a14:m>
                    <a:r>
                      <a:rPr lang="zh-CN" altLang="en-US" dirty="0">
                        <a:solidFill>
                          <a:schemeClr val="tx1"/>
                        </a:solidFill>
                        <a:ea typeface="楷体_GB2312" pitchFamily="49" charset="-122"/>
                      </a:rPr>
                      <a:t>点选择</a:t>
                    </a:r>
                  </a:p>
                  <a:p>
                    <a:pPr algn="ctr">
                      <a:lnSpc>
                        <a:spcPct val="90000"/>
                      </a:lnSpc>
                    </a:pPr>
                    <a:r>
                      <a:rPr lang="zh-CN" altLang="en-US" dirty="0">
                        <a:solidFill>
                          <a:srgbClr val="FF0000"/>
                        </a:solidFill>
                        <a:ea typeface="楷体_GB2312" pitchFamily="49" charset="-122"/>
                      </a:rPr>
                      <a:t>可行下降方向</a:t>
                    </a:r>
                    <a14:m>
                      <m:oMath xmlns:m="http://schemas.openxmlformats.org/officeDocument/2006/math">
                        <m:sSup>
                          <m:sSupPr>
                            <m:ctrlPr>
                              <a:rPr lang="en-US" altLang="zh-CN" b="1" i="1" smtClean="0">
                                <a:solidFill>
                                  <a:srgbClr val="FF0000"/>
                                </a:solidFill>
                                <a:latin typeface="Cambria Math" panose="02040503050406030204" pitchFamily="18" charset="0"/>
                                <a:ea typeface="楷体_GB2312" pitchFamily="49" charset="-122"/>
                              </a:rPr>
                            </m:ctrlPr>
                          </m:sSupPr>
                          <m:e>
                            <m:r>
                              <a:rPr lang="en-US" altLang="zh-CN" b="1" i="1" smtClean="0">
                                <a:solidFill>
                                  <a:srgbClr val="FF0000"/>
                                </a:solidFill>
                                <a:latin typeface="Cambria Math"/>
                                <a:ea typeface="楷体_GB2312" pitchFamily="49" charset="-122"/>
                              </a:rPr>
                              <m:t>𝒑</m:t>
                            </m:r>
                          </m:e>
                          <m:sup>
                            <m:d>
                              <m:dPr>
                                <m:ctrlPr>
                                  <a:rPr lang="en-US" altLang="zh-CN" b="1" i="1" smtClean="0">
                                    <a:solidFill>
                                      <a:srgbClr val="FF0000"/>
                                    </a:solidFill>
                                    <a:latin typeface="Cambria Math" panose="02040503050406030204" pitchFamily="18" charset="0"/>
                                    <a:ea typeface="楷体_GB2312" pitchFamily="49" charset="-122"/>
                                  </a:rPr>
                                </m:ctrlPr>
                              </m:dPr>
                              <m:e>
                                <m:r>
                                  <a:rPr lang="en-US" altLang="zh-CN" b="1" i="1" smtClean="0">
                                    <a:solidFill>
                                      <a:srgbClr val="FF0000"/>
                                    </a:solidFill>
                                    <a:latin typeface="Cambria Math"/>
                                    <a:ea typeface="楷体_GB2312" pitchFamily="49" charset="-122"/>
                                  </a:rPr>
                                  <m:t>𝒌</m:t>
                                </m:r>
                              </m:e>
                            </m:d>
                          </m:sup>
                        </m:sSup>
                      </m:oMath>
                    </a14:m>
                    <a:endParaRPr lang="en-US" altLang="zh-CN" baseline="30000" dirty="0">
                      <a:solidFill>
                        <a:schemeClr val="tx1"/>
                      </a:solidFill>
                      <a:ea typeface="楷体_GB2312" pitchFamily="49" charset="-122"/>
                    </a:endParaRPr>
                  </a:p>
                </p:txBody>
              </p:sp>
            </mc:Choice>
            <mc:Fallback xmlns="">
              <p:sp>
                <p:nvSpPr>
                  <p:cNvPr id="10" name="Rectangle 8"/>
                  <p:cNvSpPr>
                    <a:spLocks noRot="1" noChangeAspect="1" noMove="1" noResize="1" noEditPoints="1" noAdjustHandles="1" noChangeArrowheads="1" noChangeShapeType="1" noTextEdit="1"/>
                  </p:cNvSpPr>
                  <p:nvPr/>
                </p:nvSpPr>
                <p:spPr bwMode="auto">
                  <a:xfrm>
                    <a:off x="2112" y="2217"/>
                    <a:ext cx="1632" cy="624"/>
                  </a:xfrm>
                  <a:prstGeom prst="rect">
                    <a:avLst/>
                  </a:prstGeom>
                  <a:blipFill rotWithShape="1">
                    <a:blip r:embed="rId5"/>
                    <a:stretch>
                      <a:fillRect l="-3066" t="-8088" b="-11765"/>
                    </a:stretch>
                  </a:blipFill>
                  <a:ln w="9525">
                    <a:solidFill>
                      <a:schemeClr val="folHlink"/>
                    </a:solidFill>
                    <a:miter lim="800000"/>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graphicFrame>
                <p:nvGraphicFramePr>
                  <p:cNvPr id="11" name="Object 9"/>
                  <p:cNvGraphicFramePr>
                    <a:graphicFrameLocks noChangeAspect="1"/>
                  </p:cNvGraphicFramePr>
                  <p:nvPr/>
                </p:nvGraphicFramePr>
                <p:xfrm>
                  <a:off x="3168" y="2304"/>
                  <a:ext cx="246" cy="294"/>
                </p:xfrm>
                <a:graphic>
                  <a:graphicData uri="http://schemas.openxmlformats.org/presentationml/2006/ole">
                    <mc:AlternateContent>
                      <mc:Choice xmlns:v="urn:schemas-microsoft-com:vml" Requires="v">
                        <p:oleObj spid="_x0000_s38006" r:id="rId6" imgW="254000" imgH="304800" progId="Equation.3">
                          <p:embed/>
                        </p:oleObj>
                      </mc:Choice>
                      <mc:Fallback>
                        <p:oleObj r:id="rId6" imgW="254000" imgH="304800" progId="Equation.3">
                          <p:embed/>
                          <p:pic>
                            <p:nvPicPr>
                              <p:cNvPr id="0" name="图片 37953"/>
                              <p:cNvPicPr>
                                <a:picLocks noChangeAspect="1" noChangeArrowheads="1"/>
                              </p:cNvPicPr>
                              <p:nvPr/>
                            </p:nvPicPr>
                            <p:blipFill>
                              <a:blip r:embed="rId7">
                                <a:extLst>
                                  <a:ext uri="{28A0092B-C50C-407E-A947-70E740481C1C}">
                                    <a14:useLocalDpi val="0"/>
                                  </a:ext>
                                </a:extLst>
                              </a:blip>
                              <a:srcRect/>
                              <a:stretch>
                                <a:fillRect/>
                              </a:stretch>
                            </p:blipFill>
                            <p:spPr bwMode="auto">
                              <a:xfrm>
                                <a:off x="3168" y="2304"/>
                                <a:ext cx="246" cy="294"/>
                              </a:xfrm>
                              <a:prstGeom prst="rect">
                                <a:avLst/>
                              </a:prstGeom>
                              <a:noFill/>
                              <a:extLst>
                                <a:ext uri="{909E8E84-426E-40DD-AFC4-6F175D3DCCD1}">
                                  <a14:hiddenFill>
                                    <a:solidFill>
                                      <a:schemeClr val="tx1"/>
                                    </a:solidFill>
                                  </a14:hiddenFill>
                                </a:ext>
                              </a:extLst>
                            </p:spPr>
                          </p:pic>
                        </p:oleObj>
                      </mc:Fallback>
                    </mc:AlternateContent>
                  </a:graphicData>
                </a:graphic>
              </p:graphicFrame>
            </mc:Choice>
            <mc:Fallback xmlns="">
              <p:graphicFrame>
                <p:nvGraphicFramePr>
                  <p:cNvPr id="11" name="Object 9"/>
                  <p:cNvGraphicFramePr>
                    <a:graphicFrameLocks noChangeAspect="1"/>
                  </p:cNvGraphicFramePr>
                  <p:nvPr/>
                </p:nvGraphicFramePr>
                <p:xfrm>
                  <a:off x="3168" y="2304"/>
                  <a:ext cx="246" cy="294"/>
                </p:xfrm>
                <a:graphic>
                  <a:graphicData uri="http://schemas.openxmlformats.org/presentationml/2006/ole">
                    <mc:AlternateContent>
                      <mc:Choice xmlns:v="urn:schemas-microsoft-com:vml" Requires="v">
                        <p:oleObj spid="_x0000_s37958" r:id="rId8" imgW="254000" imgH="304800" progId="Equation.3">
                          <p:embed/>
                        </p:oleObj>
                      </mc:Choice>
                      <mc:Fallback>
                        <p:oleObj r:id="rId8" imgW="254000" imgH="304800" progId="Equation.3">
                          <p:embed/>
                          <p:pic>
                            <p:nvPicPr>
                              <p:cNvPr id="0" name="图片 379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68" y="2304"/>
                                <a:ext cx="246" cy="294"/>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2" name="AutoShape 11"/>
                  <p:cNvSpPr>
                    <a:spLocks noChangeArrowheads="1"/>
                  </p:cNvSpPr>
                  <p:nvPr/>
                </p:nvSpPr>
                <p:spPr bwMode="auto">
                  <a:xfrm>
                    <a:off x="1704" y="1200"/>
                    <a:ext cx="2448" cy="720"/>
                  </a:xfrm>
                  <a:prstGeom prst="flowChartDecision">
                    <a:avLst/>
                  </a:prstGeom>
                  <a:noFill/>
                  <a:ln w="9525">
                    <a:solidFill>
                      <a:schemeClr val="folHlink"/>
                    </a:solidFill>
                    <a:miter lim="800000"/>
                    <a:headEnd/>
                    <a:tailEnd/>
                  </a:ln>
                  <a:effectLst/>
                  <a:extLst>
                    <a:ext uri="{909E8E84-426E-40DD-AFC4-6F175D3DCCD1}">
                      <a14:hiddenFill>
                        <a:solidFill>
                          <a:srgbClr val="FF0066"/>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lnSpc>
                        <a:spcPct val="90000"/>
                      </a:lnSpc>
                    </a:pPr>
                    <a:r>
                      <a:rPr lang="zh-CN" altLang="en-US" sz="1800" dirty="0">
                        <a:solidFill>
                          <a:schemeClr val="tx1"/>
                        </a:solidFill>
                        <a:ea typeface="楷体_GB2312" pitchFamily="49" charset="-122"/>
                      </a:rPr>
                      <a:t>是否满足</a:t>
                    </a:r>
                    <a:r>
                      <a:rPr lang="zh-CN" altLang="en-US" sz="1800" dirty="0">
                        <a:solidFill>
                          <a:srgbClr val="FF0000"/>
                        </a:solidFill>
                        <a:ea typeface="楷体_GB2312" pitchFamily="49" charset="-122"/>
                      </a:rPr>
                      <a:t>停止准则</a:t>
                    </a:r>
                    <a:r>
                      <a:rPr lang="en-US" altLang="zh-CN" sz="1800" dirty="0">
                        <a:ea typeface="楷体_GB2312" pitchFamily="49" charset="-122"/>
                      </a:rPr>
                      <a:t>:</a:t>
                    </a:r>
                    <a14:m>
                      <m:oMath xmlns:m="http://schemas.openxmlformats.org/officeDocument/2006/math">
                        <m:d>
                          <m:dPr>
                            <m:begChr m:val="|"/>
                            <m:endChr m:val="|"/>
                            <m:ctrlPr>
                              <a:rPr lang="en-US" altLang="zh-CN" sz="1800" b="1" i="1" smtClean="0">
                                <a:latin typeface="Cambria Math" panose="02040503050406030204" pitchFamily="18" charset="0"/>
                                <a:ea typeface="楷体_GB2312" pitchFamily="49" charset="-122"/>
                              </a:rPr>
                            </m:ctrlPr>
                          </m:dPr>
                          <m:e>
                            <m:d>
                              <m:dPr>
                                <m:begChr m:val="|"/>
                                <m:endChr m:val="|"/>
                                <m:ctrlPr>
                                  <a:rPr lang="en-US" altLang="zh-CN" sz="1800" b="1" i="1" smtClean="0">
                                    <a:latin typeface="Cambria Math" panose="02040503050406030204" pitchFamily="18" charset="0"/>
                                    <a:ea typeface="楷体_GB2312" pitchFamily="49" charset="-122"/>
                                  </a:rPr>
                                </m:ctrlPr>
                              </m:dPr>
                              <m:e>
                                <m:r>
                                  <a:rPr lang="en-US" altLang="zh-CN" sz="1800" b="1" i="0" smtClean="0">
                                    <a:latin typeface="Cambria Math"/>
                                    <a:ea typeface="楷体_GB2312" pitchFamily="49" charset="-122"/>
                                  </a:rPr>
                                  <m:t>𝛁</m:t>
                                </m:r>
                                <m:r>
                                  <a:rPr lang="en-US" altLang="zh-CN" sz="1800" b="1" i="1" smtClean="0">
                                    <a:latin typeface="Cambria Math"/>
                                    <a:ea typeface="楷体_GB2312" pitchFamily="49" charset="-122"/>
                                  </a:rPr>
                                  <m:t>𝒇</m:t>
                                </m:r>
                                <m:d>
                                  <m:dPr>
                                    <m:ctrlPr>
                                      <a:rPr lang="en-US" altLang="zh-CN" sz="1800" b="1" i="1" smtClean="0">
                                        <a:latin typeface="Cambria Math" panose="02040503050406030204" pitchFamily="18" charset="0"/>
                                        <a:ea typeface="楷体_GB2312" pitchFamily="49" charset="-122"/>
                                      </a:rPr>
                                    </m:ctrlPr>
                                  </m:dPr>
                                  <m:e>
                                    <m:sSup>
                                      <m:sSupPr>
                                        <m:ctrlPr>
                                          <a:rPr lang="en-US" altLang="zh-CN" sz="1800" b="1" i="1" smtClean="0">
                                            <a:latin typeface="Cambria Math" panose="02040503050406030204" pitchFamily="18" charset="0"/>
                                            <a:ea typeface="楷体_GB2312" pitchFamily="49" charset="-122"/>
                                          </a:rPr>
                                        </m:ctrlPr>
                                      </m:sSupPr>
                                      <m:e>
                                        <m:r>
                                          <a:rPr lang="en-US" altLang="zh-CN" sz="1800" b="1" i="1" smtClean="0">
                                            <a:latin typeface="Cambria Math"/>
                                            <a:ea typeface="楷体_GB2312" pitchFamily="49" charset="-122"/>
                                          </a:rPr>
                                          <m:t>𝒙</m:t>
                                        </m:r>
                                      </m:e>
                                      <m:sup>
                                        <m:d>
                                          <m:dPr>
                                            <m:ctrlPr>
                                              <a:rPr lang="en-US" altLang="zh-CN" sz="1800" b="1" i="1" smtClean="0">
                                                <a:latin typeface="Cambria Math" panose="02040503050406030204" pitchFamily="18" charset="0"/>
                                                <a:ea typeface="楷体_GB2312" pitchFamily="49" charset="-122"/>
                                              </a:rPr>
                                            </m:ctrlPr>
                                          </m:dPr>
                                          <m:e>
                                            <m:r>
                                              <a:rPr lang="en-US" altLang="zh-CN" sz="1800" b="1" i="1" smtClean="0">
                                                <a:latin typeface="Cambria Math"/>
                                                <a:ea typeface="楷体_GB2312" pitchFamily="49" charset="-122"/>
                                              </a:rPr>
                                              <m:t>𝒌</m:t>
                                            </m:r>
                                          </m:e>
                                        </m:d>
                                      </m:sup>
                                    </m:sSup>
                                  </m:e>
                                </m:d>
                              </m:e>
                            </m:d>
                          </m:e>
                        </m:d>
                        <m:r>
                          <a:rPr lang="en-US" altLang="zh-CN" sz="1800" b="1" i="1" smtClean="0">
                            <a:latin typeface="Cambria Math"/>
                            <a:ea typeface="楷体_GB2312" pitchFamily="49" charset="-122"/>
                          </a:rPr>
                          <m:t>≤</m:t>
                        </m:r>
                        <m:r>
                          <a:rPr lang="en-US" altLang="zh-CN" sz="1800" b="1" i="1" smtClean="0">
                            <a:latin typeface="Cambria Math"/>
                            <a:ea typeface="楷体_GB2312" pitchFamily="49" charset="-122"/>
                          </a:rPr>
                          <m:t>𝝐</m:t>
                        </m:r>
                      </m:oMath>
                    </a14:m>
                    <a:r>
                      <a:rPr lang="zh-CN" altLang="en-US" sz="1800" dirty="0">
                        <a:solidFill>
                          <a:schemeClr val="tx1"/>
                        </a:solidFill>
                        <a:ea typeface="楷体_GB2312" pitchFamily="49" charset="-122"/>
                      </a:rPr>
                      <a:t>？</a:t>
                    </a:r>
                  </a:p>
                </p:txBody>
              </p:sp>
            </mc:Choice>
            <mc:Fallback xmlns="">
              <p:sp>
                <p:nvSpPr>
                  <p:cNvPr id="12" name="AutoShape 11"/>
                  <p:cNvSpPr>
                    <a:spLocks noRot="1" noChangeAspect="1" noMove="1" noResize="1" noEditPoints="1" noAdjustHandles="1" noChangeArrowheads="1" noChangeShapeType="1" noTextEdit="1"/>
                  </p:cNvSpPr>
                  <p:nvPr/>
                </p:nvSpPr>
                <p:spPr bwMode="auto">
                  <a:xfrm>
                    <a:off x="1704" y="1200"/>
                    <a:ext cx="2448" cy="720"/>
                  </a:xfrm>
                  <a:prstGeom prst="flowChartDecision">
                    <a:avLst/>
                  </a:prstGeom>
                  <a:blipFill rotWithShape="1">
                    <a:blip r:embed="rId10"/>
                    <a:stretch>
                      <a:fillRect l="-1711" r="-1866"/>
                    </a:stretch>
                  </a:blipFill>
                  <a:ln w="9525">
                    <a:solidFill>
                      <a:schemeClr val="folHlink"/>
                    </a:solidFill>
                    <a:miter lim="800000"/>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13" name="AutoShape 12"/>
              <p:cNvSpPr>
                <a:spLocks noChangeArrowheads="1"/>
              </p:cNvSpPr>
              <p:nvPr/>
            </p:nvSpPr>
            <p:spPr bwMode="auto">
              <a:xfrm>
                <a:off x="4701" y="1356"/>
                <a:ext cx="768" cy="384"/>
              </a:xfrm>
              <a:prstGeom prst="flowChartAlternateProcess">
                <a:avLst/>
              </a:prstGeom>
              <a:noFill/>
              <a:ln w="9525">
                <a:solidFill>
                  <a:schemeClr val="folHlink"/>
                </a:solidFill>
                <a:miter lim="800000"/>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pPr>
                <a:r>
                  <a:rPr lang="zh-CN" altLang="en-US" dirty="0">
                    <a:solidFill>
                      <a:schemeClr val="tx1"/>
                    </a:solidFill>
                    <a:ea typeface="楷体_GB2312" pitchFamily="49" charset="-122"/>
                  </a:rPr>
                  <a:t>停</a:t>
                </a:r>
              </a:p>
            </p:txBody>
          </p:sp>
          <p:sp>
            <p:nvSpPr>
              <p:cNvPr id="14" name="Line 13"/>
              <p:cNvSpPr>
                <a:spLocks noChangeShapeType="1"/>
              </p:cNvSpPr>
              <p:nvPr/>
            </p:nvSpPr>
            <p:spPr bwMode="auto">
              <a:xfrm>
                <a:off x="2928" y="816"/>
                <a:ext cx="0" cy="384"/>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4"/>
              <p:cNvSpPr>
                <a:spLocks noChangeShapeType="1"/>
              </p:cNvSpPr>
              <p:nvPr/>
            </p:nvSpPr>
            <p:spPr bwMode="auto">
              <a:xfrm>
                <a:off x="2928" y="1920"/>
                <a:ext cx="0" cy="288"/>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5"/>
              <p:cNvSpPr>
                <a:spLocks noChangeShapeType="1"/>
              </p:cNvSpPr>
              <p:nvPr/>
            </p:nvSpPr>
            <p:spPr bwMode="auto">
              <a:xfrm>
                <a:off x="2976" y="3168"/>
                <a:ext cx="0" cy="192"/>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6"/>
              <p:cNvSpPr>
                <a:spLocks noChangeShapeType="1"/>
              </p:cNvSpPr>
              <p:nvPr/>
            </p:nvSpPr>
            <p:spPr bwMode="auto">
              <a:xfrm>
                <a:off x="4140" y="1564"/>
                <a:ext cx="576" cy="0"/>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xmlns:a14="http://schemas.microsoft.com/office/drawing/2010/main">
            <mc:Choice Requires="a14">
              <p:sp>
                <p:nvSpPr>
                  <p:cNvPr id="18" name="Rectangle 17"/>
                  <p:cNvSpPr>
                    <a:spLocks noChangeArrowheads="1"/>
                  </p:cNvSpPr>
                  <p:nvPr/>
                </p:nvSpPr>
                <p:spPr bwMode="auto">
                  <a:xfrm>
                    <a:off x="576" y="1584"/>
                    <a:ext cx="1008" cy="336"/>
                  </a:xfrm>
                  <a:prstGeom prst="rect">
                    <a:avLst/>
                  </a:prstGeom>
                  <a:noFill/>
                  <a:ln w="9525">
                    <a:solidFill>
                      <a:schemeClr val="folHlink"/>
                    </a:solidFill>
                    <a:miter lim="800000"/>
                    <a:headEnd/>
                    <a:tailEnd/>
                  </a:ln>
                  <a:effectLst/>
                  <a:extLst>
                    <a:ext uri="{909E8E84-426E-40DD-AFC4-6F175D3DCCD1}">
                      <a14:hiddenFill>
                        <a:solidFill>
                          <a:srgbClr val="FF0066"/>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lnSpc>
                        <a:spcPct val="90000"/>
                      </a:lnSpc>
                    </a:pPr>
                    <a14:m>
                      <m:oMathPara xmlns:m="http://schemas.openxmlformats.org/officeDocument/2006/math">
                        <m:oMathParaPr>
                          <m:jc m:val="centerGroup"/>
                        </m:oMathParaPr>
                        <m:oMath xmlns:m="http://schemas.openxmlformats.org/officeDocument/2006/math">
                          <m:r>
                            <a:rPr lang="en-US" altLang="zh-CN" b="1" i="1" dirty="0" smtClean="0">
                              <a:solidFill>
                                <a:schemeClr val="tx1"/>
                              </a:solidFill>
                              <a:latin typeface="Cambria Math"/>
                              <a:ea typeface="楷体_GB2312" pitchFamily="49" charset="-122"/>
                            </a:rPr>
                            <m:t>𝒌</m:t>
                          </m:r>
                          <m:r>
                            <a:rPr lang="en-US" altLang="zh-CN" b="1" i="1" dirty="0" smtClean="0">
                              <a:solidFill>
                                <a:schemeClr val="tx1"/>
                              </a:solidFill>
                              <a:latin typeface="Cambria Math"/>
                              <a:ea typeface="楷体_GB2312" pitchFamily="49" charset="-122"/>
                            </a:rPr>
                            <m:t>=</m:t>
                          </m:r>
                          <m:r>
                            <a:rPr lang="en-US" altLang="zh-CN" b="1" i="1" dirty="0" smtClean="0">
                              <a:solidFill>
                                <a:schemeClr val="tx1"/>
                              </a:solidFill>
                              <a:latin typeface="Cambria Math"/>
                              <a:ea typeface="楷体_GB2312" pitchFamily="49" charset="-122"/>
                            </a:rPr>
                            <m:t>𝒌</m:t>
                          </m:r>
                          <m:r>
                            <a:rPr lang="en-US" altLang="zh-CN" b="1" i="1" dirty="0" smtClean="0">
                              <a:solidFill>
                                <a:schemeClr val="tx1"/>
                              </a:solidFill>
                              <a:latin typeface="Cambria Math"/>
                              <a:ea typeface="楷体_GB2312" pitchFamily="49" charset="-122"/>
                            </a:rPr>
                            <m:t>+</m:t>
                          </m:r>
                          <m:r>
                            <a:rPr lang="en-US" altLang="zh-CN" b="1" i="1" dirty="0" smtClean="0">
                              <a:solidFill>
                                <a:schemeClr val="tx1"/>
                              </a:solidFill>
                              <a:latin typeface="Cambria Math"/>
                              <a:ea typeface="楷体_GB2312" pitchFamily="49" charset="-122"/>
                            </a:rPr>
                            <m:t>𝟏</m:t>
                          </m:r>
                        </m:oMath>
                      </m:oMathPara>
                    </a14:m>
                    <a:endParaRPr lang="en-US" altLang="zh-CN" dirty="0">
                      <a:solidFill>
                        <a:schemeClr val="tx1"/>
                      </a:solidFill>
                      <a:ea typeface="楷体_GB2312" pitchFamily="49" charset="-122"/>
                    </a:endParaRPr>
                  </a:p>
                </p:txBody>
              </p:sp>
            </mc:Choice>
            <mc:Fallback xmlns="">
              <p:sp>
                <p:nvSpPr>
                  <p:cNvPr id="18" name="Rectangle 17"/>
                  <p:cNvSpPr>
                    <a:spLocks noRot="1" noChangeAspect="1" noMove="1" noResize="1" noEditPoints="1" noAdjustHandles="1" noChangeArrowheads="1" noChangeShapeType="1" noTextEdit="1"/>
                  </p:cNvSpPr>
                  <p:nvPr/>
                </p:nvSpPr>
                <p:spPr bwMode="auto">
                  <a:xfrm>
                    <a:off x="576" y="1584"/>
                    <a:ext cx="1008" cy="336"/>
                  </a:xfrm>
                  <a:prstGeom prst="rect">
                    <a:avLst/>
                  </a:prstGeom>
                  <a:blipFill rotWithShape="1">
                    <a:blip r:embed="rId11"/>
                    <a:stretch>
                      <a:fillRect l="-2662"/>
                    </a:stretch>
                  </a:blipFill>
                  <a:ln w="9525">
                    <a:solidFill>
                      <a:schemeClr val="folHlink"/>
                    </a:solidFill>
                    <a:miter lim="800000"/>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19" name="Line 18"/>
              <p:cNvSpPr>
                <a:spLocks noChangeShapeType="1"/>
              </p:cNvSpPr>
              <p:nvPr/>
            </p:nvSpPr>
            <p:spPr bwMode="auto">
              <a:xfrm flipH="1">
                <a:off x="1056" y="3531"/>
                <a:ext cx="672" cy="0"/>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9"/>
              <p:cNvSpPr>
                <a:spLocks noChangeShapeType="1"/>
              </p:cNvSpPr>
              <p:nvPr/>
            </p:nvSpPr>
            <p:spPr bwMode="auto">
              <a:xfrm flipV="1">
                <a:off x="1056" y="1920"/>
                <a:ext cx="0" cy="1611"/>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20"/>
              <p:cNvSpPr>
                <a:spLocks noChangeShapeType="1"/>
              </p:cNvSpPr>
              <p:nvPr/>
            </p:nvSpPr>
            <p:spPr bwMode="auto">
              <a:xfrm flipV="1">
                <a:off x="1056" y="1056"/>
                <a:ext cx="0" cy="528"/>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1"/>
              <p:cNvSpPr>
                <a:spLocks noChangeShapeType="1"/>
              </p:cNvSpPr>
              <p:nvPr/>
            </p:nvSpPr>
            <p:spPr bwMode="auto">
              <a:xfrm>
                <a:off x="1056" y="1056"/>
                <a:ext cx="1872" cy="0"/>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14"/>
              <p:cNvSpPr>
                <a:spLocks noChangeShapeType="1"/>
              </p:cNvSpPr>
              <p:nvPr/>
            </p:nvSpPr>
            <p:spPr bwMode="auto">
              <a:xfrm>
                <a:off x="2969" y="2841"/>
                <a:ext cx="0" cy="249"/>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 name="Rectangle 22"/>
            <p:cNvSpPr>
              <a:spLocks noChangeArrowheads="1"/>
            </p:cNvSpPr>
            <p:nvPr/>
          </p:nvSpPr>
          <p:spPr bwMode="auto">
            <a:xfrm>
              <a:off x="6847632" y="1787843"/>
              <a:ext cx="762000" cy="457199"/>
            </a:xfrm>
            <a:prstGeom prst="rect">
              <a:avLst/>
            </a:prstGeom>
            <a:noFill/>
            <a:ln>
              <a:noFill/>
            </a:ln>
            <a:effectLst/>
            <a:extLst>
              <a:ext uri="{909E8E84-426E-40DD-AFC4-6F175D3DCCD1}">
                <a14:hiddenFill xmlns:a14="http://schemas.microsoft.com/office/drawing/2010/main">
                  <a:solidFill>
                    <a:srgbClr val="FF0066"/>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pPr>
              <a:r>
                <a:rPr lang="en-US" altLang="zh-CN">
                  <a:solidFill>
                    <a:schemeClr val="tx1"/>
                  </a:solidFill>
                  <a:ea typeface="楷体_GB2312" pitchFamily="49" charset="-122"/>
                </a:rPr>
                <a:t>yes</a:t>
              </a:r>
            </a:p>
          </p:txBody>
        </p:sp>
        <p:sp>
          <p:nvSpPr>
            <p:cNvPr id="8" name="Rectangle 23"/>
            <p:cNvSpPr>
              <a:spLocks noChangeArrowheads="1"/>
            </p:cNvSpPr>
            <p:nvPr/>
          </p:nvSpPr>
          <p:spPr bwMode="auto">
            <a:xfrm>
              <a:off x="4428622" y="2888425"/>
              <a:ext cx="609600" cy="533400"/>
            </a:xfrm>
            <a:prstGeom prst="rect">
              <a:avLst/>
            </a:prstGeom>
            <a:noFill/>
            <a:ln>
              <a:noFill/>
            </a:ln>
            <a:effectLst/>
            <a:extLst>
              <a:ext uri="{909E8E84-426E-40DD-AFC4-6F175D3DCCD1}">
                <a14:hiddenFill xmlns:a14="http://schemas.microsoft.com/office/drawing/2010/main">
                  <a:solidFill>
                    <a:srgbClr val="FF0066"/>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pPr>
              <a:r>
                <a:rPr lang="en-US" altLang="zh-CN" dirty="0">
                  <a:solidFill>
                    <a:schemeClr val="tx1"/>
                  </a:solidFill>
                  <a:ea typeface="楷体_GB2312" pitchFamily="49" charset="-122"/>
                </a:rPr>
                <a:t>no</a:t>
              </a: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下降方向与可行下降方向</a:t>
                </a:r>
                <a:r>
                  <a:rPr lang="en-US" altLang="zh-CN" sz="2800" dirty="0"/>
                  <a:t>(Descent direction and feasible descent direction)</a:t>
                </a:r>
              </a:p>
              <a:p>
                <a:r>
                  <a:rPr lang="zh-CN" altLang="en-US" sz="2800" dirty="0"/>
                  <a:t>根据前面迭代算法的要求</a:t>
                </a:r>
                <a14:m>
                  <m:oMath xmlns:m="http://schemas.openxmlformats.org/officeDocument/2006/math">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a:rPr>
                          <m:t>𝒙</m:t>
                        </m:r>
                      </m:e>
                      <m:sup>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a:rPr>
                              <m:t>𝒌</m:t>
                            </m:r>
                            <m:r>
                              <a:rPr lang="en-US" altLang="zh-CN" sz="2800" i="1">
                                <a:solidFill>
                                  <a:srgbClr val="FF0000"/>
                                </a:solidFill>
                                <a:latin typeface="Cambria Math"/>
                              </a:rPr>
                              <m:t>+</m:t>
                            </m:r>
                            <m:r>
                              <a:rPr lang="en-US" altLang="zh-CN" sz="2800" i="1">
                                <a:solidFill>
                                  <a:srgbClr val="FF0000"/>
                                </a:solidFill>
                                <a:latin typeface="Cambria Math"/>
                              </a:rPr>
                              <m:t>𝟏</m:t>
                            </m:r>
                          </m:e>
                        </m:d>
                      </m:sup>
                    </m:sSup>
                    <m:r>
                      <a:rPr lang="en-US" altLang="zh-CN" sz="2800" i="1">
                        <a:solidFill>
                          <a:srgbClr val="FF0000"/>
                        </a:solidFill>
                        <a:latin typeface="Cambria Math"/>
                      </a:rPr>
                      <m:t>=</m:t>
                    </m:r>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a:rPr>
                          <m:t>𝒙</m:t>
                        </m:r>
                      </m:e>
                      <m:sup>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a:rPr>
                              <m:t>𝒌</m:t>
                            </m:r>
                          </m:e>
                        </m:d>
                      </m:sup>
                    </m:sSup>
                    <m:r>
                      <a:rPr lang="en-US" altLang="zh-CN" sz="2800" i="1">
                        <a:solidFill>
                          <a:srgbClr val="FF0000"/>
                        </a:solidFill>
                        <a:latin typeface="Cambria Math"/>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a:rPr>
                          <m:t>𝝀</m:t>
                        </m:r>
                      </m:e>
                      <m:sub>
                        <m:r>
                          <a:rPr lang="en-US" altLang="zh-CN" sz="2800" i="1">
                            <a:solidFill>
                              <a:srgbClr val="FF0000"/>
                            </a:solidFill>
                            <a:latin typeface="Cambria Math"/>
                          </a:rPr>
                          <m:t>𝒌</m:t>
                        </m:r>
                      </m:sub>
                    </m:sSub>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a:rPr>
                          <m:t>𝒑</m:t>
                        </m:r>
                      </m:e>
                      <m:sup>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a:rPr>
                              <m:t>𝒌</m:t>
                            </m:r>
                          </m:e>
                        </m:d>
                      </m:sup>
                    </m:sSup>
                  </m:oMath>
                </a14:m>
                <a:r>
                  <a:rPr lang="en-US" altLang="zh-CN" sz="2800" dirty="0"/>
                  <a:t>,</a:t>
                </a:r>
                <a:r>
                  <a:rPr lang="zh-CN" altLang="en-US" sz="2800" dirty="0"/>
                  <a:t>要求新点的目标函数值要比上一次迭代点的目标函数值小，因此</a:t>
                </a:r>
                <a:endParaRPr lang="en-US" altLang="zh-CN" sz="2800" dirty="0"/>
              </a:p>
              <a:p>
                <a:pPr marL="0" indent="0" algn="ctr">
                  <a:buNone/>
                </a:pPr>
                <a14:m>
                  <m:oMath xmlns:m="http://schemas.openxmlformats.org/officeDocument/2006/math">
                    <m:sSup>
                      <m:sSupPr>
                        <m:ctrlPr>
                          <a:rPr lang="en-US" altLang="zh-CN" sz="2800" i="1">
                            <a:solidFill>
                              <a:srgbClr val="FF0000"/>
                            </a:solidFill>
                            <a:latin typeface="Cambria Math" panose="02040503050406030204" pitchFamily="18" charset="0"/>
                          </a:rPr>
                        </m:ctrlPr>
                      </m:sSupPr>
                      <m:e>
                        <m:r>
                          <a:rPr lang="en-US" altLang="zh-CN" sz="2800" b="1" i="1" smtClean="0">
                            <a:solidFill>
                              <a:srgbClr val="FF0000"/>
                            </a:solidFill>
                            <a:latin typeface="Cambria Math"/>
                          </a:rPr>
                          <m:t>𝒇</m:t>
                        </m:r>
                        <m:r>
                          <a:rPr lang="en-US" altLang="zh-CN" sz="2800" b="1" i="1" smtClean="0">
                            <a:solidFill>
                              <a:srgbClr val="FF0000"/>
                            </a:solidFill>
                            <a:latin typeface="Cambria Math"/>
                          </a:rPr>
                          <m:t>(</m:t>
                        </m:r>
                        <m:r>
                          <a:rPr lang="en-US" altLang="zh-CN" sz="2800" i="1">
                            <a:solidFill>
                              <a:srgbClr val="FF0000"/>
                            </a:solidFill>
                            <a:latin typeface="Cambria Math"/>
                          </a:rPr>
                          <m:t>𝒙</m:t>
                        </m:r>
                      </m:e>
                      <m:sup>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a:rPr>
                              <m:t>𝒌</m:t>
                            </m:r>
                            <m:r>
                              <a:rPr lang="en-US" altLang="zh-CN" sz="2800" i="1">
                                <a:solidFill>
                                  <a:srgbClr val="FF0000"/>
                                </a:solidFill>
                                <a:latin typeface="Cambria Math"/>
                              </a:rPr>
                              <m:t>+</m:t>
                            </m:r>
                            <m:r>
                              <a:rPr lang="en-US" altLang="zh-CN" sz="2800" i="1">
                                <a:solidFill>
                                  <a:srgbClr val="FF0000"/>
                                </a:solidFill>
                                <a:latin typeface="Cambria Math"/>
                              </a:rPr>
                              <m:t>𝟏</m:t>
                            </m:r>
                          </m:e>
                        </m:d>
                      </m:sup>
                    </m:sSup>
                    <m:r>
                      <a:rPr lang="en-US" altLang="zh-CN" sz="2800" b="1" i="1" smtClean="0">
                        <a:solidFill>
                          <a:srgbClr val="FF0000"/>
                        </a:solidFill>
                        <a:latin typeface="Cambria Math"/>
                      </a:rPr>
                      <m:t>)</m:t>
                    </m:r>
                    <m:r>
                      <a:rPr lang="en-US" altLang="zh-CN" sz="2800" i="1">
                        <a:solidFill>
                          <a:srgbClr val="FF0000"/>
                        </a:solidFill>
                        <a:latin typeface="Cambria Math"/>
                      </a:rPr>
                      <m:t>=</m:t>
                    </m:r>
                    <m:r>
                      <a:rPr lang="en-US" altLang="zh-CN" sz="2800" b="1" i="1" smtClean="0">
                        <a:solidFill>
                          <a:srgbClr val="FF0000"/>
                        </a:solidFill>
                        <a:latin typeface="Cambria Math"/>
                      </a:rPr>
                      <m:t>𝒇</m:t>
                    </m:r>
                    <m:d>
                      <m:dPr>
                        <m:ctrlPr>
                          <a:rPr lang="en-US" altLang="zh-CN" sz="2800" b="1" i="1" smtClean="0">
                            <a:solidFill>
                              <a:srgbClr val="FF0000"/>
                            </a:solidFill>
                            <a:latin typeface="Cambria Math" panose="02040503050406030204" pitchFamily="18" charset="0"/>
                          </a:rPr>
                        </m:ctrlPr>
                      </m:dPr>
                      <m:e>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a:rPr>
                              <m:t>𝒙</m:t>
                            </m:r>
                          </m:e>
                          <m:sup>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a:rPr>
                                  <m:t>𝒌</m:t>
                                </m:r>
                              </m:e>
                            </m:d>
                          </m:sup>
                        </m:sSup>
                        <m:r>
                          <a:rPr lang="en-US" altLang="zh-CN" sz="2800" i="1">
                            <a:solidFill>
                              <a:srgbClr val="FF0000"/>
                            </a:solidFill>
                            <a:latin typeface="Cambria Math"/>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a:rPr>
                              <m:t>𝝀</m:t>
                            </m:r>
                          </m:e>
                          <m:sub>
                            <m:r>
                              <a:rPr lang="en-US" altLang="zh-CN" sz="2800" i="1">
                                <a:solidFill>
                                  <a:srgbClr val="FF0000"/>
                                </a:solidFill>
                                <a:latin typeface="Cambria Math"/>
                              </a:rPr>
                              <m:t>𝒌</m:t>
                            </m:r>
                          </m:sub>
                        </m:sSub>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a:rPr>
                              <m:t>𝒑</m:t>
                            </m:r>
                          </m:e>
                          <m:sup>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a:rPr>
                                  <m:t>𝒌</m:t>
                                </m:r>
                              </m:e>
                            </m:d>
                          </m:sup>
                        </m:sSup>
                      </m:e>
                    </m:d>
                    <m:r>
                      <a:rPr lang="en-US" altLang="zh-CN" sz="2800" b="1" i="1" smtClean="0">
                        <a:solidFill>
                          <a:srgbClr val="FF0000"/>
                        </a:solidFill>
                        <a:latin typeface="Cambria Math"/>
                      </a:rPr>
                      <m:t>&lt;</m:t>
                    </m:r>
                    <m:r>
                      <a:rPr lang="en-US" altLang="zh-CN" sz="2800" b="1" i="1" smtClean="0">
                        <a:solidFill>
                          <a:srgbClr val="FF0000"/>
                        </a:solidFill>
                        <a:latin typeface="Cambria Math"/>
                      </a:rPr>
                      <m:t>𝒇</m:t>
                    </m:r>
                    <m:r>
                      <a:rPr lang="en-US" altLang="zh-CN" sz="2800" b="1" i="1" smtClean="0">
                        <a:solidFill>
                          <a:srgbClr val="FF0000"/>
                        </a:solidFill>
                        <a:latin typeface="Cambria Math"/>
                      </a:rPr>
                      <m:t>(</m:t>
                    </m:r>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a:rPr>
                          <m:t>𝒙</m:t>
                        </m:r>
                      </m:e>
                      <m:sup>
                        <m:d>
                          <m:dPr>
                            <m:ctrlPr>
                              <a:rPr lang="en-US" altLang="zh-CN" sz="2800" b="1" i="1" smtClean="0">
                                <a:solidFill>
                                  <a:srgbClr val="FF0000"/>
                                </a:solidFill>
                                <a:latin typeface="Cambria Math" panose="02040503050406030204" pitchFamily="18" charset="0"/>
                              </a:rPr>
                            </m:ctrlPr>
                          </m:dPr>
                          <m:e>
                            <m:r>
                              <a:rPr lang="en-US" altLang="zh-CN" sz="2800" b="1" i="1" smtClean="0">
                                <a:solidFill>
                                  <a:srgbClr val="FF0000"/>
                                </a:solidFill>
                                <a:latin typeface="Cambria Math"/>
                              </a:rPr>
                              <m:t>𝒌</m:t>
                            </m:r>
                          </m:e>
                        </m:d>
                      </m:sup>
                    </m:sSup>
                    <m:r>
                      <a:rPr lang="en-US" altLang="zh-CN" sz="2800" b="1" i="1" smtClean="0">
                        <a:solidFill>
                          <a:srgbClr val="FF0000"/>
                        </a:solidFill>
                        <a:latin typeface="Cambria Math"/>
                      </a:rPr>
                      <m:t>)</m:t>
                    </m:r>
                  </m:oMath>
                </a14:m>
                <a:r>
                  <a:rPr lang="en-US" altLang="zh-CN" sz="2800" dirty="0"/>
                  <a:t>,</a:t>
                </a:r>
              </a:p>
              <a:p>
                <a:pPr marL="0" indent="0" algn="ctr">
                  <a:buNone/>
                </a:pPr>
                <a:r>
                  <a:rPr lang="zh-CN" altLang="en-US" sz="2800" dirty="0"/>
                  <a:t>表明搜索方向</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a:rPr>
                          <m:t>𝒑</m:t>
                        </m:r>
                      </m:e>
                      <m:sup>
                        <m:d>
                          <m:dPr>
                            <m:ctrlPr>
                              <a:rPr lang="en-US" altLang="zh-CN" sz="2800" b="1" i="1" smtClean="0">
                                <a:latin typeface="Cambria Math" panose="02040503050406030204" pitchFamily="18" charset="0"/>
                              </a:rPr>
                            </m:ctrlPr>
                          </m:dPr>
                          <m:e>
                            <m:r>
                              <a:rPr lang="en-US" altLang="zh-CN" sz="2800" b="1" i="1" smtClean="0">
                                <a:latin typeface="Cambria Math"/>
                              </a:rPr>
                              <m:t>𝒌</m:t>
                            </m:r>
                          </m:e>
                        </m:d>
                      </m:sup>
                    </m:sSup>
                  </m:oMath>
                </a14:m>
                <a:r>
                  <a:rPr lang="zh-CN" altLang="en-US" sz="2800" dirty="0"/>
                  <a:t>必须指向目标函数值下降的方向</a:t>
                </a:r>
                <a:endParaRPr lang="en-US" altLang="zh-CN" sz="2800" dirty="0"/>
              </a:p>
              <a:p>
                <a:r>
                  <a:rPr lang="zh-CN" altLang="en-US" sz="2800" dirty="0">
                    <a:solidFill>
                      <a:srgbClr val="FF0000"/>
                    </a:solidFill>
                  </a:rPr>
                  <a:t>定义</a:t>
                </a:r>
                <a:r>
                  <a:rPr lang="en-US" altLang="zh-CN" sz="2800" dirty="0">
                    <a:solidFill>
                      <a:srgbClr val="FF0000"/>
                    </a:solidFill>
                  </a:rPr>
                  <a:t>(</a:t>
                </a:r>
                <a:r>
                  <a:rPr lang="zh-CN" altLang="en-US" sz="2800" dirty="0">
                    <a:solidFill>
                      <a:srgbClr val="FF0000"/>
                    </a:solidFill>
                  </a:rPr>
                  <a:t>下降方向</a:t>
                </a:r>
                <a:r>
                  <a:rPr lang="en-US" altLang="zh-CN" sz="2800" dirty="0">
                    <a:solidFill>
                      <a:srgbClr val="FF0000"/>
                    </a:solidFill>
                  </a:rPr>
                  <a:t>):</a:t>
                </a:r>
                <a:r>
                  <a:rPr lang="zh-CN" altLang="en-US" sz="2800" dirty="0"/>
                  <a:t>是指对目标函数</a:t>
                </a:r>
                <a14:m>
                  <m:oMath xmlns:m="http://schemas.openxmlformats.org/officeDocument/2006/math">
                    <m:r>
                      <a:rPr lang="en-US" altLang="zh-CN" sz="2800" b="1" i="1" smtClean="0">
                        <a:latin typeface="Cambria Math"/>
                      </a:rPr>
                      <m:t>𝒇</m:t>
                    </m:r>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𝑹</m:t>
                        </m:r>
                      </m:e>
                      <m:sup>
                        <m:r>
                          <a:rPr lang="en-US" altLang="zh-CN" sz="2800" b="1" i="1" smtClean="0">
                            <a:latin typeface="Cambria Math"/>
                          </a:rPr>
                          <m:t>𝒏</m:t>
                        </m:r>
                      </m:sup>
                    </m:sSup>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𝑹</m:t>
                        </m:r>
                      </m:e>
                      <m:sup>
                        <m:r>
                          <a:rPr lang="en-US" altLang="zh-CN" sz="2800" b="1" i="1" smtClean="0">
                            <a:latin typeface="Cambria Math"/>
                          </a:rPr>
                          <m:t>𝟏</m:t>
                        </m:r>
                      </m:sup>
                    </m:sSup>
                    <m:r>
                      <a:rPr lang="en-US" altLang="zh-CN" sz="2800" b="1" i="1" smtClean="0">
                        <a:latin typeface="Cambria Math"/>
                      </a:rPr>
                      <m:t>,</m:t>
                    </m:r>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𝑹</m:t>
                        </m:r>
                      </m:e>
                      <m:sup>
                        <m:r>
                          <a:rPr lang="en-US" altLang="zh-CN" sz="2800" b="1" i="1" smtClean="0">
                            <a:latin typeface="Cambria Math"/>
                          </a:rPr>
                          <m:t>𝒏</m:t>
                        </m:r>
                      </m:sup>
                    </m:sSup>
                    <m:r>
                      <a:rPr lang="en-US" altLang="zh-CN" sz="2800" b="1" i="1" smtClean="0">
                        <a:latin typeface="Cambria Math"/>
                      </a:rPr>
                      <m:t>,</m:t>
                    </m:r>
                    <m:r>
                      <a:rPr lang="zh-CN" altLang="en-US" sz="2800" i="1">
                        <a:latin typeface="Cambria Math"/>
                      </a:rPr>
                      <m:t>向量</m:t>
                    </m:r>
                    <m:r>
                      <a:rPr lang="en-US" altLang="zh-CN" sz="2800" b="1" i="1" smtClean="0">
                        <a:latin typeface="Cambria Math"/>
                      </a:rPr>
                      <m:t>𝒑</m:t>
                    </m:r>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𝑹</m:t>
                        </m:r>
                      </m:e>
                      <m:sup>
                        <m:r>
                          <a:rPr lang="en-US" altLang="zh-CN" sz="2800" b="1" i="1" smtClean="0">
                            <a:latin typeface="Cambria Math"/>
                          </a:rPr>
                          <m:t>𝒏</m:t>
                        </m:r>
                      </m:sup>
                    </m:sSup>
                    <m:d>
                      <m:dPr>
                        <m:ctrlPr>
                          <a:rPr lang="en-US" altLang="zh-CN" sz="2800" b="1" i="1" smtClean="0">
                            <a:latin typeface="Cambria Math" panose="02040503050406030204" pitchFamily="18" charset="0"/>
                          </a:rPr>
                        </m:ctrlPr>
                      </m:dPr>
                      <m:e>
                        <m:r>
                          <a:rPr lang="en-US" altLang="zh-CN" sz="2800" b="1" i="1" smtClean="0">
                            <a:latin typeface="Cambria Math"/>
                          </a:rPr>
                          <m:t>𝒑</m:t>
                        </m:r>
                        <m:r>
                          <a:rPr lang="en-US" altLang="zh-CN" sz="2800" b="1" i="1" smtClean="0">
                            <a:latin typeface="Cambria Math"/>
                          </a:rPr>
                          <m:t>≠</m:t>
                        </m:r>
                        <m:r>
                          <a:rPr lang="en-US" altLang="zh-CN" sz="2800" b="1" i="1" smtClean="0">
                            <a:latin typeface="Cambria Math"/>
                          </a:rPr>
                          <m:t>𝟎</m:t>
                        </m:r>
                      </m:e>
                    </m:d>
                    <m:r>
                      <a:rPr lang="en-US" altLang="zh-CN" sz="2800" b="1" i="1" smtClean="0">
                        <a:latin typeface="Cambria Math"/>
                      </a:rPr>
                      <m:t>,</m:t>
                    </m:r>
                  </m:oMath>
                </a14:m>
                <a:r>
                  <a:rPr lang="zh-CN" altLang="en-US" sz="2800" dirty="0"/>
                  <a:t>若存在</a:t>
                </a:r>
                <a14:m>
                  <m:oMath xmlns:m="http://schemas.openxmlformats.org/officeDocument/2006/math">
                    <m:r>
                      <a:rPr lang="en-US" altLang="zh-CN" sz="2800" b="1" i="1" smtClean="0">
                        <a:latin typeface="Cambria Math"/>
                      </a:rPr>
                      <m:t>𝜹</m:t>
                    </m:r>
                    <m:r>
                      <a:rPr lang="en-US" altLang="zh-CN" sz="2800" b="1" i="1" smtClean="0">
                        <a:latin typeface="Cambria Math"/>
                      </a:rPr>
                      <m:t>&gt;</m:t>
                    </m:r>
                    <m:r>
                      <a:rPr lang="en-US" altLang="zh-CN" sz="2800" b="1" i="1" smtClean="0">
                        <a:latin typeface="Cambria Math"/>
                      </a:rPr>
                      <m:t>𝟎</m:t>
                    </m:r>
                  </m:oMath>
                </a14:m>
                <a:r>
                  <a:rPr lang="en-US" altLang="zh-CN" sz="2800" dirty="0"/>
                  <a:t>,</a:t>
                </a:r>
                <a14:m>
                  <m:oMath xmlns:m="http://schemas.openxmlformats.org/officeDocument/2006/math">
                    <m:r>
                      <a:rPr lang="en-US" altLang="zh-CN" sz="2800" b="1" i="1" dirty="0" smtClean="0">
                        <a:latin typeface="Cambria Math"/>
                      </a:rPr>
                      <m:t>∀</m:t>
                    </m:r>
                    <m:r>
                      <a:rPr lang="en-US" altLang="zh-CN" sz="2800" b="1" i="1" dirty="0" smtClean="0">
                        <a:latin typeface="Cambria Math"/>
                      </a:rPr>
                      <m:t>𝝀</m:t>
                    </m:r>
                    <m:r>
                      <a:rPr lang="en-US" altLang="zh-CN" sz="2800" b="1" i="1" dirty="0" smtClean="0">
                        <a:latin typeface="Cambria Math"/>
                      </a:rPr>
                      <m:t>∈(</m:t>
                    </m:r>
                    <m:r>
                      <a:rPr lang="en-US" altLang="zh-CN" sz="2800" b="1" i="1" dirty="0" smtClean="0">
                        <a:latin typeface="Cambria Math"/>
                      </a:rPr>
                      <m:t>𝟎</m:t>
                    </m:r>
                    <m:r>
                      <a:rPr lang="en-US" altLang="zh-CN" sz="2800" b="1" i="1" dirty="0" smtClean="0">
                        <a:latin typeface="Cambria Math"/>
                      </a:rPr>
                      <m:t>,</m:t>
                    </m:r>
                    <m:r>
                      <a:rPr lang="en-US" altLang="zh-CN" sz="2800" b="1" i="1" dirty="0" smtClean="0">
                        <a:latin typeface="Cambria Math"/>
                      </a:rPr>
                      <m:t>𝜹</m:t>
                    </m:r>
                    <m:r>
                      <a:rPr lang="en-US" altLang="zh-CN" sz="2800" b="1" i="1" dirty="0" smtClean="0">
                        <a:latin typeface="Cambria Math"/>
                      </a:rPr>
                      <m:t>)</m:t>
                    </m:r>
                  </m:oMath>
                </a14:m>
                <a:r>
                  <a:rPr lang="en-US" altLang="zh-CN" sz="2800" dirty="0"/>
                  <a:t>,</a:t>
                </a:r>
                <a:r>
                  <a:rPr lang="zh-CN" altLang="en-US" sz="2800" dirty="0"/>
                  <a:t>都有</a:t>
                </a:r>
                <a14:m>
                  <m:oMath xmlns:m="http://schemas.openxmlformats.org/officeDocument/2006/math">
                    <m:r>
                      <a:rPr lang="en-US" altLang="zh-CN" sz="2800" b="1" i="1" smtClean="0">
                        <a:latin typeface="Cambria Math"/>
                      </a:rPr>
                      <m:t>𝒇</m:t>
                    </m:r>
                    <m:d>
                      <m:dPr>
                        <m:ctrlPr>
                          <a:rPr lang="en-US" altLang="zh-CN" sz="2800" b="1" i="1" smtClean="0">
                            <a:latin typeface="Cambria Math" panose="02040503050406030204" pitchFamily="18" charset="0"/>
                          </a:rPr>
                        </m:ctrlPr>
                      </m:dPr>
                      <m:e>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r>
                          <a:rPr lang="en-US" altLang="zh-CN" sz="2800" b="1" i="1" smtClean="0">
                            <a:latin typeface="Cambria Math"/>
                          </a:rPr>
                          <m:t>+</m:t>
                        </m:r>
                        <m:r>
                          <a:rPr lang="en-US" altLang="zh-CN" sz="2800" b="1" i="1" smtClean="0">
                            <a:latin typeface="Cambria Math"/>
                          </a:rPr>
                          <m:t>𝝀</m:t>
                        </m:r>
                        <m:r>
                          <a:rPr lang="en-US" altLang="zh-CN" sz="2800" b="1" i="1" smtClean="0">
                            <a:latin typeface="Cambria Math"/>
                          </a:rPr>
                          <m:t>𝒑</m:t>
                        </m:r>
                      </m:e>
                    </m:d>
                    <m:r>
                      <a:rPr lang="en-US" altLang="zh-CN" sz="2800" b="1" i="1" smtClean="0">
                        <a:latin typeface="Cambria Math"/>
                      </a:rPr>
                      <m:t>&lt;</m:t>
                    </m:r>
                    <m:r>
                      <a:rPr lang="en-US" altLang="zh-CN" sz="2800" b="1" i="1" smtClean="0">
                        <a:latin typeface="Cambria Math"/>
                      </a:rPr>
                      <m:t>𝒇</m:t>
                    </m:r>
                    <m:r>
                      <a:rPr lang="en-US" altLang="zh-CN" sz="2800" b="1" i="1" smtClean="0">
                        <a:latin typeface="Cambria Math"/>
                      </a:rPr>
                      <m:t>(</m:t>
                    </m:r>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r>
                      <a:rPr lang="en-US" altLang="zh-CN" sz="2800" b="1" i="1" smtClean="0">
                        <a:latin typeface="Cambria Math"/>
                      </a:rPr>
                      <m:t>)</m:t>
                    </m:r>
                  </m:oMath>
                </a14:m>
                <a:r>
                  <a:rPr lang="en-US" altLang="zh-CN" sz="2800" dirty="0"/>
                  <a:t>,</a:t>
                </a:r>
                <a:r>
                  <a:rPr lang="zh-CN" altLang="en-US" sz="2800" dirty="0"/>
                  <a:t>则称向量</a:t>
                </a:r>
                <a14:m>
                  <m:oMath xmlns:m="http://schemas.openxmlformats.org/officeDocument/2006/math">
                    <m:r>
                      <a:rPr lang="en-US" altLang="zh-CN" sz="2800" b="1" i="1" smtClean="0">
                        <a:latin typeface="Cambria Math"/>
                      </a:rPr>
                      <m:t>𝒑</m:t>
                    </m:r>
                  </m:oMath>
                </a14:m>
                <a:r>
                  <a:rPr lang="zh-CN" altLang="en-US" sz="2800" dirty="0"/>
                  <a:t>为函数在</a:t>
                </a:r>
                <a14:m>
                  <m:oMath xmlns:m="http://schemas.openxmlformats.org/officeDocument/2006/math">
                    <m:acc>
                      <m:accPr>
                        <m:chr m:val="̅"/>
                        <m:ctrlPr>
                          <a:rPr lang="en-US" altLang="zh-CN" sz="2800" b="1" i="1" smtClean="0">
                            <a:latin typeface="Cambria Math" panose="02040503050406030204" pitchFamily="18" charset="0"/>
                          </a:rPr>
                        </m:ctrlPr>
                      </m:accPr>
                      <m:e>
                        <m:r>
                          <a:rPr lang="en-US" altLang="zh-CN" sz="2800" b="1" i="1" smtClean="0">
                            <a:latin typeface="Cambria Math"/>
                          </a:rPr>
                          <m:t>𝒙</m:t>
                        </m:r>
                      </m:e>
                    </m:acc>
                  </m:oMath>
                </a14:m>
                <a:r>
                  <a:rPr lang="zh-CN" altLang="en-US" sz="2800" dirty="0"/>
                  <a:t>的下降方向</a:t>
                </a:r>
                <a:endParaRPr lang="en-US" altLang="zh-CN" sz="2800" dirty="0"/>
              </a:p>
              <a:p>
                <a:r>
                  <a:rPr lang="zh-CN" altLang="en-US" sz="2800" dirty="0"/>
                  <a:t>凡满足这种迭代性质的最优化方法都可称为</a:t>
                </a:r>
                <a:r>
                  <a:rPr lang="zh-CN" altLang="en-US" sz="2800" dirty="0">
                    <a:solidFill>
                      <a:srgbClr val="FF0000"/>
                    </a:solidFill>
                  </a:rPr>
                  <a:t>下降方法</a:t>
                </a:r>
                <a:r>
                  <a:rPr lang="en-US" altLang="zh-CN" sz="2800" dirty="0"/>
                  <a:t>(Descent methods)</a:t>
                </a:r>
              </a:p>
              <a:p>
                <a:endParaRPr lang="zh-CN" alt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1190" b="-6182"/>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可行下降方向</a:t>
                </a:r>
                <a:endParaRPr lang="en-US" altLang="zh-CN" sz="2800" dirty="0"/>
              </a:p>
              <a:p>
                <a:pPr lvl="1"/>
                <a:r>
                  <a:rPr lang="zh-CN" altLang="en-US" sz="2400" dirty="0"/>
                  <a:t>对于有约束的非线性规划问题</a:t>
                </a:r>
                <a:r>
                  <a:rPr lang="en-US" altLang="zh-CN" sz="2400" dirty="0"/>
                  <a:t>, </a:t>
                </a:r>
                <a14:m>
                  <m:oMath xmlns:m="http://schemas.openxmlformats.org/officeDocument/2006/math">
                    <m:r>
                      <a:rPr lang="en-US" altLang="zh-CN" sz="2400" i="1">
                        <a:latin typeface="Cambria Math"/>
                      </a:rPr>
                      <m:t>𝒎𝒊𝒏</m:t>
                    </m:r>
                    <m:r>
                      <a:rPr lang="en-US" altLang="zh-CN" sz="2400" i="1">
                        <a:latin typeface="Cambria Math"/>
                      </a:rPr>
                      <m:t> </m:t>
                    </m:r>
                    <m:r>
                      <a:rPr lang="en-US" altLang="zh-CN" sz="2400" i="1">
                        <a:latin typeface="Cambria Math"/>
                      </a:rPr>
                      <m:t>𝒇</m:t>
                    </m:r>
                    <m:d>
                      <m:dPr>
                        <m:ctrlPr>
                          <a:rPr lang="en-US" altLang="zh-CN" sz="2400" i="1">
                            <a:latin typeface="Cambria Math" panose="02040503050406030204" pitchFamily="18" charset="0"/>
                          </a:rPr>
                        </m:ctrlPr>
                      </m:dPr>
                      <m:e>
                        <m:r>
                          <a:rPr lang="en-US" altLang="zh-CN" sz="2400" i="1">
                            <a:latin typeface="Cambria Math"/>
                          </a:rPr>
                          <m:t>𝒙</m:t>
                        </m:r>
                      </m:e>
                    </m:d>
                    <m:r>
                      <a:rPr lang="en-US" altLang="zh-CN" sz="2400" i="1">
                        <a:latin typeface="Cambria Math"/>
                      </a:rPr>
                      <m:t>, </m:t>
                    </m:r>
                    <m:r>
                      <a:rPr lang="en-US" altLang="zh-CN" sz="2400" i="1">
                        <a:latin typeface="Cambria Math"/>
                      </a:rPr>
                      <m:t>𝒙</m:t>
                    </m:r>
                    <m:r>
                      <a:rPr lang="en-US" altLang="zh-CN" sz="2400" i="1">
                        <a:latin typeface="Cambria Math"/>
                      </a:rPr>
                      <m:t>∈ℵ</m:t>
                    </m:r>
                    <m:r>
                      <a:rPr lang="en-US" altLang="zh-CN" sz="2400" b="1" i="0" smtClean="0">
                        <a:latin typeface="Cambria Math"/>
                      </a:rPr>
                      <m:t>,</m:t>
                    </m:r>
                  </m:oMath>
                </a14:m>
                <a:r>
                  <a:rPr lang="zh-CN" altLang="en-US" sz="2400" dirty="0"/>
                  <a:t>不仅要求下降，而且</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e>
                        </m:d>
                      </m:sup>
                    </m:sSup>
                  </m:oMath>
                </a14:m>
                <a:r>
                  <a:rPr lang="zh-CN" altLang="en-US" sz="2400" dirty="0"/>
                  <a:t>必须仍然在原问题的可行域内，此时称为可行下降方向</a:t>
                </a:r>
                <a:endParaRPr lang="en-US" altLang="zh-CN" sz="2400" dirty="0"/>
              </a:p>
              <a:p>
                <a:pPr lvl="1"/>
                <a:endParaRPr lang="en-US" altLang="zh-CN" sz="2400" dirty="0"/>
              </a:p>
              <a:p>
                <a:pPr lvl="1"/>
                <a:endParaRPr lang="en-US" altLang="zh-CN" sz="2400" dirty="0"/>
              </a:p>
              <a:p>
                <a:pPr lvl="1"/>
                <a:endParaRPr lang="en-US" altLang="zh-CN" sz="2400" dirty="0"/>
              </a:p>
              <a:p>
                <a:pPr lvl="1"/>
                <a:endParaRPr lang="en-US" altLang="zh-CN" sz="2400" dirty="0"/>
              </a:p>
              <a:p>
                <a:pPr lvl="1"/>
                <a:endParaRPr lang="en-US" altLang="zh-CN" sz="2400" dirty="0"/>
              </a:p>
              <a:p>
                <a:pPr lvl="1"/>
                <a:endParaRPr lang="en-US" altLang="zh-CN" sz="2400" dirty="0"/>
              </a:p>
              <a:p>
                <a:pPr lvl="1"/>
                <a:endParaRPr lang="en-US" altLang="zh-CN" sz="2400" dirty="0"/>
              </a:p>
              <a:p>
                <a:pPr lvl="1"/>
                <a:endParaRPr lang="en-US" altLang="zh-CN" sz="2400" dirty="0"/>
              </a:p>
              <a:p>
                <a:pPr lvl="1"/>
                <a:r>
                  <a:rPr lang="zh-CN" altLang="en-US" sz="2400" dirty="0"/>
                  <a:t>这个方向有什么特殊性质？</a:t>
                </a:r>
                <a:endParaRPr lang="en-US" altLang="zh-CN" sz="2400" dirty="0"/>
              </a:p>
              <a:p>
                <a:pPr lvl="1"/>
                <a:endParaRPr lang="en-US" altLang="zh-CN"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b="-303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9" name="Content Placeholder 2"/>
              <p:cNvSpPr txBox="1">
                <a:spLocks/>
              </p:cNvSpPr>
              <p:nvPr/>
            </p:nvSpPr>
            <p:spPr bwMode="auto">
              <a:xfrm>
                <a:off x="532491" y="2817094"/>
                <a:ext cx="5788662" cy="317912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88146" tIns="44073" rIns="88146" bIns="44073" numCol="1" anchor="t" anchorCtr="0" compatLnSpc="1">
                <a:prstTxWarp prst="textNoShape">
                  <a:avLst/>
                </a:prstTxWarp>
              </a:bodyPr>
              <a:lstStyle>
                <a:lvl1pPr marL="330200" indent="-330200" algn="l" defTabSz="881063" rtl="0" eaLnBrk="0" fontAlgn="base" hangingPunct="0">
                  <a:spcBef>
                    <a:spcPct val="20000"/>
                  </a:spcBef>
                  <a:spcAft>
                    <a:spcPct val="0"/>
                  </a:spcAft>
                  <a:buClr>
                    <a:srgbClr val="003366"/>
                  </a:buClr>
                  <a:buFont typeface="Wingdings" pitchFamily="2" charset="2"/>
                  <a:buChar char="u"/>
                  <a:defRPr sz="3000" b="1">
                    <a:solidFill>
                      <a:srgbClr val="0000FF"/>
                    </a:solidFill>
                    <a:latin typeface="+mn-lt"/>
                    <a:ea typeface="+mn-ea"/>
                    <a:cs typeface="+mn-cs"/>
                  </a:defRPr>
                </a:lvl1pPr>
                <a:lvl2pPr marL="715963" indent="-274638" algn="l" defTabSz="881063" rtl="0" eaLnBrk="0" fontAlgn="base" hangingPunct="0">
                  <a:spcBef>
                    <a:spcPct val="20000"/>
                  </a:spcBef>
                  <a:spcAft>
                    <a:spcPct val="0"/>
                  </a:spcAft>
                  <a:buClr>
                    <a:srgbClr val="003366"/>
                  </a:buClr>
                  <a:buFont typeface="Wingdings" pitchFamily="2" charset="2"/>
                  <a:buChar char="Ø"/>
                  <a:defRPr sz="2600" b="1">
                    <a:solidFill>
                      <a:schemeClr val="tx1"/>
                    </a:solidFill>
                    <a:latin typeface="+mn-lt"/>
                    <a:ea typeface="+mj-ea"/>
                  </a:defRPr>
                </a:lvl2pPr>
                <a:lvl3pPr marL="1101725" indent="-220663" algn="l" defTabSz="881063" rtl="0" eaLnBrk="0" fontAlgn="base" hangingPunct="0">
                  <a:spcBef>
                    <a:spcPct val="20000"/>
                  </a:spcBef>
                  <a:spcAft>
                    <a:spcPct val="0"/>
                  </a:spcAft>
                  <a:buClr>
                    <a:srgbClr val="003366"/>
                  </a:buClr>
                  <a:buFont typeface="Wingdings" pitchFamily="2" charset="2"/>
                  <a:buChar char="ü"/>
                  <a:defRPr sz="2200" b="1">
                    <a:solidFill>
                      <a:schemeClr val="tx1"/>
                    </a:solidFill>
                    <a:latin typeface="+mn-lt"/>
                    <a:ea typeface="+mj-ea"/>
                  </a:defRPr>
                </a:lvl3pPr>
                <a:lvl4pPr marL="1541463" indent="-220663" algn="l" defTabSz="881063" rtl="0" eaLnBrk="0" fontAlgn="base" hangingPunct="0">
                  <a:spcBef>
                    <a:spcPct val="20000"/>
                  </a:spcBef>
                  <a:spcAft>
                    <a:spcPct val="0"/>
                  </a:spcAft>
                  <a:buClr>
                    <a:srgbClr val="003366"/>
                  </a:buClr>
                  <a:buFont typeface="Wingdings" pitchFamily="2" charset="2"/>
                  <a:buChar char="l"/>
                  <a:defRPr sz="2000" b="1">
                    <a:solidFill>
                      <a:schemeClr val="tx1"/>
                    </a:solidFill>
                    <a:latin typeface="+mn-lt"/>
                    <a:ea typeface="+mj-ea"/>
                  </a:defRPr>
                </a:lvl4pPr>
                <a:lvl5pPr marL="19843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5pPr>
                <a:lvl6pPr marL="24415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6pPr>
                <a:lvl7pPr marL="28987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7pPr>
                <a:lvl8pPr marL="33559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8pPr>
                <a:lvl9pPr marL="3813175" indent="-223838" algn="l" defTabSz="881063" rtl="0" eaLnBrk="0" fontAlgn="base" hangingPunct="0">
                  <a:spcBef>
                    <a:spcPct val="20000"/>
                  </a:spcBef>
                  <a:spcAft>
                    <a:spcPct val="0"/>
                  </a:spcAft>
                  <a:buClr>
                    <a:srgbClr val="003366"/>
                  </a:buClr>
                  <a:buFont typeface="Wingdings" pitchFamily="2" charset="2"/>
                  <a:buChar char="n"/>
                  <a:defRPr sz="2000" b="1">
                    <a:solidFill>
                      <a:schemeClr val="tx1"/>
                    </a:solidFill>
                    <a:latin typeface="+mn-lt"/>
                    <a:ea typeface="+mj-ea"/>
                  </a:defRPr>
                </a:lvl9pPr>
              </a:lstStyle>
              <a:p>
                <a:r>
                  <a:rPr lang="zh-CN" altLang="en-US" sz="2800" dirty="0"/>
                  <a:t>步长因子的确定</a:t>
                </a:r>
                <a:endParaRPr lang="en-US" altLang="zh-CN" sz="2800" dirty="0"/>
              </a:p>
              <a:p>
                <a:pPr lvl="1"/>
                <a:r>
                  <a:rPr lang="zh-CN" altLang="en-US" sz="2400" dirty="0"/>
                  <a:t>显然步长</a:t>
                </a:r>
                <a14:m>
                  <m:oMath xmlns:m="http://schemas.openxmlformats.org/officeDocument/2006/math">
                    <m:r>
                      <a:rPr lang="en-US" altLang="zh-CN" sz="2400" i="1" smtClean="0">
                        <a:latin typeface="Cambria Math"/>
                      </a:rPr>
                      <m:t>𝝀</m:t>
                    </m:r>
                  </m:oMath>
                </a14:m>
                <a:r>
                  <a:rPr lang="zh-CN" altLang="en-US" sz="2400" dirty="0"/>
                  <a:t>是</a:t>
                </a:r>
                <a14:m>
                  <m:oMath xmlns:m="http://schemas.openxmlformats.org/officeDocument/2006/math">
                    <m:r>
                      <a:rPr lang="en-US" altLang="zh-CN" sz="2400" i="1" dirty="0" smtClean="0">
                        <a:latin typeface="Cambria Math"/>
                      </a:rPr>
                      <m:t>𝒇</m:t>
                    </m:r>
                    <m:r>
                      <a:rPr lang="en-US" altLang="zh-CN" sz="2400" i="1" dirty="0" smtClean="0">
                        <a:latin typeface="Cambria Math"/>
                      </a:rPr>
                      <m:t>(</m:t>
                    </m:r>
                    <m:sSup>
                      <m:sSupPr>
                        <m:ctrlPr>
                          <a:rPr lang="en-US" altLang="zh-CN" sz="2400" i="1" dirty="0" smtClean="0">
                            <a:latin typeface="Cambria Math" panose="02040503050406030204" pitchFamily="18" charset="0"/>
                          </a:rPr>
                        </m:ctrlPr>
                      </m:sSupPr>
                      <m:e>
                        <m:r>
                          <a:rPr lang="en-US" altLang="zh-CN" sz="2400" i="1" dirty="0" smtClean="0">
                            <a:latin typeface="Cambria Math"/>
                          </a:rPr>
                          <m:t>𝒙</m:t>
                        </m:r>
                      </m:e>
                      <m:sup>
                        <m:d>
                          <m:dPr>
                            <m:ctrlPr>
                              <a:rPr lang="en-US" altLang="zh-CN" sz="2400" i="1" dirty="0" smtClean="0">
                                <a:latin typeface="Cambria Math" panose="02040503050406030204" pitchFamily="18" charset="0"/>
                              </a:rPr>
                            </m:ctrlPr>
                          </m:dPr>
                          <m:e>
                            <m:r>
                              <a:rPr lang="en-US" altLang="zh-CN" sz="2400" i="1" dirty="0" smtClean="0">
                                <a:latin typeface="Cambria Math"/>
                              </a:rPr>
                              <m:t>𝒌</m:t>
                            </m:r>
                          </m:e>
                        </m:d>
                      </m:sup>
                    </m:sSup>
                    <m:r>
                      <a:rPr lang="en-US" altLang="zh-CN" sz="2400" i="1" dirty="0" smtClean="0">
                        <a:latin typeface="Cambria Math"/>
                      </a:rPr>
                      <m:t>+</m:t>
                    </m:r>
                    <m:r>
                      <a:rPr lang="en-US" altLang="zh-CN" sz="2400" i="1" dirty="0" smtClean="0">
                        <a:latin typeface="Cambria Math"/>
                      </a:rPr>
                      <m:t>𝝀</m:t>
                    </m:r>
                    <m:sSup>
                      <m:sSupPr>
                        <m:ctrlPr>
                          <a:rPr lang="en-US" altLang="zh-CN" sz="2400" i="1" dirty="0" smtClean="0">
                            <a:latin typeface="Cambria Math" panose="02040503050406030204" pitchFamily="18" charset="0"/>
                          </a:rPr>
                        </m:ctrlPr>
                      </m:sSupPr>
                      <m:e>
                        <m:r>
                          <a:rPr lang="en-US" altLang="zh-CN" sz="2400" i="1" dirty="0" smtClean="0">
                            <a:latin typeface="Cambria Math"/>
                          </a:rPr>
                          <m:t>𝒑</m:t>
                        </m:r>
                      </m:e>
                      <m:sup>
                        <m:d>
                          <m:dPr>
                            <m:ctrlPr>
                              <a:rPr lang="en-US" altLang="zh-CN" sz="2400" i="1" dirty="0" smtClean="0">
                                <a:latin typeface="Cambria Math" panose="02040503050406030204" pitchFamily="18" charset="0"/>
                              </a:rPr>
                            </m:ctrlPr>
                          </m:dPr>
                          <m:e>
                            <m:r>
                              <a:rPr lang="en-US" altLang="zh-CN" sz="2400" i="1" dirty="0" smtClean="0">
                                <a:latin typeface="Cambria Math"/>
                              </a:rPr>
                              <m:t>𝒌</m:t>
                            </m:r>
                          </m:e>
                        </m:d>
                      </m:sup>
                    </m:sSup>
                    <m:r>
                      <a:rPr lang="en-US" altLang="zh-CN" sz="2400" i="1" dirty="0" smtClean="0">
                        <a:latin typeface="Cambria Math"/>
                      </a:rPr>
                      <m:t>)</m:t>
                    </m:r>
                  </m:oMath>
                </a14:m>
                <a:r>
                  <a:rPr lang="zh-CN" altLang="en-US" sz="2400" dirty="0"/>
                  <a:t>的函数，因此求步长因子</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𝝀</m:t>
                        </m:r>
                      </m:e>
                      <m:sub>
                        <m:r>
                          <a:rPr lang="en-US" altLang="zh-CN" sz="2400" b="1" i="1" smtClean="0">
                            <a:latin typeface="Cambria Math"/>
                          </a:rPr>
                          <m:t>𝒌</m:t>
                        </m:r>
                      </m:sub>
                    </m:sSub>
                  </m:oMath>
                </a14:m>
                <a:r>
                  <a:rPr lang="en-US" altLang="zh-CN" sz="2400" dirty="0"/>
                  <a:t>,</a:t>
                </a:r>
                <a:r>
                  <a:rPr lang="zh-CN" altLang="en-US" sz="2400" dirty="0"/>
                  <a:t>就相当于求上述函数的极小点</a:t>
                </a:r>
                <a:endParaRPr lang="en-US" altLang="zh-CN" sz="2400" dirty="0"/>
              </a:p>
              <a:p>
                <a:pPr marL="441325" lvl="1" indent="0">
                  <a:buNone/>
                </a:pPr>
                <a14:m>
                  <m:oMathPara xmlns:m="http://schemas.openxmlformats.org/officeDocument/2006/math">
                    <m:oMathParaPr>
                      <m:jc m:val="centerGroup"/>
                    </m:oMathParaPr>
                    <m:oMath xmlns:m="http://schemas.openxmlformats.org/officeDocument/2006/math">
                      <m:r>
                        <a:rPr lang="en-US" altLang="zh-CN" sz="2400" i="1" dirty="0" smtClean="0">
                          <a:solidFill>
                            <a:srgbClr val="FF0000"/>
                          </a:solidFill>
                          <a:latin typeface="Cambria Math"/>
                        </a:rPr>
                        <m:t>𝒇</m:t>
                      </m:r>
                      <m:d>
                        <m:dPr>
                          <m:ctrlPr>
                            <a:rPr lang="en-US" altLang="zh-CN" sz="2400" i="1" dirty="0">
                              <a:solidFill>
                                <a:srgbClr val="FF0000"/>
                              </a:solidFill>
                              <a:latin typeface="Cambria Math" panose="02040503050406030204" pitchFamily="18" charset="0"/>
                            </a:rPr>
                          </m:ctrlPr>
                        </m:dPr>
                        <m:e>
                          <m:sSup>
                            <m:sSupPr>
                              <m:ctrlPr>
                                <a:rPr lang="en-US" altLang="zh-CN" sz="2400" i="1" dirty="0">
                                  <a:solidFill>
                                    <a:srgbClr val="FF0000"/>
                                  </a:solidFill>
                                  <a:latin typeface="Cambria Math" panose="02040503050406030204" pitchFamily="18" charset="0"/>
                                </a:rPr>
                              </m:ctrlPr>
                            </m:sSupPr>
                            <m:e>
                              <m:r>
                                <a:rPr lang="en-US" altLang="zh-CN" sz="2400" i="1" dirty="0">
                                  <a:solidFill>
                                    <a:srgbClr val="FF0000"/>
                                  </a:solidFill>
                                  <a:latin typeface="Cambria Math"/>
                                </a:rPr>
                                <m:t>𝒙</m:t>
                              </m:r>
                            </m:e>
                            <m:sup>
                              <m:d>
                                <m:dPr>
                                  <m:ctrlPr>
                                    <a:rPr lang="en-US" altLang="zh-CN" sz="2400" i="1" dirty="0">
                                      <a:solidFill>
                                        <a:srgbClr val="FF0000"/>
                                      </a:solidFill>
                                      <a:latin typeface="Cambria Math" panose="02040503050406030204" pitchFamily="18" charset="0"/>
                                    </a:rPr>
                                  </m:ctrlPr>
                                </m:dPr>
                                <m:e>
                                  <m:r>
                                    <a:rPr lang="en-US" altLang="zh-CN" sz="2400" i="1" dirty="0">
                                      <a:solidFill>
                                        <a:srgbClr val="FF0000"/>
                                      </a:solidFill>
                                      <a:latin typeface="Cambria Math"/>
                                    </a:rPr>
                                    <m:t>𝒌</m:t>
                                  </m:r>
                                </m:e>
                              </m:d>
                            </m:sup>
                          </m:sSup>
                          <m:r>
                            <a:rPr lang="en-US" altLang="zh-CN" sz="2400" i="1" dirty="0">
                              <a:solidFill>
                                <a:srgbClr val="FF0000"/>
                              </a:solidFill>
                              <a:latin typeface="Cambria Math"/>
                            </a:rPr>
                            <m:t>+</m:t>
                          </m:r>
                          <m:sSub>
                            <m:sSubPr>
                              <m:ctrlPr>
                                <a:rPr lang="en-US" altLang="zh-CN" sz="2400" b="1" i="1" dirty="0" smtClean="0">
                                  <a:solidFill>
                                    <a:srgbClr val="FF0000"/>
                                  </a:solidFill>
                                  <a:latin typeface="Cambria Math" panose="02040503050406030204" pitchFamily="18" charset="0"/>
                                </a:rPr>
                              </m:ctrlPr>
                            </m:sSubPr>
                            <m:e>
                              <m:r>
                                <a:rPr lang="en-US" altLang="zh-CN" sz="2400" i="1" dirty="0">
                                  <a:solidFill>
                                    <a:srgbClr val="FF0000"/>
                                  </a:solidFill>
                                  <a:latin typeface="Cambria Math"/>
                                </a:rPr>
                                <m:t>𝝀</m:t>
                              </m:r>
                            </m:e>
                            <m:sub>
                              <m:r>
                                <a:rPr lang="en-US" altLang="zh-CN" sz="2400" b="1" i="1" dirty="0" smtClean="0">
                                  <a:solidFill>
                                    <a:srgbClr val="FF0000"/>
                                  </a:solidFill>
                                  <a:latin typeface="Cambria Math"/>
                                </a:rPr>
                                <m:t>𝒌</m:t>
                              </m:r>
                            </m:sub>
                          </m:sSub>
                          <m:sSup>
                            <m:sSupPr>
                              <m:ctrlPr>
                                <a:rPr lang="en-US" altLang="zh-CN" sz="2400" i="1" dirty="0">
                                  <a:solidFill>
                                    <a:srgbClr val="FF0000"/>
                                  </a:solidFill>
                                  <a:latin typeface="Cambria Math" panose="02040503050406030204" pitchFamily="18" charset="0"/>
                                </a:rPr>
                              </m:ctrlPr>
                            </m:sSupPr>
                            <m:e>
                              <m:r>
                                <a:rPr lang="en-US" altLang="zh-CN" sz="2400" b="1" i="1" dirty="0" smtClean="0">
                                  <a:solidFill>
                                    <a:srgbClr val="FF0000"/>
                                  </a:solidFill>
                                  <a:latin typeface="Cambria Math"/>
                                </a:rPr>
                                <m:t> </m:t>
                              </m:r>
                              <m:r>
                                <a:rPr lang="en-US" altLang="zh-CN" sz="2400" i="1" dirty="0">
                                  <a:solidFill>
                                    <a:srgbClr val="FF0000"/>
                                  </a:solidFill>
                                  <a:latin typeface="Cambria Math"/>
                                </a:rPr>
                                <m:t>𝒑</m:t>
                              </m:r>
                            </m:e>
                            <m:sup>
                              <m:d>
                                <m:dPr>
                                  <m:ctrlPr>
                                    <a:rPr lang="en-US" altLang="zh-CN" sz="2400" i="1" dirty="0">
                                      <a:solidFill>
                                        <a:srgbClr val="FF0000"/>
                                      </a:solidFill>
                                      <a:latin typeface="Cambria Math" panose="02040503050406030204" pitchFamily="18" charset="0"/>
                                    </a:rPr>
                                  </m:ctrlPr>
                                </m:dPr>
                                <m:e>
                                  <m:r>
                                    <a:rPr lang="en-US" altLang="zh-CN" sz="2400" i="1" dirty="0">
                                      <a:solidFill>
                                        <a:srgbClr val="FF0000"/>
                                      </a:solidFill>
                                      <a:latin typeface="Cambria Math"/>
                                    </a:rPr>
                                    <m:t>𝒌</m:t>
                                  </m:r>
                                </m:e>
                              </m:d>
                            </m:sup>
                          </m:sSup>
                        </m:e>
                      </m:d>
                      <m:r>
                        <a:rPr lang="en-US" altLang="zh-CN" sz="2400" b="1" i="1" dirty="0" smtClean="0">
                          <a:solidFill>
                            <a:srgbClr val="FF0000"/>
                          </a:solidFill>
                          <a:latin typeface="Cambria Math"/>
                        </a:rPr>
                        <m:t>=</m:t>
                      </m:r>
                      <m:r>
                        <a:rPr lang="en-US" altLang="zh-CN" sz="2400" b="1" i="1" dirty="0" smtClean="0">
                          <a:solidFill>
                            <a:srgbClr val="FF0000"/>
                          </a:solidFill>
                          <a:latin typeface="Cambria Math"/>
                        </a:rPr>
                        <m:t>𝒎𝒊</m:t>
                      </m:r>
                      <m:sSub>
                        <m:sSubPr>
                          <m:ctrlPr>
                            <a:rPr lang="en-US" altLang="zh-CN" sz="2400" b="1" i="1" dirty="0" smtClean="0">
                              <a:solidFill>
                                <a:srgbClr val="FF0000"/>
                              </a:solidFill>
                              <a:latin typeface="Cambria Math" panose="02040503050406030204" pitchFamily="18" charset="0"/>
                            </a:rPr>
                          </m:ctrlPr>
                        </m:sSubPr>
                        <m:e>
                          <m:r>
                            <a:rPr lang="en-US" altLang="zh-CN" sz="2400" b="1" i="1" dirty="0" smtClean="0">
                              <a:solidFill>
                                <a:srgbClr val="FF0000"/>
                              </a:solidFill>
                              <a:latin typeface="Cambria Math"/>
                            </a:rPr>
                            <m:t>𝒏</m:t>
                          </m:r>
                        </m:e>
                        <m:sub>
                          <m:r>
                            <a:rPr lang="en-US" altLang="zh-CN" sz="2400" b="1" i="1" dirty="0" smtClean="0">
                              <a:solidFill>
                                <a:srgbClr val="FF0000"/>
                              </a:solidFill>
                              <a:latin typeface="Cambria Math"/>
                            </a:rPr>
                            <m:t>𝝀</m:t>
                          </m:r>
                        </m:sub>
                      </m:sSub>
                      <m:r>
                        <a:rPr lang="en-US" altLang="zh-CN" sz="2400" b="1" i="1" dirty="0" smtClean="0">
                          <a:solidFill>
                            <a:srgbClr val="FF0000"/>
                          </a:solidFill>
                          <a:latin typeface="Cambria Math"/>
                        </a:rPr>
                        <m:t>𝒇</m:t>
                      </m:r>
                      <m:r>
                        <a:rPr lang="en-US" altLang="zh-CN" sz="2400" b="1" i="1" dirty="0" smtClean="0">
                          <a:solidFill>
                            <a:srgbClr val="FF0000"/>
                          </a:solidFill>
                          <a:latin typeface="Cambria Math"/>
                        </a:rPr>
                        <m:t>(</m:t>
                      </m:r>
                      <m:sSup>
                        <m:sSupPr>
                          <m:ctrlPr>
                            <a:rPr lang="en-US" altLang="zh-CN" sz="2400" b="1" i="1" dirty="0" smtClean="0">
                              <a:solidFill>
                                <a:srgbClr val="FF0000"/>
                              </a:solidFill>
                              <a:latin typeface="Cambria Math" panose="02040503050406030204" pitchFamily="18" charset="0"/>
                            </a:rPr>
                          </m:ctrlPr>
                        </m:sSupPr>
                        <m:e>
                          <m:r>
                            <a:rPr lang="en-US" altLang="zh-CN" sz="2400" b="1" i="1" dirty="0" smtClean="0">
                              <a:solidFill>
                                <a:srgbClr val="FF0000"/>
                              </a:solidFill>
                              <a:latin typeface="Cambria Math"/>
                            </a:rPr>
                            <m:t>𝒙</m:t>
                          </m:r>
                        </m:e>
                        <m:sup>
                          <m:d>
                            <m:dPr>
                              <m:ctrlPr>
                                <a:rPr lang="en-US" altLang="zh-CN" sz="2400" b="1" i="1" dirty="0" smtClean="0">
                                  <a:solidFill>
                                    <a:srgbClr val="FF0000"/>
                                  </a:solidFill>
                                  <a:latin typeface="Cambria Math" panose="02040503050406030204" pitchFamily="18" charset="0"/>
                                </a:rPr>
                              </m:ctrlPr>
                            </m:dPr>
                            <m:e>
                              <m:r>
                                <a:rPr lang="en-US" altLang="zh-CN" sz="2400" b="1" i="1" dirty="0" smtClean="0">
                                  <a:solidFill>
                                    <a:srgbClr val="FF0000"/>
                                  </a:solidFill>
                                  <a:latin typeface="Cambria Math"/>
                                </a:rPr>
                                <m:t>𝒌</m:t>
                              </m:r>
                            </m:e>
                          </m:d>
                        </m:sup>
                      </m:sSup>
                      <m:r>
                        <a:rPr lang="en-US" altLang="zh-CN" sz="2400" b="1" i="1" dirty="0" smtClean="0">
                          <a:solidFill>
                            <a:srgbClr val="FF0000"/>
                          </a:solidFill>
                          <a:latin typeface="Cambria Math"/>
                        </a:rPr>
                        <m:t>+</m:t>
                      </m:r>
                      <m:r>
                        <a:rPr lang="en-US" altLang="zh-CN" sz="2400" b="1" i="1" dirty="0" smtClean="0">
                          <a:solidFill>
                            <a:srgbClr val="FF0000"/>
                          </a:solidFill>
                          <a:latin typeface="Cambria Math"/>
                        </a:rPr>
                        <m:t>𝝀</m:t>
                      </m:r>
                      <m:sSup>
                        <m:sSupPr>
                          <m:ctrlPr>
                            <a:rPr lang="en-US" altLang="zh-CN" sz="2400" b="1" i="1" dirty="0" smtClean="0">
                              <a:solidFill>
                                <a:srgbClr val="FF0000"/>
                              </a:solidFill>
                              <a:latin typeface="Cambria Math" panose="02040503050406030204" pitchFamily="18" charset="0"/>
                            </a:rPr>
                          </m:ctrlPr>
                        </m:sSupPr>
                        <m:e>
                          <m:r>
                            <a:rPr lang="en-US" altLang="zh-CN" sz="2400" b="1" i="1" dirty="0" smtClean="0">
                              <a:solidFill>
                                <a:srgbClr val="FF0000"/>
                              </a:solidFill>
                              <a:latin typeface="Cambria Math"/>
                            </a:rPr>
                            <m:t>𝒑</m:t>
                          </m:r>
                        </m:e>
                        <m:sup>
                          <m:d>
                            <m:dPr>
                              <m:ctrlPr>
                                <a:rPr lang="en-US" altLang="zh-CN" sz="2400" b="1" i="1" dirty="0" smtClean="0">
                                  <a:solidFill>
                                    <a:srgbClr val="FF0000"/>
                                  </a:solidFill>
                                  <a:latin typeface="Cambria Math" panose="02040503050406030204" pitchFamily="18" charset="0"/>
                                </a:rPr>
                              </m:ctrlPr>
                            </m:dPr>
                            <m:e>
                              <m:r>
                                <a:rPr lang="en-US" altLang="zh-CN" sz="2400" b="1" i="1" dirty="0" smtClean="0">
                                  <a:solidFill>
                                    <a:srgbClr val="FF0000"/>
                                  </a:solidFill>
                                  <a:latin typeface="Cambria Math"/>
                                </a:rPr>
                                <m:t>𝒌</m:t>
                              </m:r>
                            </m:e>
                          </m:d>
                        </m:sup>
                      </m:sSup>
                      <m:r>
                        <a:rPr lang="en-US" altLang="zh-CN" sz="2400" b="1" i="1" dirty="0" smtClean="0">
                          <a:solidFill>
                            <a:srgbClr val="FF0000"/>
                          </a:solidFill>
                          <a:latin typeface="Cambria Math"/>
                        </a:rPr>
                        <m:t>)</m:t>
                      </m:r>
                    </m:oMath>
                  </m:oMathPara>
                </a14:m>
                <a:endParaRPr lang="en-US" altLang="zh-CN" sz="2400" dirty="0">
                  <a:solidFill>
                    <a:srgbClr val="FF0000"/>
                  </a:solidFill>
                </a:endParaRPr>
              </a:p>
              <a:p>
                <a:pPr lvl="1"/>
                <a:r>
                  <a:rPr lang="zh-CN" altLang="en-US" sz="2400" dirty="0"/>
                  <a:t>上述求最优步长的过程称为一维搜索，或者线性搜索，</a:t>
                </a:r>
                <a:r>
                  <a:rPr lang="zh-CN" altLang="en-US" sz="2400" dirty="0">
                    <a:solidFill>
                      <a:srgbClr val="0000FF"/>
                    </a:solidFill>
                  </a:rPr>
                  <a:t>具体怎么求？</a:t>
                </a:r>
                <a:endParaRPr lang="en-US" altLang="zh-CN" sz="2400" dirty="0">
                  <a:solidFill>
                    <a:srgbClr val="0000FF"/>
                  </a:solidFill>
                </a:endParaRPr>
              </a:p>
              <a:p>
                <a:pPr marL="441325" lvl="1" indent="0">
                  <a:buNone/>
                </a:pPr>
                <a:endParaRPr lang="en-US" altLang="zh-CN" sz="2400" dirty="0"/>
              </a:p>
            </p:txBody>
          </p:sp>
        </mc:Choice>
        <mc:Fallback xmlns="">
          <p:sp>
            <p:nvSpPr>
              <p:cNvPr id="59" name="Content Placeholder 2"/>
              <p:cNvSpPr txBox="1">
                <a:spLocks noRot="1" noChangeAspect="1" noMove="1" noResize="1" noEditPoints="1" noAdjustHandles="1" noChangeArrowheads="1" noChangeShapeType="1" noTextEdit="1"/>
              </p:cNvSpPr>
              <p:nvPr/>
            </p:nvSpPr>
            <p:spPr bwMode="auto">
              <a:xfrm>
                <a:off x="532491" y="2817094"/>
                <a:ext cx="5788662" cy="3179122"/>
              </a:xfrm>
              <a:prstGeom prst="rect">
                <a:avLst/>
              </a:prstGeom>
              <a:blipFill rotWithShape="1">
                <a:blip r:embed="rId3"/>
                <a:stretch>
                  <a:fillRect l="-1895" t="-2490" b="-86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pic>
        <p:nvPicPr>
          <p:cNvPr id="60" name="图片 59">
            <a:extLst>
              <a:ext uri="{FF2B5EF4-FFF2-40B4-BE49-F238E27FC236}">
                <a16:creationId xmlns:a16="http://schemas.microsoft.com/office/drawing/2014/main" id="{7A55FA9D-C224-4F59-9337-BF20DD29155E}"/>
              </a:ext>
            </a:extLst>
          </p:cNvPr>
          <p:cNvPicPr>
            <a:picLocks noChangeAspect="1"/>
          </p:cNvPicPr>
          <p:nvPr/>
        </p:nvPicPr>
        <p:blipFill>
          <a:blip r:embed="rId4"/>
          <a:stretch>
            <a:fillRect/>
          </a:stretch>
        </p:blipFill>
        <p:spPr>
          <a:xfrm>
            <a:off x="6268831" y="2447131"/>
            <a:ext cx="3409950" cy="2324100"/>
          </a:xfrm>
          <a:prstGeom prst="rect">
            <a:avLst/>
          </a:prstGeom>
        </p:spPr>
      </p:pic>
      <p:pic>
        <p:nvPicPr>
          <p:cNvPr id="61" name="图片 60">
            <a:extLst>
              <a:ext uri="{FF2B5EF4-FFF2-40B4-BE49-F238E27FC236}">
                <a16:creationId xmlns:a16="http://schemas.microsoft.com/office/drawing/2014/main" id="{09F3073A-3FE7-4D9B-9B0B-8F7DD51B8941}"/>
              </a:ext>
            </a:extLst>
          </p:cNvPr>
          <p:cNvPicPr>
            <a:picLocks noChangeAspect="1"/>
          </p:cNvPicPr>
          <p:nvPr/>
        </p:nvPicPr>
        <p:blipFill>
          <a:blip r:embed="rId5"/>
          <a:stretch>
            <a:fillRect/>
          </a:stretch>
        </p:blipFill>
        <p:spPr>
          <a:xfrm>
            <a:off x="6264962" y="4736292"/>
            <a:ext cx="3409949" cy="2482071"/>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 calcmode="lin" valueType="num">
                                      <p:cBhvr additive="base">
                                        <p:cTn id="2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一维搜索的最优步长</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oMath>
                </a14:m>
                <a:r>
                  <a:rPr lang="en-US" altLang="zh-CN" dirty="0"/>
                  <a:t>,</a:t>
                </a:r>
                <a:r>
                  <a:rPr lang="zh-CN" altLang="en-US" dirty="0"/>
                  <a:t>所对应的点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r>
                              <a:rPr lang="en-US" altLang="zh-CN" b="1" i="1" smtClean="0">
                                <a:latin typeface="Cambria Math"/>
                              </a:rPr>
                              <m:t>+</m:t>
                            </m:r>
                            <m:r>
                              <a:rPr lang="en-US" altLang="zh-CN" b="1" i="1" smtClean="0">
                                <a:latin typeface="Cambria Math"/>
                              </a:rPr>
                              <m:t>𝟏</m:t>
                            </m:r>
                          </m:e>
                        </m:d>
                      </m:sup>
                    </m:sSup>
                  </m:oMath>
                </a14:m>
                <a:r>
                  <a:rPr lang="zh-CN" altLang="en-US" dirty="0"/>
                  <a:t>处的目标函数的梯度</a:t>
                </a:r>
                <a14:m>
                  <m:oMath xmlns:m="http://schemas.openxmlformats.org/officeDocument/2006/math">
                    <m:r>
                      <a:rPr lang="en-US" altLang="zh-CN" b="1" i="0" smtClean="0">
                        <a:latin typeface="Cambria Math"/>
                      </a:rPr>
                      <m:t>𝛁</m:t>
                    </m:r>
                    <m:r>
                      <a:rPr lang="en-US" altLang="zh-CN" b="1" i="1" smtClean="0">
                        <a:latin typeface="Cambria Math"/>
                      </a:rPr>
                      <m:t>𝒇</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r>
                              <a:rPr lang="en-US" altLang="zh-CN" b="1" i="1" smtClean="0">
                                <a:latin typeface="Cambria Math"/>
                              </a:rPr>
                              <m:t>+</m:t>
                            </m:r>
                            <m:r>
                              <a:rPr lang="en-US" altLang="zh-CN" b="1" i="1" smtClean="0">
                                <a:latin typeface="Cambria Math"/>
                              </a:rPr>
                              <m:t>𝟏</m:t>
                            </m:r>
                          </m:e>
                        </m:d>
                      </m:sup>
                    </m:sSup>
                    <m:r>
                      <a:rPr lang="en-US" altLang="zh-CN" b="1" i="1" smtClean="0">
                        <a:latin typeface="Cambria Math"/>
                      </a:rPr>
                      <m:t>)</m:t>
                    </m:r>
                  </m:oMath>
                </a14:m>
                <a:r>
                  <a:rPr lang="zh-CN" altLang="en-US" dirty="0"/>
                  <a:t>与搜索方向</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𝒑</m:t>
                        </m:r>
                      </m:e>
                      <m:sup>
                        <m:d>
                          <m:dPr>
                            <m:ctrlPr>
                              <a:rPr lang="en-US" altLang="zh-CN" b="1" i="1" smtClean="0">
                                <a:latin typeface="Cambria Math" panose="02040503050406030204" pitchFamily="18" charset="0"/>
                              </a:rPr>
                            </m:ctrlPr>
                          </m:dPr>
                          <m:e>
                            <m:r>
                              <a:rPr lang="en-US" altLang="zh-CN" b="1" i="1" smtClean="0">
                                <a:latin typeface="Cambria Math"/>
                              </a:rPr>
                              <m:t>𝒌</m:t>
                            </m:r>
                          </m:e>
                        </m:d>
                      </m:sup>
                    </m:sSup>
                  </m:oMath>
                </a14:m>
                <a:r>
                  <a:rPr lang="zh-CN" altLang="en-US" dirty="0"/>
                  <a:t>正交</a:t>
                </a:r>
                <a:r>
                  <a:rPr lang="en-US" altLang="zh-CN" dirty="0"/>
                  <a:t>.</a:t>
                </a:r>
              </a:p>
              <a:p>
                <a:r>
                  <a:rPr lang="zh-CN" altLang="en-US" dirty="0"/>
                  <a:t>定理：</a:t>
                </a:r>
                <a:r>
                  <a:rPr lang="zh-CN" altLang="en-US" dirty="0">
                    <a:solidFill>
                      <a:srgbClr val="FF0000"/>
                    </a:solidFill>
                  </a:rPr>
                  <a:t>设目标函数</a:t>
                </a:r>
                <a14:m>
                  <m:oMath xmlns:m="http://schemas.openxmlformats.org/officeDocument/2006/math">
                    <m:r>
                      <a:rPr lang="en-US" altLang="zh-CN" b="1" i="1" smtClean="0">
                        <a:solidFill>
                          <a:srgbClr val="FF0000"/>
                        </a:solidFill>
                        <a:latin typeface="Cambria Math"/>
                      </a:rPr>
                      <m:t>𝒇</m:t>
                    </m:r>
                    <m:r>
                      <a:rPr lang="en-US" altLang="zh-CN" b="1" i="1" smtClean="0">
                        <a:solidFill>
                          <a:srgbClr val="FF0000"/>
                        </a:solidFill>
                        <a:latin typeface="Cambria Math"/>
                      </a:rPr>
                      <m:t>(</m:t>
                    </m:r>
                    <m:r>
                      <a:rPr lang="en-US" altLang="zh-CN" b="1" i="1" smtClean="0">
                        <a:solidFill>
                          <a:srgbClr val="FF0000"/>
                        </a:solidFill>
                        <a:latin typeface="Cambria Math"/>
                      </a:rPr>
                      <m:t>𝒙</m:t>
                    </m:r>
                    <m:r>
                      <a:rPr lang="en-US" altLang="zh-CN" b="1" i="1" smtClean="0">
                        <a:solidFill>
                          <a:srgbClr val="FF0000"/>
                        </a:solidFill>
                        <a:latin typeface="Cambria Math"/>
                      </a:rPr>
                      <m:t>)</m:t>
                    </m:r>
                  </m:oMath>
                </a14:m>
                <a:r>
                  <a:rPr lang="zh-CN" altLang="en-US" dirty="0">
                    <a:solidFill>
                      <a:srgbClr val="FF0000"/>
                    </a:solidFill>
                  </a:rPr>
                  <a:t>具有连续的一阶偏导数，</a:t>
                </a:r>
                <a:r>
                  <a:rPr lang="en-US" altLang="zh-CN" dirty="0">
                    <a:solidFill>
                      <a:srgbClr val="FF0000"/>
                    </a:solidFill>
                  </a:rPr>
                  <a:t> </a:t>
                </a:r>
                <a14:m>
                  <m:oMath xmlns:m="http://schemas.openxmlformats.org/officeDocument/2006/math">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a:rPr>
                          <m:t>𝒙</m:t>
                        </m:r>
                      </m:e>
                      <m:sup>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a:rPr>
                              <m:t>𝒌</m:t>
                            </m:r>
                            <m:r>
                              <a:rPr lang="en-US" altLang="zh-CN" i="1">
                                <a:solidFill>
                                  <a:srgbClr val="FF0000"/>
                                </a:solidFill>
                                <a:latin typeface="Cambria Math"/>
                              </a:rPr>
                              <m:t>+</m:t>
                            </m:r>
                            <m:r>
                              <a:rPr lang="en-US" altLang="zh-CN" i="1">
                                <a:solidFill>
                                  <a:srgbClr val="FF0000"/>
                                </a:solidFill>
                                <a:latin typeface="Cambria Math"/>
                              </a:rPr>
                              <m:t>𝟏</m:t>
                            </m:r>
                          </m:e>
                        </m:d>
                      </m:sup>
                    </m:sSup>
                  </m:oMath>
                </a14:m>
                <a:r>
                  <a:rPr lang="zh-CN" altLang="en-US" dirty="0">
                    <a:solidFill>
                      <a:srgbClr val="FF0000"/>
                    </a:solidFill>
                  </a:rPr>
                  <a:t>由下列规则产生：</a:t>
                </a:r>
                <a:endParaRPr lang="en-US" altLang="zh-CN" dirty="0">
                  <a:solidFill>
                    <a:srgbClr val="FF0000"/>
                  </a:solidFill>
                </a:endParaRP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altLang="zh-CN" i="1" smtClean="0">
                              <a:solidFill>
                                <a:srgbClr val="FF0000"/>
                              </a:solidFill>
                              <a:latin typeface="Cambria Math" panose="02040503050406030204" pitchFamily="18" charset="0"/>
                            </a:rPr>
                          </m:ctrlPr>
                        </m:dPr>
                        <m:e>
                          <m:eqArr>
                            <m:eqArrPr>
                              <m:ctrlPr>
                                <a:rPr lang="en-US" altLang="zh-CN" i="1" smtClean="0">
                                  <a:solidFill>
                                    <a:srgbClr val="FF0000"/>
                                  </a:solidFill>
                                  <a:latin typeface="Cambria Math" panose="02040503050406030204" pitchFamily="18" charset="0"/>
                                </a:rPr>
                              </m:ctrlPr>
                            </m:eqArrPr>
                            <m:e>
                              <m:r>
                                <a:rPr lang="en-US" altLang="zh-CN" b="1" i="1" smtClean="0">
                                  <a:solidFill>
                                    <a:srgbClr val="FF0000"/>
                                  </a:solidFill>
                                  <a:latin typeface="Cambria Math"/>
                                </a:rPr>
                                <m:t>𝒇</m:t>
                              </m:r>
                              <m:d>
                                <m:dPr>
                                  <m:ctrlPr>
                                    <a:rPr lang="en-US" altLang="zh-CN" b="1" i="1" smtClean="0">
                                      <a:solidFill>
                                        <a:srgbClr val="FF0000"/>
                                      </a:solidFill>
                                      <a:latin typeface="Cambria Math" panose="02040503050406030204" pitchFamily="18" charset="0"/>
                                    </a:rPr>
                                  </m:ctrlPr>
                                </m:dPr>
                                <m:e>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𝒌</m:t>
                                          </m:r>
                                        </m:e>
                                      </m:d>
                                    </m:sup>
                                  </m:sSup>
                                  <m:r>
                                    <a:rPr lang="en-US" altLang="zh-CN" b="1" i="1" smtClean="0">
                                      <a:solidFill>
                                        <a:srgbClr val="FF0000"/>
                                      </a:solidFill>
                                      <a:latin typeface="Cambria Math"/>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a:rPr>
                                        <m:t>𝝀</m:t>
                                      </m:r>
                                    </m:e>
                                    <m:sub>
                                      <m:r>
                                        <a:rPr lang="en-US" altLang="zh-CN" b="1" i="1" smtClean="0">
                                          <a:solidFill>
                                            <a:srgbClr val="FF0000"/>
                                          </a:solidFill>
                                          <a:latin typeface="Cambria Math"/>
                                        </a:rPr>
                                        <m:t>𝒌</m:t>
                                      </m:r>
                                    </m:sub>
                                  </m:sSub>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𝒑</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𝒌</m:t>
                                          </m:r>
                                        </m:e>
                                      </m:d>
                                    </m:sup>
                                  </m:sSup>
                                </m:e>
                              </m:d>
                              <m:r>
                                <a:rPr lang="en-US" altLang="zh-CN" b="1" i="1" smtClean="0">
                                  <a:solidFill>
                                    <a:srgbClr val="FF0000"/>
                                  </a:solidFill>
                                  <a:latin typeface="Cambria Math"/>
                                </a:rPr>
                                <m:t>=</m:t>
                              </m:r>
                              <m:r>
                                <a:rPr lang="en-US" altLang="zh-CN" b="1" i="1" smtClean="0">
                                  <a:solidFill>
                                    <a:srgbClr val="FF0000"/>
                                  </a:solidFill>
                                  <a:latin typeface="Cambria Math"/>
                                </a:rPr>
                                <m:t>𝒎𝒊</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a:rPr>
                                    <m:t>𝒏</m:t>
                                  </m:r>
                                </m:e>
                                <m:sub>
                                  <m:r>
                                    <a:rPr lang="en-US" altLang="zh-CN" b="1" i="1" smtClean="0">
                                      <a:solidFill>
                                        <a:srgbClr val="FF0000"/>
                                      </a:solidFill>
                                      <a:latin typeface="Cambria Math"/>
                                    </a:rPr>
                                    <m:t>𝝀</m:t>
                                  </m:r>
                                </m:sub>
                              </m:sSub>
                              <m:r>
                                <a:rPr lang="en-US" altLang="zh-CN" b="1" i="1" smtClean="0">
                                  <a:solidFill>
                                    <a:srgbClr val="FF0000"/>
                                  </a:solidFill>
                                  <a:latin typeface="Cambria Math"/>
                                </a:rPr>
                                <m:t>𝒇</m:t>
                              </m:r>
                              <m:d>
                                <m:dPr>
                                  <m:ctrlPr>
                                    <a:rPr lang="en-US" altLang="zh-CN" b="1" i="1" smtClean="0">
                                      <a:solidFill>
                                        <a:srgbClr val="FF0000"/>
                                      </a:solidFill>
                                      <a:latin typeface="Cambria Math" panose="02040503050406030204" pitchFamily="18" charset="0"/>
                                    </a:rPr>
                                  </m:ctrlPr>
                                </m:dPr>
                                <m:e>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𝒌</m:t>
                                          </m:r>
                                        </m:e>
                                      </m:d>
                                    </m:sup>
                                  </m:sSup>
                                  <m:r>
                                    <a:rPr lang="en-US" altLang="zh-CN" b="1" i="1" smtClean="0">
                                      <a:solidFill>
                                        <a:srgbClr val="FF0000"/>
                                      </a:solidFill>
                                      <a:latin typeface="Cambria Math"/>
                                    </a:rPr>
                                    <m:t>+</m:t>
                                  </m:r>
                                  <m:r>
                                    <a:rPr lang="en-US" altLang="zh-CN" b="1" i="1" smtClean="0">
                                      <a:solidFill>
                                        <a:srgbClr val="FF0000"/>
                                      </a:solidFill>
                                      <a:latin typeface="Cambria Math"/>
                                    </a:rPr>
                                    <m:t>𝝀</m:t>
                                  </m:r>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𝒑</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𝒌</m:t>
                                          </m:r>
                                        </m:e>
                                      </m:d>
                                    </m:sup>
                                  </m:sSup>
                                </m:e>
                              </m:d>
                            </m:e>
                            <m:e>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𝒌</m:t>
                                      </m:r>
                                      <m:r>
                                        <a:rPr lang="en-US" altLang="zh-CN" b="1" i="1" smtClean="0">
                                          <a:solidFill>
                                            <a:srgbClr val="FF0000"/>
                                          </a:solidFill>
                                          <a:latin typeface="Cambria Math"/>
                                        </a:rPr>
                                        <m:t>+</m:t>
                                      </m:r>
                                      <m:r>
                                        <a:rPr lang="en-US" altLang="zh-CN" b="1" i="1" smtClean="0">
                                          <a:solidFill>
                                            <a:srgbClr val="FF0000"/>
                                          </a:solidFill>
                                          <a:latin typeface="Cambria Math"/>
                                        </a:rPr>
                                        <m:t>𝟏</m:t>
                                      </m:r>
                                    </m:e>
                                  </m:d>
                                </m:sup>
                              </m:sSup>
                              <m:r>
                                <a:rPr lang="en-US" altLang="zh-CN" b="1" i="1" smtClean="0">
                                  <a:solidFill>
                                    <a:srgbClr val="FF0000"/>
                                  </a:solidFill>
                                  <a:latin typeface="Cambria Math"/>
                                </a:rPr>
                                <m:t>=</m:t>
                              </m:r>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𝒌</m:t>
                                      </m:r>
                                    </m:e>
                                  </m:d>
                                </m:sup>
                              </m:sSup>
                              <m:r>
                                <a:rPr lang="en-US" altLang="zh-CN" b="1" i="1" smtClean="0">
                                  <a:solidFill>
                                    <a:srgbClr val="FF0000"/>
                                  </a:solidFill>
                                  <a:latin typeface="Cambria Math"/>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a:rPr>
                                    <m:t>𝝀</m:t>
                                  </m:r>
                                </m:e>
                                <m:sub>
                                  <m:r>
                                    <a:rPr lang="en-US" altLang="zh-CN" b="1" i="1" smtClean="0">
                                      <a:solidFill>
                                        <a:srgbClr val="FF0000"/>
                                      </a:solidFill>
                                      <a:latin typeface="Cambria Math"/>
                                    </a:rPr>
                                    <m:t>𝒌</m:t>
                                  </m:r>
                                </m:sub>
                              </m:sSub>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𝒑</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𝒌</m:t>
                                      </m:r>
                                    </m:e>
                                  </m:d>
                                </m:sup>
                              </m:sSup>
                            </m:e>
                          </m:eqArr>
                        </m:e>
                      </m:d>
                    </m:oMath>
                  </m:oMathPara>
                </a14:m>
                <a:endParaRPr lang="en-US" altLang="zh-CN" dirty="0">
                  <a:solidFill>
                    <a:srgbClr val="FF0000"/>
                  </a:solidFill>
                </a:endParaRPr>
              </a:p>
              <a:p>
                <a:pPr marL="0" indent="0">
                  <a:buNone/>
                </a:pPr>
                <a:r>
                  <a:rPr lang="en-US" altLang="zh-CN" dirty="0">
                    <a:solidFill>
                      <a:srgbClr val="FF0000"/>
                    </a:solidFill>
                  </a:rPr>
                  <a:t>	</a:t>
                </a:r>
                <a:r>
                  <a:rPr lang="zh-CN" altLang="en-US" dirty="0">
                    <a:solidFill>
                      <a:srgbClr val="FF0000"/>
                    </a:solidFill>
                  </a:rPr>
                  <a:t>则有：</a:t>
                </a:r>
                <a:r>
                  <a:rPr lang="en-US" altLang="zh-CN" dirty="0">
                    <a:solidFill>
                      <a:srgbClr val="FF0000"/>
                    </a:solidFill>
                  </a:rPr>
                  <a:t> </a:t>
                </a:r>
                <a14:m>
                  <m:oMath xmlns:m="http://schemas.openxmlformats.org/officeDocument/2006/math">
                    <m:r>
                      <a:rPr lang="en-US" altLang="zh-CN">
                        <a:solidFill>
                          <a:srgbClr val="FF0000"/>
                        </a:solidFill>
                        <a:latin typeface="Cambria Math"/>
                      </a:rPr>
                      <m:t>𝛁</m:t>
                    </m:r>
                    <m:r>
                      <a:rPr lang="en-US" altLang="zh-CN" i="1">
                        <a:solidFill>
                          <a:srgbClr val="FF0000"/>
                        </a:solidFill>
                        <a:latin typeface="Cambria Math"/>
                      </a:rPr>
                      <m:t>𝒇</m:t>
                    </m:r>
                    <m:sSup>
                      <m:sSupPr>
                        <m:ctrlPr>
                          <a:rPr lang="en-US" altLang="zh-CN" b="1" i="1" smtClean="0">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a:rPr>
                                  <m:t>𝒙</m:t>
                                </m:r>
                              </m:e>
                              <m:sup>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a:rPr>
                                      <m:t>𝒌</m:t>
                                    </m:r>
                                    <m:r>
                                      <a:rPr lang="en-US" altLang="zh-CN" i="1">
                                        <a:solidFill>
                                          <a:srgbClr val="FF0000"/>
                                        </a:solidFill>
                                        <a:latin typeface="Cambria Math"/>
                                      </a:rPr>
                                      <m:t>+</m:t>
                                    </m:r>
                                    <m:r>
                                      <a:rPr lang="en-US" altLang="zh-CN" i="1">
                                        <a:solidFill>
                                          <a:srgbClr val="FF0000"/>
                                        </a:solidFill>
                                        <a:latin typeface="Cambria Math"/>
                                      </a:rPr>
                                      <m:t>𝟏</m:t>
                                    </m:r>
                                  </m:e>
                                </m:d>
                              </m:sup>
                            </m:sSup>
                          </m:e>
                        </m:d>
                      </m:e>
                      <m:sup>
                        <m:r>
                          <a:rPr lang="en-US" altLang="zh-CN" b="1" i="0" smtClean="0">
                            <a:solidFill>
                              <a:srgbClr val="FF0000"/>
                            </a:solidFill>
                            <a:latin typeface="Cambria Math"/>
                          </a:rPr>
                          <m:t>𝐓</m:t>
                        </m:r>
                      </m:sup>
                    </m:sSup>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𝒑</m:t>
                        </m:r>
                      </m:e>
                      <m:sup>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𝒌</m:t>
                            </m:r>
                          </m:e>
                        </m:d>
                      </m:sup>
                    </m:sSup>
                    <m:r>
                      <a:rPr lang="en-US" altLang="zh-CN" b="1" i="0" smtClean="0">
                        <a:solidFill>
                          <a:srgbClr val="FF0000"/>
                        </a:solidFill>
                        <a:latin typeface="Cambria Math"/>
                      </a:rPr>
                      <m:t>=</m:t>
                    </m:r>
                    <m:r>
                      <a:rPr lang="en-US" altLang="zh-CN" b="1" i="0" smtClean="0">
                        <a:solidFill>
                          <a:srgbClr val="FF0000"/>
                        </a:solidFill>
                        <a:latin typeface="Cambria Math"/>
                      </a:rPr>
                      <m:t>𝟎</m:t>
                    </m:r>
                  </m:oMath>
                </a14:m>
                <a:endParaRPr lang="en-US" altLang="zh-CN" dirty="0">
                  <a:solidFill>
                    <a:srgbClr val="FF0000"/>
                  </a:solidFill>
                </a:endParaRPr>
              </a:p>
              <a:p>
                <a:pPr marL="0" indent="0">
                  <a:buNone/>
                </a:pPr>
                <a:r>
                  <a:rPr lang="zh-CN" altLang="en-US" dirty="0"/>
                  <a:t>证明：设</a:t>
                </a:r>
                <a14:m>
                  <m:oMath xmlns:m="http://schemas.openxmlformats.org/officeDocument/2006/math">
                    <m:r>
                      <a:rPr lang="en-US" altLang="zh-CN" b="1" i="1" smtClean="0">
                        <a:latin typeface="Cambria Math"/>
                      </a:rPr>
                      <m:t>𝝋</m:t>
                    </m:r>
                    <m:d>
                      <m:dPr>
                        <m:ctrlPr>
                          <a:rPr lang="en-US" altLang="zh-CN" b="1" i="1" smtClean="0">
                            <a:latin typeface="Cambria Math" panose="02040503050406030204" pitchFamily="18" charset="0"/>
                          </a:rPr>
                        </m:ctrlPr>
                      </m:dPr>
                      <m:e>
                        <m:r>
                          <a:rPr lang="en-US" altLang="zh-CN" b="1" i="1" smtClean="0">
                            <a:latin typeface="Cambria Math"/>
                          </a:rPr>
                          <m:t>𝒕</m:t>
                        </m:r>
                      </m:e>
                    </m:d>
                    <m:r>
                      <a:rPr lang="en-US" altLang="zh-CN" b="1" i="1" smtClean="0">
                        <a:latin typeface="Cambria Math"/>
                      </a:rPr>
                      <m:t>=</m:t>
                    </m:r>
                    <m:r>
                      <a:rPr lang="en-US" altLang="zh-CN" b="1" i="1" smtClean="0">
                        <a:latin typeface="Cambria Math"/>
                      </a:rPr>
                      <m:t>𝒇</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r>
                      <a:rPr lang="en-US" altLang="zh-CN" b="1" i="1" smtClean="0">
                        <a:latin typeface="Cambria Math"/>
                      </a:rPr>
                      <m:t>+</m:t>
                    </m:r>
                    <m:r>
                      <a:rPr lang="en-US" altLang="zh-CN" b="1" i="1" smtClean="0">
                        <a:latin typeface="Cambria Math"/>
                      </a:rPr>
                      <m:t>𝒕</m:t>
                    </m:r>
                    <m:sSup>
                      <m:sSupPr>
                        <m:ctrlPr>
                          <a:rPr lang="en-US" altLang="zh-CN" b="1" i="1" smtClean="0">
                            <a:latin typeface="Cambria Math" panose="02040503050406030204" pitchFamily="18" charset="0"/>
                          </a:rPr>
                        </m:ctrlPr>
                      </m:sSupPr>
                      <m:e>
                        <m:r>
                          <a:rPr lang="en-US" altLang="zh-CN" b="1" i="1" smtClean="0">
                            <a:latin typeface="Cambria Math"/>
                          </a:rPr>
                          <m:t>𝒑</m:t>
                        </m:r>
                      </m:e>
                      <m:sup>
                        <m:d>
                          <m:dPr>
                            <m:ctrlPr>
                              <a:rPr lang="en-US" altLang="zh-CN" b="1" i="1" smtClean="0">
                                <a:latin typeface="Cambria Math" panose="02040503050406030204" pitchFamily="18" charset="0"/>
                              </a:rPr>
                            </m:ctrlPr>
                          </m:dPr>
                          <m:e>
                            <m:r>
                              <a:rPr lang="en-US" altLang="zh-CN" b="1" i="1" smtClean="0">
                                <a:latin typeface="Cambria Math"/>
                              </a:rPr>
                              <m:t>𝒌</m:t>
                            </m:r>
                          </m:e>
                        </m:d>
                      </m:sup>
                    </m:sSup>
                    <m:r>
                      <a:rPr lang="en-US" altLang="zh-CN" b="1" i="1" smtClean="0">
                        <a:latin typeface="Cambria Math"/>
                      </a:rPr>
                      <m:t>)</m:t>
                    </m:r>
                  </m:oMath>
                </a14:m>
                <a:r>
                  <a:rPr lang="zh-CN" altLang="en-US" dirty="0"/>
                  <a:t>，因为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oMath>
                </a14:m>
                <a:r>
                  <a:rPr lang="zh-CN" altLang="en-US" dirty="0"/>
                  <a:t>是</a:t>
                </a:r>
                <a14:m>
                  <m:oMath xmlns:m="http://schemas.openxmlformats.org/officeDocument/2006/math">
                    <m:r>
                      <a:rPr lang="en-US" altLang="zh-CN" b="1" i="1" dirty="0" smtClean="0">
                        <a:latin typeface="Cambria Math"/>
                      </a:rPr>
                      <m:t>𝝋</m:t>
                    </m:r>
                    <m:r>
                      <a:rPr lang="en-US" altLang="zh-CN" b="1" i="1" dirty="0" smtClean="0">
                        <a:latin typeface="Cambria Math"/>
                      </a:rPr>
                      <m:t>(</m:t>
                    </m:r>
                    <m:r>
                      <a:rPr lang="en-US" altLang="zh-CN" b="1" i="1" dirty="0" smtClean="0">
                        <a:latin typeface="Cambria Math"/>
                      </a:rPr>
                      <m:t>𝒕</m:t>
                    </m:r>
                    <m:r>
                      <a:rPr lang="en-US" altLang="zh-CN" b="1" i="1" dirty="0" smtClean="0">
                        <a:latin typeface="Cambria Math"/>
                      </a:rPr>
                      <m:t>)</m:t>
                    </m:r>
                  </m:oMath>
                </a14:m>
                <a:r>
                  <a:rPr lang="zh-CN" altLang="en-US" dirty="0"/>
                  <a:t>的极值点，因此必为其临界点，从而必有</a:t>
                </a:r>
                <a14:m>
                  <m:oMath xmlns:m="http://schemas.openxmlformats.org/officeDocument/2006/math">
                    <m:f>
                      <m:fPr>
                        <m:ctrlPr>
                          <a:rPr lang="en-US" altLang="zh-CN" b="1" i="1" smtClean="0">
                            <a:latin typeface="Cambria Math" panose="02040503050406030204" pitchFamily="18" charset="0"/>
                          </a:rPr>
                        </m:ctrlPr>
                      </m:fPr>
                      <m:num>
                        <m:r>
                          <a:rPr lang="zh-CN" altLang="en-US" i="1" smtClean="0">
                            <a:latin typeface="Cambria Math"/>
                          </a:rPr>
                          <m:t>𝝏</m:t>
                        </m:r>
                        <m:r>
                          <a:rPr lang="en-US" altLang="zh-CN" b="1" i="1" smtClean="0">
                            <a:latin typeface="Cambria Math"/>
                          </a:rPr>
                          <m:t>𝝋</m:t>
                        </m:r>
                      </m:num>
                      <m:den>
                        <m:r>
                          <a:rPr lang="zh-CN" altLang="en-US" b="1" i="1" smtClean="0">
                            <a:latin typeface="Cambria Math"/>
                          </a:rPr>
                          <m:t>𝝏</m:t>
                        </m:r>
                        <m:r>
                          <a:rPr lang="en-US" altLang="zh-CN" b="1" i="1" smtClean="0">
                            <a:latin typeface="Cambria Math"/>
                          </a:rPr>
                          <m:t>𝒕</m:t>
                        </m:r>
                      </m:den>
                    </m:f>
                    <m:sSub>
                      <m:sSubPr>
                        <m:ctrlPr>
                          <a:rPr lang="en-US" altLang="zh-CN" b="1" i="1" smtClean="0">
                            <a:latin typeface="Cambria Math" panose="02040503050406030204" pitchFamily="18" charset="0"/>
                          </a:rPr>
                        </m:ctrlPr>
                      </m:sSubPr>
                      <m:e>
                        <m:d>
                          <m:dPr>
                            <m:begChr m:val=""/>
                            <m:endChr m:val="|"/>
                            <m:ctrlPr>
                              <a:rPr lang="en-US" altLang="zh-CN" b="1" i="1" smtClean="0">
                                <a:latin typeface="Cambria Math" panose="02040503050406030204" pitchFamily="18" charset="0"/>
                              </a:rPr>
                            </m:ctrlPr>
                          </m:dPr>
                          <m:e>
                            <m:r>
                              <a:rPr lang="zh-CN" altLang="en-US">
                                <a:latin typeface="Cambria Math"/>
                              </a:rPr>
                              <m:t>​</m:t>
                            </m:r>
                          </m:e>
                        </m:d>
                      </m:e>
                      <m:sub>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sub>
                    </m:sSub>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0" smtClean="0">
                        <a:latin typeface="Cambria Math"/>
                      </a:rPr>
                      <m:t>𝛁</m:t>
                    </m:r>
                    <m:r>
                      <a:rPr lang="en-US" altLang="zh-CN" b="1" i="1" smtClean="0">
                        <a:latin typeface="Cambria Math"/>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sSup>
                              <m:sSupPr>
                                <m:ctrlPr>
                                  <a:rPr lang="en-US" altLang="zh-CN" b="1" i="1" smtClean="0">
                                    <a:latin typeface="Cambria Math" panose="02040503050406030204" pitchFamily="18" charset="0"/>
                                  </a:rPr>
                                </m:ctrlPr>
                              </m:sSupPr>
                              <m:e>
                                <m:r>
                                  <a:rPr lang="en-US" altLang="zh-CN" b="1" i="1" smtClean="0">
                                    <a:latin typeface="Cambria Math"/>
                                  </a:rPr>
                                  <m:t>𝒑</m:t>
                                </m:r>
                              </m:e>
                              <m:sup>
                                <m:d>
                                  <m:dPr>
                                    <m:ctrlPr>
                                      <a:rPr lang="en-US" altLang="zh-CN" b="1" i="1" smtClean="0">
                                        <a:latin typeface="Cambria Math" panose="02040503050406030204" pitchFamily="18" charset="0"/>
                                      </a:rPr>
                                    </m:ctrlPr>
                                  </m:dPr>
                                  <m:e>
                                    <m:r>
                                      <a:rPr lang="en-US" altLang="zh-CN" b="1" i="1" smtClean="0">
                                        <a:latin typeface="Cambria Math"/>
                                      </a:rPr>
                                      <m:t>𝒌</m:t>
                                    </m:r>
                                  </m:e>
                                </m:d>
                              </m:sup>
                            </m:sSup>
                          </m:e>
                        </m:d>
                      </m:e>
                      <m:sup>
                        <m:r>
                          <a:rPr lang="en-US" altLang="zh-CN" b="1" i="1" smtClean="0">
                            <a:latin typeface="Cambria Math"/>
                          </a:rPr>
                          <m:t>𝑻</m:t>
                        </m:r>
                      </m:sup>
                    </m:sSup>
                    <m:sSup>
                      <m:sSupPr>
                        <m:ctrlPr>
                          <a:rPr lang="en-US" altLang="zh-CN" b="1" i="1" smtClean="0">
                            <a:latin typeface="Cambria Math" panose="02040503050406030204" pitchFamily="18" charset="0"/>
                          </a:rPr>
                        </m:ctrlPr>
                      </m:sSupPr>
                      <m:e>
                        <m:r>
                          <a:rPr lang="en-US" altLang="zh-CN" b="1" i="1" smtClean="0">
                            <a:latin typeface="Cambria Math"/>
                          </a:rPr>
                          <m:t>𝒑</m:t>
                        </m:r>
                      </m:e>
                      <m:sup>
                        <m:d>
                          <m:dPr>
                            <m:ctrlPr>
                              <a:rPr lang="en-US" altLang="zh-CN" b="1" i="1" smtClean="0">
                                <a:latin typeface="Cambria Math" panose="02040503050406030204" pitchFamily="18" charset="0"/>
                              </a:rPr>
                            </m:ctrlPr>
                          </m:dPr>
                          <m:e>
                            <m:r>
                              <a:rPr lang="en-US" altLang="zh-CN" b="1" i="1" smtClean="0">
                                <a:latin typeface="Cambria Math"/>
                              </a:rPr>
                              <m:t>𝒌</m:t>
                            </m:r>
                          </m:e>
                        </m:d>
                      </m:sup>
                    </m:sSup>
                    <m:r>
                      <a:rPr lang="en-US" altLang="zh-CN" b="1" i="1" smtClean="0">
                        <a:latin typeface="Cambria Math"/>
                      </a:rPr>
                      <m:t>=</m:t>
                    </m:r>
                    <m:r>
                      <a:rPr lang="en-US" altLang="zh-CN" b="1" i="1" smtClean="0">
                        <a:latin typeface="Cambria Math"/>
                      </a:rPr>
                      <m:t>𝟎</m:t>
                    </m:r>
                  </m:oMath>
                </a14:m>
                <a:r>
                  <a:rPr lang="zh-CN" altLang="en-US" dirty="0"/>
                  <a:t> 证毕</a:t>
                </a:r>
                <a:r>
                  <a:rPr lang="en-US" altLang="zh-CN" dirty="0"/>
                  <a:t>.</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87" t="-1193" b="-6182"/>
                </a:stretch>
              </a:blipFill>
            </p:spPr>
            <p:txBody>
              <a:bodyPr/>
              <a:lstStyle/>
              <a:p>
                <a:r>
                  <a:rPr lang="zh-CN" altLang="en-US">
                    <a:noFill/>
                  </a:rPr>
                  <a:t> </a:t>
                </a:r>
                <a:endParaRPr lang="zh-CN" altLang="en-US">
                  <a:noFill/>
                </a:endParaRPr>
              </a:p>
            </p:txBody>
          </p:sp>
        </mc:Fallback>
      </mc:AlternateContent>
      <p:pic>
        <p:nvPicPr>
          <p:cNvPr id="4" name="图片 3">
            <a:extLst>
              <a:ext uri="{FF2B5EF4-FFF2-40B4-BE49-F238E27FC236}">
                <a16:creationId xmlns:a16="http://schemas.microsoft.com/office/drawing/2014/main" id="{30C67F9A-0C40-4ABE-A9D2-D21FF187C084}"/>
              </a:ext>
            </a:extLst>
          </p:cNvPr>
          <p:cNvPicPr>
            <a:picLocks noChangeAspect="1"/>
          </p:cNvPicPr>
          <p:nvPr/>
        </p:nvPicPr>
        <p:blipFill>
          <a:blip r:embed="rId3"/>
          <a:stretch>
            <a:fillRect/>
          </a:stretch>
        </p:blipFill>
        <p:spPr>
          <a:xfrm>
            <a:off x="7329264" y="3753197"/>
            <a:ext cx="2190750" cy="1619250"/>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显然，这种方法是一类迭代方法，令</a:t>
                </a:r>
                <a14:m>
                  <m:oMath xmlns:m="http://schemas.openxmlformats.org/officeDocument/2006/math">
                    <m:r>
                      <a:rPr lang="en-US" altLang="zh-CN" b="1" i="1" smtClean="0">
                        <a:latin typeface="Cambria Math"/>
                      </a:rPr>
                      <m:t>𝑻</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oMath>
                </a14:m>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𝒌</m:t>
                          </m:r>
                          <m:r>
                            <a:rPr lang="en-US" altLang="zh-CN" b="1" i="1" smtClean="0">
                              <a:latin typeface="Cambria Math"/>
                            </a:rPr>
                            <m:t>+</m:t>
                          </m:r>
                          <m:r>
                            <a:rPr lang="en-US" altLang="zh-CN" b="1" i="1" smtClean="0">
                              <a:latin typeface="Cambria Math"/>
                            </a:rPr>
                            <m:t>𝟏</m:t>
                          </m:r>
                        </m:sup>
                      </m:sSup>
                      <m:r>
                        <a:rPr lang="en-US" altLang="zh-CN" b="1" i="1" smtClean="0">
                          <a:latin typeface="Cambria Math"/>
                        </a:rPr>
                        <m:t>=</m:t>
                      </m:r>
                      <m:r>
                        <a:rPr lang="en-US" altLang="zh-CN" b="1" i="1" smtClean="0">
                          <a:latin typeface="Cambria Math"/>
                        </a:rPr>
                        <m:t>𝑻</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r>
                        <a:rPr lang="en-US" altLang="zh-CN" b="1" i="1" smtClean="0">
                          <a:latin typeface="Cambria Math"/>
                        </a:rPr>
                        <m:t>)</m:t>
                      </m:r>
                    </m:oMath>
                  </m:oMathPara>
                </a14:m>
                <a:endParaRPr lang="en-US" altLang="zh-CN" dirty="0"/>
              </a:p>
              <a:p>
                <a:r>
                  <a:rPr lang="zh-CN" altLang="en-US" dirty="0"/>
                  <a:t>就是要找到映射的一个不动点</a:t>
                </a:r>
                <a:r>
                  <a:rPr lang="en-US" altLang="zh-CN" dirty="0"/>
                  <a:t>(a fixed point)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en-US" altLang="zh-CN" dirty="0"/>
                  <a:t>,</a:t>
                </a:r>
                <a:r>
                  <a:rPr lang="zh-CN" altLang="en-US" dirty="0"/>
                  <a:t>使得</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r>
                      <a:rPr lang="en-US" altLang="zh-CN" b="1" i="1" smtClean="0">
                        <a:latin typeface="Cambria Math"/>
                      </a:rPr>
                      <m:t>=</m:t>
                    </m:r>
                    <m:r>
                      <a:rPr lang="en-US" altLang="zh-CN" b="1" i="1" smtClean="0">
                        <a:latin typeface="Cambria Math"/>
                      </a:rPr>
                      <m:t>𝑻</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r>
                          <a:rPr lang="zh-CN" altLang="en-US" b="1" i="1" smtClean="0">
                            <a:latin typeface="Cambria Math"/>
                          </a:rPr>
                          <m:t>∗</m:t>
                        </m:r>
                      </m:sup>
                    </m:sSup>
                    <m:r>
                      <a:rPr lang="en-US" altLang="zh-CN" b="1" i="1" smtClean="0">
                        <a:latin typeface="Cambria Math"/>
                      </a:rPr>
                      <m:t>)</m:t>
                    </m:r>
                  </m:oMath>
                </a14:m>
                <a:r>
                  <a:rPr lang="zh-CN" altLang="en-US" dirty="0"/>
                  <a:t>，这只需要映射</a:t>
                </a:r>
                <a14:m>
                  <m:oMath xmlns:m="http://schemas.openxmlformats.org/officeDocument/2006/math">
                    <m:r>
                      <a:rPr lang="en-US" altLang="zh-CN" b="1" i="1" smtClean="0">
                        <a:latin typeface="Cambria Math"/>
                      </a:rPr>
                      <m:t>𝑻</m:t>
                    </m:r>
                  </m:oMath>
                </a14:m>
                <a:r>
                  <a:rPr lang="zh-CN" altLang="en-US" dirty="0"/>
                  <a:t>关于某种范数是收缩映射</a:t>
                </a:r>
                <a:r>
                  <a:rPr lang="en-US" altLang="zh-CN" dirty="0"/>
                  <a:t>(Contraction mapping)</a:t>
                </a:r>
                <a:r>
                  <a:rPr lang="zh-CN" altLang="en-US" dirty="0"/>
                  <a:t>：</a:t>
                </a:r>
                <a14:m>
                  <m:oMath xmlns:m="http://schemas.openxmlformats.org/officeDocument/2006/math">
                    <m:r>
                      <m:rPr>
                        <m:lit/>
                      </m:rPr>
                      <a:rPr lang="en-US" altLang="zh-CN" b="1" i="1" smtClean="0">
                        <a:latin typeface="Cambria Math"/>
                      </a:rPr>
                      <m:t>||</m:t>
                    </m:r>
                    <m:r>
                      <a:rPr lang="en-US" altLang="zh-CN" b="1" i="1" smtClean="0">
                        <a:latin typeface="Cambria Math"/>
                      </a:rPr>
                      <m:t>𝑻</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𝑻</m:t>
                    </m:r>
                    <m:d>
                      <m:dPr>
                        <m:ctrlPr>
                          <a:rPr lang="en-US" altLang="zh-CN" b="1" i="1" smtClean="0">
                            <a:latin typeface="Cambria Math" panose="02040503050406030204" pitchFamily="18" charset="0"/>
                          </a:rPr>
                        </m:ctrlPr>
                      </m:dPr>
                      <m:e>
                        <m:r>
                          <a:rPr lang="en-US" altLang="zh-CN" b="1" i="1" smtClean="0">
                            <a:latin typeface="Cambria Math"/>
                          </a:rPr>
                          <m:t>𝒚</m:t>
                        </m:r>
                      </m:e>
                    </m:d>
                    <m:r>
                      <m:rPr>
                        <m:lit/>
                      </m:rPr>
                      <a:rPr lang="en-US" altLang="zh-CN" b="1" i="1" smtClean="0">
                        <a:latin typeface="Cambria Math"/>
                      </a:rPr>
                      <m:t>||</m:t>
                    </m:r>
                    <m:r>
                      <a:rPr lang="en-US" altLang="zh-CN" b="1" i="1" smtClean="0">
                        <a:latin typeface="Cambria Math"/>
                      </a:rPr>
                      <m:t>≤</m:t>
                    </m:r>
                    <m:r>
                      <a:rPr lang="en-US" altLang="zh-CN" b="1" i="1" smtClean="0">
                        <a:latin typeface="Cambria Math"/>
                      </a:rPr>
                      <m:t>𝜷</m:t>
                    </m:r>
                    <m:r>
                      <m:rPr>
                        <m:lit/>
                      </m:rPr>
                      <a:rPr lang="en-US" altLang="zh-CN" b="1"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𝒚</m:t>
                    </m:r>
                    <m:r>
                      <m:rPr>
                        <m:lit/>
                      </m:rPr>
                      <a:rPr lang="en-US" altLang="zh-CN" b="1" i="1" smtClean="0">
                        <a:latin typeface="Cambria Math"/>
                      </a:rPr>
                      <m:t>||</m:t>
                    </m:r>
                    <m:r>
                      <a:rPr lang="en-US" altLang="zh-CN" b="1"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𝒚</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oMath>
                </a14:m>
                <a:r>
                  <a:rPr lang="en-US" altLang="zh-CN" dirty="0"/>
                  <a:t>,</a:t>
                </a:r>
                <a14:m>
                  <m:oMath xmlns:m="http://schemas.openxmlformats.org/officeDocument/2006/math">
                    <m:r>
                      <a:rPr lang="en-US" altLang="zh-CN" b="1" i="1" dirty="0" smtClean="0">
                        <a:latin typeface="Cambria Math"/>
                      </a:rPr>
                      <m:t>𝜷</m:t>
                    </m:r>
                    <m:r>
                      <a:rPr lang="en-US" altLang="zh-CN" b="1" i="1" dirty="0" smtClean="0">
                        <a:latin typeface="Cambria Math"/>
                      </a:rPr>
                      <m:t>&lt;</m:t>
                    </m:r>
                    <m:r>
                      <a:rPr lang="en-US" altLang="zh-CN" b="1" i="1" dirty="0" smtClean="0">
                        <a:latin typeface="Cambria Math"/>
                      </a:rPr>
                      <m:t>𝟏</m:t>
                    </m:r>
                  </m:oMath>
                </a14:m>
                <a:r>
                  <a:rPr lang="en-US" altLang="zh-CN" dirty="0"/>
                  <a:t>,</a:t>
                </a:r>
                <a:r>
                  <a:rPr lang="zh-CN" altLang="en-US" dirty="0"/>
                  <a:t>则意味着映射</a:t>
                </a:r>
                <a14:m>
                  <m:oMath xmlns:m="http://schemas.openxmlformats.org/officeDocument/2006/math">
                    <m:r>
                      <a:rPr lang="en-US" altLang="zh-CN" b="1" i="1" smtClean="0">
                        <a:latin typeface="Cambria Math"/>
                      </a:rPr>
                      <m:t>𝑻</m:t>
                    </m:r>
                  </m:oMath>
                </a14:m>
                <a:r>
                  <a:rPr lang="zh-CN" altLang="en-US" dirty="0"/>
                  <a:t>有唯一的不动点，从任意</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oMath>
                </a14:m>
                <a:r>
                  <a:rPr lang="zh-CN" altLang="en-US" dirty="0"/>
                  <a:t>点，迭代后一定收敛于</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点</a:t>
                </a:r>
                <a:endParaRPr lang="en-US" altLang="zh-CN" dirty="0"/>
              </a:p>
              <a:p>
                <a:r>
                  <a:rPr lang="zh-CN" altLang="en-US" dirty="0"/>
                  <a:t>如果</a:t>
                </a:r>
                <a14:m>
                  <m:oMath xmlns:m="http://schemas.openxmlformats.org/officeDocument/2006/math">
                    <m:r>
                      <a:rPr lang="en-US" altLang="zh-CN" b="1" i="1" smtClean="0">
                        <a:latin typeface="Cambria Math"/>
                      </a:rPr>
                      <m:t>𝜷</m:t>
                    </m:r>
                    <m:r>
                      <a:rPr lang="en-US" altLang="zh-CN" b="1" i="1" smtClean="0">
                        <a:latin typeface="Cambria Math"/>
                      </a:rPr>
                      <m:t>=</m:t>
                    </m:r>
                    <m:r>
                      <a:rPr lang="en-US" altLang="zh-CN" b="1" i="1" smtClean="0">
                        <a:latin typeface="Cambria Math"/>
                      </a:rPr>
                      <m:t>𝟏</m:t>
                    </m:r>
                  </m:oMath>
                </a14:m>
                <a:r>
                  <a:rPr lang="en-US" altLang="zh-CN" dirty="0"/>
                  <a:t>,</a:t>
                </a:r>
                <a:r>
                  <a:rPr lang="zh-CN" altLang="en-US" dirty="0"/>
                  <a:t>且范数为欧氏范数，且有至少一个不动点，则迭代</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r>
                              <a:rPr lang="en-US" altLang="zh-CN" b="1" i="1" smtClean="0">
                                <a:latin typeface="Cambria Math"/>
                              </a:rPr>
                              <m:t>+</m:t>
                            </m:r>
                            <m:r>
                              <a:rPr lang="en-US" altLang="zh-CN" b="1" i="1" smtClean="0">
                                <a:latin typeface="Cambria Math"/>
                              </a:rPr>
                              <m:t>𝟏</m:t>
                            </m:r>
                          </m:e>
                        </m:d>
                      </m:sup>
                    </m:sSup>
                    <m:r>
                      <a:rPr lang="en-US" altLang="zh-CN" b="1" i="1" smtClean="0">
                        <a:latin typeface="Cambria Math"/>
                      </a:rPr>
                      <m:t>=</m:t>
                    </m:r>
                    <m:d>
                      <m:dPr>
                        <m:ctrlPr>
                          <a:rPr lang="en-US" altLang="zh-CN" b="1" i="1" smtClean="0">
                            <a:latin typeface="Cambria Math" panose="02040503050406030204" pitchFamily="18" charset="0"/>
                          </a:rPr>
                        </m:ctrlPr>
                      </m:dPr>
                      <m:e>
                        <m:r>
                          <a:rPr lang="en-US" altLang="zh-CN" b="1" i="1" smtClean="0">
                            <a:latin typeface="Cambria Math"/>
                          </a:rPr>
                          <m:t>𝟏</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𝜶</m:t>
                            </m:r>
                          </m:e>
                          <m:sub>
                            <m:r>
                              <a:rPr lang="en-US" altLang="zh-CN" b="1" i="1" smtClean="0">
                                <a:latin typeface="Cambria Math"/>
                              </a:rPr>
                              <m:t>𝒌</m:t>
                            </m:r>
                          </m:sub>
                        </m:sSub>
                      </m:e>
                    </m:d>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𝜶</m:t>
                        </m:r>
                      </m:e>
                      <m:sub>
                        <m:r>
                          <a:rPr lang="en-US" altLang="zh-CN" b="1" i="1" smtClean="0">
                            <a:latin typeface="Cambria Math"/>
                          </a:rPr>
                          <m:t>𝒌</m:t>
                        </m:r>
                      </m:sub>
                    </m:sSub>
                    <m:r>
                      <a:rPr lang="en-US" altLang="zh-CN" b="1" i="1" smtClean="0">
                        <a:latin typeface="Cambria Math"/>
                      </a:rPr>
                      <m:t>𝑻</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e>
                    </m:d>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𝜶</m:t>
                        </m:r>
                      </m:e>
                      <m:sub>
                        <m:r>
                          <a:rPr lang="en-US" altLang="zh-CN" b="1" i="1" smtClean="0">
                            <a:latin typeface="Cambria Math"/>
                          </a:rPr>
                          <m:t>𝒌</m:t>
                        </m:r>
                      </m:sub>
                    </m:sSub>
                    <m:r>
                      <a:rPr lang="en-US" altLang="zh-CN" b="1" i="1" smtClean="0">
                        <a:latin typeface="Cambria Math"/>
                      </a:rPr>
                      <m:t>∈[</m:t>
                    </m:r>
                    <m:r>
                      <a:rPr lang="en-US" altLang="zh-CN" b="1" i="1" smtClean="0">
                        <a:latin typeface="Cambria Math"/>
                      </a:rPr>
                      <m:t>𝟎</m:t>
                    </m:r>
                    <m:r>
                      <a:rPr lang="en-US" altLang="zh-CN" b="1" i="1" smtClean="0">
                        <a:latin typeface="Cambria Math"/>
                      </a:rPr>
                      <m:t>,</m:t>
                    </m:r>
                    <m:r>
                      <a:rPr lang="en-US" altLang="zh-CN" b="1" i="1" smtClean="0">
                        <a:latin typeface="Cambria Math"/>
                      </a:rPr>
                      <m:t>𝟏</m:t>
                    </m:r>
                    <m:r>
                      <a:rPr lang="en-US" altLang="zh-CN" b="1" i="1" smtClean="0">
                        <a:latin typeface="Cambria Math"/>
                      </a:rPr>
                      <m:t>]</m:t>
                    </m:r>
                  </m:oMath>
                </a14:m>
                <a:r>
                  <a:rPr lang="en-US" altLang="zh-CN" dirty="0"/>
                  <a:t>,</a:t>
                </a:r>
                <a:r>
                  <a:rPr lang="zh-CN" altLang="en-US" dirty="0"/>
                  <a:t>且</a:t>
                </a:r>
                <a14:m>
                  <m:oMath xmlns:m="http://schemas.openxmlformats.org/officeDocument/2006/math">
                    <m:nary>
                      <m:naryPr>
                        <m:chr m:val="∑"/>
                        <m:ctrlPr>
                          <a:rPr lang="en-US" altLang="zh-CN" b="1" i="1" dirty="0" smtClean="0">
                            <a:latin typeface="Cambria Math" panose="02040503050406030204" pitchFamily="18" charset="0"/>
                          </a:rPr>
                        </m:ctrlPr>
                      </m:naryPr>
                      <m:sub>
                        <m:r>
                          <a:rPr lang="en-US" altLang="zh-CN" b="1" i="1" dirty="0" smtClean="0">
                            <a:latin typeface="Cambria Math"/>
                          </a:rPr>
                          <m:t>𝒌</m:t>
                        </m:r>
                        <m:r>
                          <a:rPr lang="en-US" altLang="zh-CN" b="1" i="1" dirty="0" smtClean="0">
                            <a:latin typeface="Cambria Math"/>
                          </a:rPr>
                          <m:t>=</m:t>
                        </m:r>
                        <m:r>
                          <a:rPr lang="en-US" altLang="zh-CN" b="1" i="1" dirty="0" smtClean="0">
                            <a:latin typeface="Cambria Math"/>
                          </a:rPr>
                          <m:t>𝟎</m:t>
                        </m:r>
                      </m:sub>
                      <m:sup>
                        <m:r>
                          <a:rPr lang="en-US" altLang="zh-CN" i="1" dirty="0">
                            <a:latin typeface="Cambria Math"/>
                            <a:ea typeface="Cambria Math"/>
                          </a:rPr>
                          <m:t>∞</m:t>
                        </m:r>
                      </m:sup>
                      <m:e>
                        <m:sSub>
                          <m:sSubPr>
                            <m:ctrlPr>
                              <a:rPr lang="en-US" altLang="zh-CN" b="1" i="1" dirty="0" smtClean="0">
                                <a:latin typeface="Cambria Math" panose="02040503050406030204" pitchFamily="18" charset="0"/>
                              </a:rPr>
                            </m:ctrlPr>
                          </m:sSubPr>
                          <m:e>
                            <m:r>
                              <a:rPr lang="en-US" altLang="zh-CN" b="1" i="1" dirty="0" smtClean="0">
                                <a:latin typeface="Cambria Math"/>
                              </a:rPr>
                              <m:t>𝜶</m:t>
                            </m:r>
                          </m:e>
                          <m:sub>
                            <m:r>
                              <a:rPr lang="en-US" altLang="zh-CN" b="1" i="1" dirty="0" smtClean="0">
                                <a:latin typeface="Cambria Math"/>
                              </a:rPr>
                              <m:t>𝒌</m:t>
                            </m:r>
                          </m:sub>
                        </m:sSub>
                        <m:d>
                          <m:dPr>
                            <m:ctrlPr>
                              <a:rPr lang="en-US" altLang="zh-CN" b="1" i="1" dirty="0" smtClean="0">
                                <a:latin typeface="Cambria Math" panose="02040503050406030204" pitchFamily="18" charset="0"/>
                              </a:rPr>
                            </m:ctrlPr>
                          </m:dPr>
                          <m:e>
                            <m:r>
                              <a:rPr lang="en-US" altLang="zh-CN" b="1" i="1" dirty="0" smtClean="0">
                                <a:latin typeface="Cambria Math"/>
                              </a:rPr>
                              <m:t>𝟏</m:t>
                            </m:r>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𝜶</m:t>
                                </m:r>
                              </m:e>
                              <m:sub>
                                <m:r>
                                  <a:rPr lang="en-US" altLang="zh-CN" b="1" i="1" dirty="0" smtClean="0">
                                    <a:latin typeface="Cambria Math"/>
                                  </a:rPr>
                                  <m:t>𝒌</m:t>
                                </m:r>
                              </m:sub>
                            </m:sSub>
                          </m:e>
                        </m:d>
                        <m:r>
                          <a:rPr lang="en-US" altLang="zh-CN" b="1" i="1" dirty="0" smtClean="0">
                            <a:latin typeface="Cambria Math"/>
                          </a:rPr>
                          <m:t>=</m:t>
                        </m:r>
                        <m:r>
                          <a:rPr lang="en-US" altLang="zh-CN" b="1" i="1" dirty="0" smtClean="0">
                            <a:latin typeface="Cambria Math"/>
                            <a:ea typeface="Cambria Math"/>
                          </a:rPr>
                          <m:t>∞</m:t>
                        </m:r>
                      </m:e>
                    </m:nary>
                  </m:oMath>
                </a14:m>
                <a:r>
                  <a:rPr lang="en-US" altLang="zh-CN" dirty="0"/>
                  <a:t>,</a:t>
                </a:r>
                <a:r>
                  <a:rPr lang="zh-CN" altLang="en-US" dirty="0"/>
                  <a:t>从任意</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𝟎</m:t>
                            </m:r>
                          </m:e>
                        </m:d>
                      </m:sup>
                    </m:sSup>
                  </m:oMath>
                </a14:m>
                <a:r>
                  <a:rPr lang="zh-CN" altLang="en-US" dirty="0"/>
                  <a:t>点出发，迭代后一定收敛于</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oMath>
                </a14:m>
                <a:r>
                  <a:rPr lang="zh-CN" altLang="en-US" dirty="0"/>
                  <a:t>点</a:t>
                </a:r>
                <a:endParaRPr lang="en-US" altLang="zh-CN" dirty="0"/>
              </a:p>
              <a:p>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587" b="-217"/>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计算的终止条件</a:t>
                </a:r>
                <a:r>
                  <a:rPr lang="en-US" altLang="zh-CN" dirty="0"/>
                  <a:t>(Termination criterion)</a:t>
                </a:r>
                <a:r>
                  <a:rPr lang="zh-CN" altLang="en-US" dirty="0"/>
                  <a:t>与收敛速度</a:t>
                </a:r>
                <a:r>
                  <a:rPr lang="en-US" altLang="zh-CN" dirty="0"/>
                  <a:t>(Convergence rate)</a:t>
                </a:r>
              </a:p>
              <a:p>
                <a:pPr lvl="1"/>
                <a:r>
                  <a:rPr lang="en-US" altLang="zh-CN" dirty="0">
                    <a:solidFill>
                      <a:srgbClr val="FF0000"/>
                    </a:solidFill>
                  </a:rPr>
                  <a:t>TC1</a:t>
                </a:r>
                <a:r>
                  <a:rPr lang="en-US" altLang="zh-CN" dirty="0"/>
                  <a:t>.</a:t>
                </a:r>
                <a:r>
                  <a:rPr lang="zh-CN" altLang="en-US" dirty="0"/>
                  <a:t>最自然的停止准则：</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a:latin typeface="Cambria Math"/>
                          </a:rPr>
                          <m:t>𝛁</m:t>
                        </m:r>
                        <m:r>
                          <a:rPr lang="en-US" altLang="zh-CN" i="1">
                            <a:latin typeface="Cambria Math"/>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𝒌</m:t>
                                    </m:r>
                                  </m:e>
                                </m:d>
                              </m:sup>
                            </m:sSup>
                          </m:e>
                        </m:d>
                      </m:e>
                    </m:d>
                    <m:r>
                      <a:rPr lang="en-US" altLang="zh-CN" b="1" i="1" smtClean="0">
                        <a:latin typeface="Cambria Math"/>
                      </a:rPr>
                      <m:t>&lt;</m:t>
                    </m:r>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𝟏</m:t>
                        </m:r>
                      </m:sub>
                    </m:sSub>
                  </m:oMath>
                </a14:m>
                <a:r>
                  <a:rPr lang="en-US" altLang="zh-CN" dirty="0"/>
                  <a:t>,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𝟏</m:t>
                        </m:r>
                      </m:sub>
                    </m:sSub>
                  </m:oMath>
                </a14:m>
                <a:r>
                  <a:rPr lang="zh-CN" altLang="en-US" dirty="0"/>
                  <a:t>为某个事先定义的精度，这表明梯度向量趋近于</a:t>
                </a:r>
                <a:r>
                  <a:rPr lang="en-US" altLang="zh-CN" dirty="0"/>
                  <a:t>0</a:t>
                </a:r>
                <a:r>
                  <a:rPr lang="zh-CN" altLang="en-US" dirty="0"/>
                  <a:t>，并且迭代序列</a:t>
                </a:r>
                <a14:m>
                  <m:oMath xmlns:m="http://schemas.openxmlformats.org/officeDocument/2006/math">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r>
                      <a:rPr lang="en-US" altLang="zh-CN" b="1" i="1" smtClean="0">
                        <a:latin typeface="Cambria Math"/>
                      </a:rPr>
                      <m:t>}</m:t>
                    </m:r>
                  </m:oMath>
                </a14:m>
                <a:r>
                  <a:rPr lang="zh-CN" altLang="en-US" dirty="0"/>
                  <a:t>收敛到某个平稳点</a:t>
                </a:r>
                <a:endParaRPr lang="en-US" altLang="zh-CN" dirty="0"/>
              </a:p>
              <a:p>
                <a:pPr lvl="1"/>
                <a:r>
                  <a:rPr lang="en-US" altLang="zh-CN" dirty="0">
                    <a:solidFill>
                      <a:srgbClr val="FF0000"/>
                    </a:solidFill>
                  </a:rPr>
                  <a:t>TC2</a:t>
                </a:r>
                <a:r>
                  <a:rPr lang="en-US" altLang="zh-CN" dirty="0"/>
                  <a:t>. </a:t>
                </a:r>
                <a:r>
                  <a:rPr lang="zh-CN" altLang="en-US" dirty="0"/>
                  <a:t>相邻两次迭代点关系：</a:t>
                </a:r>
                <a:r>
                  <a:rPr lang="en-US" altLang="zh-CN" dirty="0"/>
                  <a:t> </a:t>
                </a:r>
                <a14:m>
                  <m:oMath xmlns:m="http://schemas.openxmlformats.org/officeDocument/2006/math">
                    <m:d>
                      <m:dPr>
                        <m:begChr m:val="‖"/>
                        <m:endChr m:val="‖"/>
                        <m:ctrlPr>
                          <a:rPr lang="en-US" altLang="zh-CN"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r>
                                  <a:rPr lang="en-US" altLang="zh-CN" b="1" i="1" smtClean="0">
                                    <a:latin typeface="Cambria Math"/>
                                  </a:rPr>
                                  <m:t>+</m:t>
                                </m:r>
                                <m:r>
                                  <a:rPr lang="en-US" altLang="zh-CN" b="1" i="1" smtClean="0">
                                    <a:latin typeface="Cambria Math"/>
                                  </a:rPr>
                                  <m:t>𝟏</m:t>
                                </m:r>
                              </m:e>
                            </m:d>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e>
                    </m:d>
                    <m:r>
                      <a:rPr lang="en-US" altLang="zh-CN" b="1" i="1" smtClean="0">
                        <a:latin typeface="Cambria Math"/>
                      </a:rPr>
                      <m:t>&lt;</m:t>
                    </m:r>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𝟐</m:t>
                        </m:r>
                      </m:sub>
                    </m:sSub>
                  </m:oMath>
                </a14:m>
                <a:r>
                  <a:rPr lang="en-US" altLang="zh-CN" dirty="0"/>
                  <a:t>,</a:t>
                </a:r>
                <a:r>
                  <a:rPr lang="zh-CN" altLang="en-US" dirty="0"/>
                  <a:t>或者</a:t>
                </a:r>
                <a14:m>
                  <m:oMath xmlns:m="http://schemas.openxmlformats.org/officeDocument/2006/math">
                    <m:f>
                      <m:fPr>
                        <m:ctrlPr>
                          <a:rPr lang="en-US" altLang="zh-CN" b="1" i="1" smtClean="0">
                            <a:latin typeface="Cambria Math" panose="02040503050406030204" pitchFamily="18" charset="0"/>
                          </a:rPr>
                        </m:ctrlPr>
                      </m:fPr>
                      <m:num>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𝒌</m:t>
                                    </m:r>
                                    <m:r>
                                      <a:rPr lang="en-US" altLang="zh-CN" i="1">
                                        <a:latin typeface="Cambria Math"/>
                                      </a:rPr>
                                      <m:t>+</m:t>
                                    </m:r>
                                    <m:r>
                                      <a:rPr lang="en-US" altLang="zh-CN" i="1">
                                        <a:latin typeface="Cambria Math"/>
                                      </a:rPr>
                                      <m:t>𝟏</m:t>
                                    </m:r>
                                  </m:e>
                                </m:d>
                              </m:sup>
                            </m:sSup>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𝒌</m:t>
                                    </m:r>
                                  </m:e>
                                </m:d>
                              </m:sup>
                            </m:sSup>
                          </m:e>
                        </m:d>
                      </m:num>
                      <m:den>
                        <m:d>
                          <m:dPr>
                            <m:begChr m:val="‖"/>
                            <m:endChr m:val="‖"/>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e>
                        </m:d>
                      </m:den>
                    </m:f>
                    <m:r>
                      <a:rPr lang="en-US" altLang="zh-CN" i="1">
                        <a:latin typeface="Cambria Math"/>
                      </a:rPr>
                      <m:t>&lt;</m:t>
                    </m:r>
                    <m:sSub>
                      <m:sSubPr>
                        <m:ctrlPr>
                          <a:rPr lang="en-US" altLang="zh-CN" i="1">
                            <a:latin typeface="Cambria Math" panose="02040503050406030204" pitchFamily="18" charset="0"/>
                          </a:rPr>
                        </m:ctrlPr>
                      </m:sSubPr>
                      <m:e>
                        <m:r>
                          <a:rPr lang="en-US" altLang="zh-CN" i="1">
                            <a:latin typeface="Cambria Math"/>
                          </a:rPr>
                          <m:t>𝝐</m:t>
                        </m:r>
                      </m:e>
                      <m:sub>
                        <m:r>
                          <a:rPr lang="en-US" altLang="zh-CN" b="1" i="1" smtClean="0">
                            <a:latin typeface="Cambria Math"/>
                          </a:rPr>
                          <m:t>𝟑</m:t>
                        </m:r>
                      </m:sub>
                    </m:sSub>
                  </m:oMath>
                </a14:m>
                <a:r>
                  <a:rPr lang="en-US" altLang="zh-CN" dirty="0"/>
                  <a:t>,</a:t>
                </a:r>
              </a:p>
              <a:p>
                <a:pPr lvl="1"/>
                <a:r>
                  <a:rPr lang="en-US" altLang="zh-CN" dirty="0">
                    <a:solidFill>
                      <a:srgbClr val="FF0000"/>
                    </a:solidFill>
                  </a:rPr>
                  <a:t>TC3</a:t>
                </a:r>
                <a:r>
                  <a:rPr lang="en-US" altLang="zh-CN" dirty="0"/>
                  <a:t>.</a:t>
                </a:r>
                <a:r>
                  <a:rPr lang="zh-CN" altLang="en-US" dirty="0"/>
                  <a:t>相邻两次迭代函数值的关系</a:t>
                </a:r>
                <a:r>
                  <a:rPr lang="en-US" altLang="zh-CN" dirty="0"/>
                  <a:t>:</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e>
                    </m:d>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r>
                                  <a:rPr lang="en-US" altLang="zh-CN" b="1" i="1" smtClean="0">
                                    <a:latin typeface="Cambria Math"/>
                                  </a:rPr>
                                  <m:t>+</m:t>
                                </m:r>
                                <m:r>
                                  <a:rPr lang="en-US" altLang="zh-CN" b="1" i="1" smtClean="0">
                                    <a:latin typeface="Cambria Math"/>
                                  </a:rPr>
                                  <m:t>𝟏</m:t>
                                </m:r>
                              </m:e>
                            </m:d>
                          </m:sup>
                        </m:sSup>
                      </m:e>
                    </m:d>
                    <m:r>
                      <a:rPr lang="en-US" altLang="zh-CN" b="1" i="1" smtClean="0">
                        <a:latin typeface="Cambria Math"/>
                      </a:rPr>
                      <m:t>&lt;</m:t>
                    </m:r>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𝟒</m:t>
                        </m:r>
                      </m:sub>
                    </m:sSub>
                  </m:oMath>
                </a14:m>
                <a:r>
                  <a:rPr lang="en-US" altLang="zh-CN" dirty="0"/>
                  <a:t>,</a:t>
                </a:r>
                <a:r>
                  <a:rPr lang="zh-CN" altLang="en-US" dirty="0"/>
                  <a:t>或者</a:t>
                </a:r>
                <a14:m>
                  <m:oMath xmlns:m="http://schemas.openxmlformats.org/officeDocument/2006/math">
                    <m:f>
                      <m:fPr>
                        <m:ctrlPr>
                          <a:rPr lang="en-US" altLang="zh-CN" b="1" i="1" smtClean="0">
                            <a:latin typeface="Cambria Math" panose="02040503050406030204" pitchFamily="18" charset="0"/>
                          </a:rPr>
                        </m:ctrlPr>
                      </m:fPr>
                      <m:num>
                        <m:r>
                          <a:rPr lang="en-US" altLang="zh-CN" i="1">
                            <a:latin typeface="Cambria Math"/>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𝒌</m:t>
                                    </m:r>
                                  </m:e>
                                </m:d>
                              </m:sup>
                            </m:sSup>
                          </m:e>
                        </m:d>
                        <m:r>
                          <a:rPr lang="en-US" altLang="zh-CN" i="1">
                            <a:latin typeface="Cambria Math"/>
                          </a:rPr>
                          <m:t>−</m:t>
                        </m:r>
                        <m:r>
                          <a:rPr lang="en-US" altLang="zh-CN" i="1">
                            <a:latin typeface="Cambria Math"/>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𝒌</m:t>
                                    </m:r>
                                    <m:r>
                                      <a:rPr lang="en-US" altLang="zh-CN" i="1">
                                        <a:latin typeface="Cambria Math"/>
                                      </a:rPr>
                                      <m:t>+</m:t>
                                    </m:r>
                                    <m:r>
                                      <a:rPr lang="en-US" altLang="zh-CN" i="1">
                                        <a:latin typeface="Cambria Math"/>
                                      </a:rPr>
                                      <m:t>𝟏</m:t>
                                    </m:r>
                                  </m:e>
                                </m:d>
                              </m:sup>
                            </m:sSup>
                          </m:e>
                        </m:d>
                      </m:num>
                      <m:den>
                        <m:d>
                          <m:dPr>
                            <m:begChr m:val="|"/>
                            <m:endChr m:val="|"/>
                            <m:ctrlPr>
                              <a:rPr lang="en-US" altLang="zh-CN" b="1" i="1" smtClean="0">
                                <a:latin typeface="Cambria Math" panose="02040503050406030204" pitchFamily="18" charset="0"/>
                              </a:rPr>
                            </m:ctrlPr>
                          </m:dPr>
                          <m:e>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e>
                            </m:d>
                          </m:e>
                        </m:d>
                      </m:den>
                    </m:f>
                    <m:r>
                      <a:rPr lang="en-US" altLang="zh-CN" i="1">
                        <a:latin typeface="Cambria Math"/>
                      </a:rPr>
                      <m:t>&lt;</m:t>
                    </m:r>
                    <m:sSub>
                      <m:sSubPr>
                        <m:ctrlPr>
                          <a:rPr lang="en-US" altLang="zh-CN" i="1">
                            <a:latin typeface="Cambria Math" panose="02040503050406030204" pitchFamily="18" charset="0"/>
                          </a:rPr>
                        </m:ctrlPr>
                      </m:sSubPr>
                      <m:e>
                        <m:r>
                          <a:rPr lang="en-US" altLang="zh-CN" i="1">
                            <a:latin typeface="Cambria Math"/>
                          </a:rPr>
                          <m:t>𝝐</m:t>
                        </m:r>
                      </m:e>
                      <m:sub>
                        <m:r>
                          <a:rPr lang="en-US" altLang="zh-CN" b="1" i="1" smtClean="0">
                            <a:latin typeface="Cambria Math"/>
                          </a:rPr>
                          <m:t>𝟓</m:t>
                        </m:r>
                      </m:sub>
                    </m:sSub>
                  </m:oMath>
                </a14:m>
                <a:endParaRPr lang="en-US" altLang="zh-CN" dirty="0"/>
              </a:p>
              <a:p>
                <a:pPr marL="441325" lvl="1" indent="0">
                  <a:buNone/>
                </a:pPr>
                <a:r>
                  <a:rPr lang="zh-CN" altLang="en-US" dirty="0"/>
                  <a:t>在不同情况下，可以分别采用这些准则来终止迭代，这里这些</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𝝐</m:t>
                        </m:r>
                      </m:e>
                      <m:sub>
                        <m:r>
                          <a:rPr lang="en-US" altLang="zh-CN" b="1" i="1" smtClean="0">
                            <a:latin typeface="Cambria Math"/>
                          </a:rPr>
                          <m:t>𝒊</m:t>
                        </m:r>
                      </m:sub>
                    </m:sSub>
                  </m:oMath>
                </a14:m>
                <a:r>
                  <a:rPr lang="zh-CN" altLang="en-US" dirty="0"/>
                  <a:t>都是事先定义的精度值</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66" b="-564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169024" y="5481390"/>
                <a:ext cx="4680520" cy="516295"/>
              </a:xfrm>
              <a:prstGeom prst="rect">
                <a:avLst/>
              </a:prstGeom>
              <a:noFill/>
            </p:spPr>
            <p:txBody>
              <a:bodyPr wrap="square" rtlCol="0">
                <a:spAutoFit/>
              </a:bodyPr>
              <a:lstStyle/>
              <a:p>
                <a:r>
                  <a:rPr lang="zh-CN" altLang="en-US" dirty="0">
                    <a:solidFill>
                      <a:srgbClr val="CC00CC"/>
                    </a:solidFill>
                  </a:rPr>
                  <a:t>为什么不用</a:t>
                </a:r>
                <a14:m>
                  <m:oMath xmlns:m="http://schemas.openxmlformats.org/officeDocument/2006/math">
                    <m:d>
                      <m:dPr>
                        <m:begChr m:val="|"/>
                        <m:endChr m:val="|"/>
                        <m:ctrlPr>
                          <a:rPr lang="en-US" altLang="zh-CN" b="1" i="1" smtClean="0">
                            <a:solidFill>
                              <a:srgbClr val="CC00CC"/>
                            </a:solidFill>
                            <a:latin typeface="Cambria Math" panose="02040503050406030204" pitchFamily="18" charset="0"/>
                          </a:rPr>
                        </m:ctrlPr>
                      </m:dPr>
                      <m:e>
                        <m:r>
                          <a:rPr lang="en-US" altLang="zh-CN" b="1" i="1" smtClean="0">
                            <a:solidFill>
                              <a:srgbClr val="CC00CC"/>
                            </a:solidFill>
                            <a:latin typeface="Cambria Math"/>
                          </a:rPr>
                          <m:t>𝒇</m:t>
                        </m:r>
                        <m:d>
                          <m:dPr>
                            <m:ctrlPr>
                              <a:rPr lang="en-US" altLang="zh-CN" b="1" i="1" smtClean="0">
                                <a:solidFill>
                                  <a:srgbClr val="CC00CC"/>
                                </a:solidFill>
                                <a:latin typeface="Cambria Math" panose="02040503050406030204" pitchFamily="18" charset="0"/>
                              </a:rPr>
                            </m:ctrlPr>
                          </m:dPr>
                          <m:e>
                            <m:sSup>
                              <m:sSupPr>
                                <m:ctrlPr>
                                  <a:rPr lang="en-US" altLang="zh-CN" b="1" i="1" smtClean="0">
                                    <a:solidFill>
                                      <a:srgbClr val="CC00CC"/>
                                    </a:solidFill>
                                    <a:latin typeface="Cambria Math" panose="02040503050406030204" pitchFamily="18" charset="0"/>
                                  </a:rPr>
                                </m:ctrlPr>
                              </m:sSupPr>
                              <m:e>
                                <m:r>
                                  <a:rPr lang="en-US" altLang="zh-CN" b="1" i="1" smtClean="0">
                                    <a:solidFill>
                                      <a:srgbClr val="CC00CC"/>
                                    </a:solidFill>
                                    <a:latin typeface="Cambria Math"/>
                                  </a:rPr>
                                  <m:t>𝒙</m:t>
                                </m:r>
                              </m:e>
                              <m:sup>
                                <m:d>
                                  <m:dPr>
                                    <m:ctrlPr>
                                      <a:rPr lang="en-US" altLang="zh-CN" b="1" i="1" smtClean="0">
                                        <a:solidFill>
                                          <a:srgbClr val="CC00CC"/>
                                        </a:solidFill>
                                        <a:latin typeface="Cambria Math" panose="02040503050406030204" pitchFamily="18" charset="0"/>
                                      </a:rPr>
                                    </m:ctrlPr>
                                  </m:dPr>
                                  <m:e>
                                    <m:r>
                                      <a:rPr lang="en-US" altLang="zh-CN" b="1" i="1" smtClean="0">
                                        <a:solidFill>
                                          <a:srgbClr val="CC00CC"/>
                                        </a:solidFill>
                                        <a:latin typeface="Cambria Math"/>
                                      </a:rPr>
                                      <m:t>𝒌</m:t>
                                    </m:r>
                                  </m:e>
                                </m:d>
                              </m:sup>
                            </m:sSup>
                          </m:e>
                        </m:d>
                        <m:r>
                          <a:rPr lang="en-US" altLang="zh-CN" b="1" i="1" smtClean="0">
                            <a:solidFill>
                              <a:srgbClr val="CC00CC"/>
                            </a:solidFill>
                            <a:latin typeface="Cambria Math"/>
                          </a:rPr>
                          <m:t>−</m:t>
                        </m:r>
                        <m:r>
                          <a:rPr lang="en-US" altLang="zh-CN" b="1" i="1" smtClean="0">
                            <a:solidFill>
                              <a:srgbClr val="CC00CC"/>
                            </a:solidFill>
                            <a:latin typeface="Cambria Math"/>
                          </a:rPr>
                          <m:t>𝒇</m:t>
                        </m:r>
                        <m:d>
                          <m:dPr>
                            <m:ctrlPr>
                              <a:rPr lang="en-US" altLang="zh-CN" b="1" i="1" smtClean="0">
                                <a:solidFill>
                                  <a:srgbClr val="CC00CC"/>
                                </a:solidFill>
                                <a:latin typeface="Cambria Math" panose="02040503050406030204" pitchFamily="18" charset="0"/>
                              </a:rPr>
                            </m:ctrlPr>
                          </m:dPr>
                          <m:e>
                            <m:sSup>
                              <m:sSupPr>
                                <m:ctrlPr>
                                  <a:rPr lang="en-US" altLang="zh-CN" b="1" i="1" smtClean="0">
                                    <a:solidFill>
                                      <a:srgbClr val="CC00CC"/>
                                    </a:solidFill>
                                    <a:latin typeface="Cambria Math" panose="02040503050406030204" pitchFamily="18" charset="0"/>
                                  </a:rPr>
                                </m:ctrlPr>
                              </m:sSupPr>
                              <m:e>
                                <m:r>
                                  <a:rPr lang="en-US" altLang="zh-CN" b="1" i="1" smtClean="0">
                                    <a:solidFill>
                                      <a:srgbClr val="CC00CC"/>
                                    </a:solidFill>
                                    <a:latin typeface="Cambria Math"/>
                                  </a:rPr>
                                  <m:t>𝒙</m:t>
                                </m:r>
                              </m:e>
                              <m:sup>
                                <m:r>
                                  <a:rPr lang="en-US" altLang="zh-CN" b="1" i="1" smtClean="0">
                                    <a:solidFill>
                                      <a:srgbClr val="CC00CC"/>
                                    </a:solidFill>
                                    <a:latin typeface="Cambria Math"/>
                                  </a:rPr>
                                  <m:t>∗</m:t>
                                </m:r>
                              </m:sup>
                            </m:sSup>
                          </m:e>
                        </m:d>
                      </m:e>
                    </m:d>
                    <m:r>
                      <a:rPr lang="en-US" altLang="zh-CN" b="1" i="1" smtClean="0">
                        <a:solidFill>
                          <a:srgbClr val="CC00CC"/>
                        </a:solidFill>
                        <a:latin typeface="Cambria Math"/>
                      </a:rPr>
                      <m:t>&lt;</m:t>
                    </m:r>
                    <m:r>
                      <a:rPr lang="en-US" altLang="zh-CN" b="1" i="1" smtClean="0">
                        <a:solidFill>
                          <a:srgbClr val="CC00CC"/>
                        </a:solidFill>
                        <a:latin typeface="Cambria Math"/>
                      </a:rPr>
                      <m:t>𝝐</m:t>
                    </m:r>
                  </m:oMath>
                </a14:m>
                <a:endParaRPr lang="zh-CN" altLang="en-US" dirty="0">
                  <a:solidFill>
                    <a:srgbClr val="CC00CC"/>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169024" y="5481389"/>
                <a:ext cx="4680520" cy="516295"/>
              </a:xfrm>
              <a:prstGeom prst="rect">
                <a:avLst/>
              </a:prstGeom>
              <a:blipFill rotWithShape="1">
                <a:blip r:embed="rId3"/>
                <a:stretch>
                  <a:fillRect l="-260" t="-8235" b="-16471"/>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5DEBDA-4D73-4348-BB7E-9E5104C88502}"/>
              </a:ext>
            </a:extLst>
          </p:cNvPr>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p:sp>
        <p:nvSpPr>
          <p:cNvPr id="3" name="内容占位符 2">
            <a:extLst>
              <a:ext uri="{FF2B5EF4-FFF2-40B4-BE49-F238E27FC236}">
                <a16:creationId xmlns:a16="http://schemas.microsoft.com/office/drawing/2014/main" id="{2E6396E8-14BD-4B00-88D2-06479C4EE483}"/>
              </a:ext>
            </a:extLst>
          </p:cNvPr>
          <p:cNvSpPr>
            <a:spLocks noGrp="1"/>
          </p:cNvSpPr>
          <p:nvPr>
            <p:ph idx="1"/>
          </p:nvPr>
        </p:nvSpPr>
        <p:spPr/>
        <p:txBody>
          <a:bodyPr/>
          <a:lstStyle/>
          <a:p>
            <a:r>
              <a:rPr lang="zh-CN" altLang="en-US" dirty="0"/>
              <a:t>收敛性</a:t>
            </a:r>
          </a:p>
        </p:txBody>
      </p:sp>
      <p:pic>
        <p:nvPicPr>
          <p:cNvPr id="5" name="图片 4">
            <a:extLst>
              <a:ext uri="{FF2B5EF4-FFF2-40B4-BE49-F238E27FC236}">
                <a16:creationId xmlns:a16="http://schemas.microsoft.com/office/drawing/2014/main" id="{8E3417CA-B189-4663-8A10-6EF061B913C3}"/>
              </a:ext>
            </a:extLst>
          </p:cNvPr>
          <p:cNvPicPr>
            <a:picLocks noChangeAspect="1"/>
          </p:cNvPicPr>
          <p:nvPr/>
        </p:nvPicPr>
        <p:blipFill>
          <a:blip r:embed="rId2"/>
          <a:stretch>
            <a:fillRect/>
          </a:stretch>
        </p:blipFill>
        <p:spPr>
          <a:xfrm>
            <a:off x="890621" y="2169744"/>
            <a:ext cx="8413684" cy="3901998"/>
          </a:xfrm>
          <a:prstGeom prst="rect">
            <a:avLst/>
          </a:prstGeom>
        </p:spPr>
      </p:pic>
    </p:spTree>
    <p:extLst>
      <p:ext uri="{BB962C8B-B14F-4D97-AF65-F5344CB8AC3E}">
        <p14:creationId xmlns:p14="http://schemas.microsoft.com/office/powerpoint/2010/main" val="310680651"/>
      </p:ext>
    </p:extLst>
  </p:cSld>
  <p:clrMapOvr>
    <a:masterClrMapping/>
  </p:clrMapOvr>
  <p:transition spd="med">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数学模型</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选址问题</a:t>
                </a:r>
                <a:endParaRPr lang="en-US" altLang="zh-CN" dirty="0"/>
              </a:p>
              <a:p>
                <a:pPr lvl="1"/>
                <a:r>
                  <a:rPr lang="zh-CN" altLang="en-US" dirty="0"/>
                  <a:t>最终该问题的数学模型可以表示为</a:t>
                </a:r>
                <a:endParaRPr lang="en-US" altLang="zh-CN" dirty="0"/>
              </a:p>
              <a:p>
                <a14:m>
                  <m:oMath xmlns:m="http://schemas.openxmlformats.org/officeDocument/2006/math">
                    <m:r>
                      <a:rPr lang="en-US" altLang="zh-CN" b="1" i="1" smtClean="0">
                        <a:latin typeface="Cambria Math"/>
                      </a:rPr>
                      <m:t>𝒎𝒊𝒏</m:t>
                    </m:r>
                    <m:nary>
                      <m:naryPr>
                        <m:chr m:val="∑"/>
                        <m:ctrlPr>
                          <a:rPr lang="zh-CN" altLang="en-US" i="1">
                            <a:latin typeface="Cambria Math" panose="02040503050406030204" pitchFamily="18" charset="0"/>
                          </a:rPr>
                        </m:ctrlPr>
                      </m:naryPr>
                      <m:sub>
                        <m:r>
                          <m:rPr>
                            <m:brk m:alnAt="23"/>
                          </m:rPr>
                          <a:rPr lang="en-US" altLang="zh-CN" i="1">
                            <a:latin typeface="Cambria Math"/>
                          </a:rPr>
                          <m:t>𝒊</m:t>
                        </m:r>
                        <m:r>
                          <a:rPr lang="en-US" altLang="zh-CN" i="1">
                            <a:latin typeface="Cambria Math"/>
                          </a:rPr>
                          <m:t>=</m:t>
                        </m:r>
                        <m:r>
                          <a:rPr lang="en-US" altLang="zh-CN" i="1">
                            <a:latin typeface="Cambria Math"/>
                          </a:rPr>
                          <m:t>𝟏</m:t>
                        </m:r>
                      </m:sub>
                      <m:sup>
                        <m:r>
                          <a:rPr lang="en-US" altLang="zh-CN" i="1">
                            <a:latin typeface="Cambria Math"/>
                          </a:rPr>
                          <m:t>𝒎</m:t>
                        </m:r>
                      </m:sup>
                      <m:e>
                        <m:nary>
                          <m:naryPr>
                            <m:chr m:val="∑"/>
                            <m:ctrlPr>
                              <a:rPr lang="en-US" altLang="zh-CN" i="1">
                                <a:latin typeface="Cambria Math" panose="02040503050406030204" pitchFamily="18" charset="0"/>
                              </a:rPr>
                            </m:ctrlPr>
                          </m:naryPr>
                          <m:sub>
                            <m:r>
                              <m:rPr>
                                <m:brk m:alnAt="23"/>
                              </m:rPr>
                              <a:rPr lang="en-US" altLang="zh-CN" i="1">
                                <a:latin typeface="Cambria Math"/>
                              </a:rPr>
                              <m:t>𝒋</m:t>
                            </m:r>
                            <m:r>
                              <a:rPr lang="en-US" altLang="zh-CN" i="1">
                                <a:latin typeface="Cambria Math"/>
                              </a:rPr>
                              <m:t>=</m:t>
                            </m:r>
                            <m:r>
                              <a:rPr lang="en-US" altLang="zh-CN" i="1">
                                <a:latin typeface="Cambria Math"/>
                              </a:rPr>
                              <m:t>𝟏</m:t>
                            </m:r>
                          </m:sub>
                          <m:sup>
                            <m:r>
                              <a:rPr lang="en-US" altLang="zh-CN" i="1">
                                <a:latin typeface="Cambria Math"/>
                              </a:rPr>
                              <m:t>𝒏</m:t>
                            </m:r>
                          </m:sup>
                          <m:e>
                            <m:sSub>
                              <m:sSubPr>
                                <m:ctrlPr>
                                  <a:rPr lang="en-US" altLang="zh-CN" i="1">
                                    <a:latin typeface="Cambria Math" panose="02040503050406030204" pitchFamily="18" charset="0"/>
                                  </a:rPr>
                                </m:ctrlPr>
                              </m:sSubPr>
                              <m:e>
                                <m:r>
                                  <a:rPr lang="en-US" altLang="zh-CN" i="1">
                                    <a:latin typeface="Cambria Math"/>
                                  </a:rPr>
                                  <m:t>𝒛</m:t>
                                </m:r>
                              </m:e>
                              <m:sub>
                                <m:r>
                                  <a:rPr lang="en-US" altLang="zh-CN" i="1">
                                    <a:latin typeface="Cambria Math"/>
                                  </a:rPr>
                                  <m:t>𝒊𝒋</m:t>
                                </m:r>
                              </m:sub>
                            </m:sSub>
                            <m:sSub>
                              <m:sSubPr>
                                <m:ctrlPr>
                                  <a:rPr lang="en-US" altLang="zh-CN" i="1">
                                    <a:latin typeface="Cambria Math" panose="02040503050406030204" pitchFamily="18" charset="0"/>
                                  </a:rPr>
                                </m:ctrlPr>
                              </m:sSubPr>
                              <m:e>
                                <m:r>
                                  <a:rPr lang="en-US" altLang="zh-CN" i="1">
                                    <a:latin typeface="Cambria Math"/>
                                  </a:rPr>
                                  <m:t> </m:t>
                                </m:r>
                                <m:rad>
                                  <m:radPr>
                                    <m:degHide m:val="on"/>
                                    <m:ctrlPr>
                                      <a:rPr lang="en-US" altLang="zh-CN" i="1">
                                        <a:latin typeface="Cambria Math" panose="02040503050406030204" pitchFamily="18" charset="0"/>
                                      </a:rPr>
                                    </m:ctrlPr>
                                  </m:radPr>
                                  <m:deg/>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𝒊</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𝒑</m:t>
                                                </m:r>
                                              </m:e>
                                              <m:sub>
                                                <m:r>
                                                  <a:rPr lang="en-US" altLang="zh-CN" i="1">
                                                    <a:latin typeface="Cambria Math"/>
                                                  </a:rPr>
                                                  <m:t>𝒋</m:t>
                                                </m:r>
                                              </m:sub>
                                            </m:sSub>
                                          </m:e>
                                        </m:d>
                                      </m:e>
                                      <m:sup>
                                        <m:r>
                                          <a:rPr lang="en-US" altLang="zh-CN" i="1">
                                            <a:latin typeface="Cambria Math"/>
                                          </a:rPr>
                                          <m:t>𝟐</m:t>
                                        </m:r>
                                      </m:sup>
                                    </m:sSup>
                                    <m:r>
                                      <a:rPr lang="en-US" altLang="zh-CN" i="1">
                                        <a:latin typeface="Cambria Math"/>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𝒚</m:t>
                                                </m:r>
                                              </m:e>
                                              <m:sub>
                                                <m:r>
                                                  <a:rPr lang="en-US" altLang="zh-CN" i="1">
                                                    <a:latin typeface="Cambria Math"/>
                                                  </a:rPr>
                                                  <m:t>𝒊</m:t>
                                                </m:r>
                                              </m:sub>
                                            </m:sSub>
                                            <m:sSub>
                                              <m:sSubPr>
                                                <m:ctrlPr>
                                                  <a:rPr lang="en-US" altLang="zh-CN" i="1">
                                                    <a:latin typeface="Cambria Math" panose="02040503050406030204" pitchFamily="18" charset="0"/>
                                                  </a:rPr>
                                                </m:ctrlPr>
                                              </m:sSubPr>
                                              <m:e>
                                                <m:r>
                                                  <a:rPr lang="en-US" altLang="zh-CN" i="1">
                                                    <a:latin typeface="Cambria Math"/>
                                                  </a:rPr>
                                                  <m:t>−</m:t>
                                                </m:r>
                                                <m:r>
                                                  <a:rPr lang="en-US" altLang="zh-CN" i="1">
                                                    <a:latin typeface="Cambria Math"/>
                                                  </a:rPr>
                                                  <m:t>𝒒</m:t>
                                                </m:r>
                                              </m:e>
                                              <m:sub>
                                                <m:r>
                                                  <a:rPr lang="en-US" altLang="zh-CN" i="1">
                                                    <a:latin typeface="Cambria Math"/>
                                                  </a:rPr>
                                                  <m:t>𝒋</m:t>
                                                </m:r>
                                              </m:sub>
                                            </m:sSub>
                                          </m:e>
                                        </m:d>
                                      </m:e>
                                      <m:sup>
                                        <m:r>
                                          <a:rPr lang="en-US" altLang="zh-CN" i="1">
                                            <a:latin typeface="Cambria Math"/>
                                          </a:rPr>
                                          <m:t>𝟐</m:t>
                                        </m:r>
                                      </m:sup>
                                    </m:sSup>
                                  </m:e>
                                </m:rad>
                              </m:e>
                              <m:sub>
                                <m:r>
                                  <a:rPr lang="en-US" altLang="zh-CN" i="1">
                                    <a:latin typeface="Cambria Math"/>
                                  </a:rPr>
                                  <m:t> </m:t>
                                </m:r>
                              </m:sub>
                            </m:sSub>
                          </m:e>
                        </m:nary>
                      </m:e>
                    </m:nary>
                  </m:oMath>
                </a14:m>
                <a:r>
                  <a:rPr lang="en-US" altLang="zh-CN" dirty="0"/>
                  <a:t>, </a:t>
                </a:r>
                <a14:m>
                  <m:oMath xmlns:m="http://schemas.openxmlformats.org/officeDocument/2006/math">
                    <m:r>
                      <a:rPr lang="en-US" altLang="zh-CN" b="1" i="1" dirty="0" smtClean="0">
                        <a:latin typeface="Cambria Math"/>
                      </a:rPr>
                      <m:t>𝒔</m:t>
                    </m:r>
                    <m:r>
                      <a:rPr lang="en-US" altLang="zh-CN" b="1" i="1" dirty="0" smtClean="0">
                        <a:latin typeface="Cambria Math"/>
                      </a:rPr>
                      <m:t>.</m:t>
                    </m:r>
                    <m:r>
                      <a:rPr lang="en-US" altLang="zh-CN" b="1" i="1" dirty="0" smtClean="0">
                        <a:latin typeface="Cambria Math"/>
                      </a:rPr>
                      <m:t>𝒕</m:t>
                    </m:r>
                    <m:r>
                      <a:rPr lang="en-US" altLang="zh-CN" b="1" i="1" dirty="0" smtClean="0">
                        <a:latin typeface="Cambria Math"/>
                      </a:rPr>
                      <m:t>. </m:t>
                    </m:r>
                    <m:d>
                      <m:dPr>
                        <m:begChr m:val="{"/>
                        <m:endChr m:val=""/>
                        <m:ctrlPr>
                          <a:rPr lang="en-US" altLang="zh-CN" b="1" i="1" dirty="0" smtClean="0">
                            <a:latin typeface="Cambria Math" panose="02040503050406030204" pitchFamily="18" charset="0"/>
                          </a:rPr>
                        </m:ctrlPr>
                      </m:dPr>
                      <m:e>
                        <m:eqArr>
                          <m:eqArrPr>
                            <m:ctrlPr>
                              <a:rPr lang="en-US" altLang="zh-CN" b="1" i="1" dirty="0" smtClean="0">
                                <a:latin typeface="Cambria Math" panose="02040503050406030204" pitchFamily="18" charset="0"/>
                              </a:rPr>
                            </m:ctrlPr>
                          </m:eqArrPr>
                          <m:e>
                            <m:nary>
                              <m:naryPr>
                                <m:chr m:val="∑"/>
                                <m:limLoc m:val="subSup"/>
                                <m:ctrlPr>
                                  <a:rPr lang="en-US" altLang="zh-CN" b="1" i="1" dirty="0" smtClean="0">
                                    <a:latin typeface="Cambria Math" panose="02040503050406030204" pitchFamily="18" charset="0"/>
                                  </a:rPr>
                                </m:ctrlPr>
                              </m:naryPr>
                              <m:sub>
                                <m:r>
                                  <m:rPr>
                                    <m:brk m:alnAt="25"/>
                                  </m:rPr>
                                  <a:rPr lang="en-US" altLang="zh-CN" b="1" i="1" dirty="0" smtClean="0">
                                    <a:latin typeface="Cambria Math"/>
                                  </a:rPr>
                                  <m:t>𝒋</m:t>
                                </m:r>
                                <m:r>
                                  <a:rPr lang="en-US" altLang="zh-CN" b="1" i="1" dirty="0" smtClean="0">
                                    <a:latin typeface="Cambria Math"/>
                                  </a:rPr>
                                  <m:t>=</m:t>
                                </m:r>
                                <m:r>
                                  <a:rPr lang="en-US" altLang="zh-CN" b="1" i="1" dirty="0" smtClean="0">
                                    <a:latin typeface="Cambria Math"/>
                                  </a:rPr>
                                  <m:t>𝟏</m:t>
                                </m:r>
                              </m:sub>
                              <m:sup>
                                <m:r>
                                  <a:rPr lang="en-US" altLang="zh-CN" b="1" i="1" dirty="0" smtClean="0">
                                    <a:latin typeface="Cambria Math"/>
                                  </a:rPr>
                                  <m:t>𝒏</m:t>
                                </m:r>
                              </m:sup>
                              <m:e>
                                <m:sSub>
                                  <m:sSubPr>
                                    <m:ctrlPr>
                                      <a:rPr lang="en-US" altLang="zh-CN" b="1" i="1" dirty="0" smtClean="0">
                                        <a:latin typeface="Cambria Math" panose="02040503050406030204" pitchFamily="18" charset="0"/>
                                      </a:rPr>
                                    </m:ctrlPr>
                                  </m:sSubPr>
                                  <m:e>
                                    <m:r>
                                      <a:rPr lang="en-US" altLang="zh-CN" b="1" i="1" dirty="0" smtClean="0">
                                        <a:latin typeface="Cambria Math"/>
                                      </a:rPr>
                                      <m:t>𝒛</m:t>
                                    </m:r>
                                  </m:e>
                                  <m:sub>
                                    <m:r>
                                      <a:rPr lang="en-US" altLang="zh-CN" b="1" i="1" dirty="0" smtClean="0">
                                        <a:latin typeface="Cambria Math"/>
                                      </a:rPr>
                                      <m:t>𝒊𝒋</m:t>
                                    </m:r>
                                  </m:sub>
                                </m:sSub>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𝒂</m:t>
                                    </m:r>
                                  </m:e>
                                  <m:sub>
                                    <m:r>
                                      <a:rPr lang="en-US" altLang="zh-CN" b="1" i="1" dirty="0" smtClean="0">
                                        <a:latin typeface="Cambria Math"/>
                                      </a:rPr>
                                      <m:t>𝒊</m:t>
                                    </m:r>
                                  </m:sub>
                                </m:sSub>
                                <m:r>
                                  <a:rPr lang="en-US" altLang="zh-CN" b="1" i="1" dirty="0" smtClean="0">
                                    <a:latin typeface="Cambria Math"/>
                                  </a:rPr>
                                  <m:t>,</m:t>
                                </m:r>
                                <m:r>
                                  <a:rPr lang="en-US" altLang="zh-CN" b="1" i="1" dirty="0" smtClean="0">
                                    <a:latin typeface="Cambria Math"/>
                                  </a:rPr>
                                  <m:t>𝒊</m:t>
                                </m:r>
                                <m:r>
                                  <a:rPr lang="en-US" altLang="zh-CN" b="1" i="1" dirty="0" smtClean="0">
                                    <a:latin typeface="Cambria Math"/>
                                  </a:rPr>
                                  <m:t>=</m:t>
                                </m:r>
                                <m:r>
                                  <a:rPr lang="en-US" altLang="zh-CN" b="1" i="1" dirty="0" smtClean="0">
                                    <a:latin typeface="Cambria Math"/>
                                  </a:rPr>
                                  <m:t>𝟏</m:t>
                                </m:r>
                                <m:r>
                                  <a:rPr lang="en-US" altLang="zh-CN" b="1" i="1" dirty="0" smtClean="0">
                                    <a:latin typeface="Cambria Math"/>
                                  </a:rPr>
                                  <m:t>,</m:t>
                                </m:r>
                                <m:r>
                                  <a:rPr lang="en-US" altLang="zh-CN" b="1" i="1" dirty="0" smtClean="0">
                                    <a:latin typeface="Cambria Math"/>
                                  </a:rPr>
                                  <m:t>𝟐</m:t>
                                </m:r>
                                <m:r>
                                  <a:rPr lang="en-US" altLang="zh-CN" b="1" i="1" dirty="0" smtClean="0">
                                    <a:latin typeface="Cambria Math"/>
                                  </a:rPr>
                                  <m:t>,⋯,</m:t>
                                </m:r>
                                <m:r>
                                  <a:rPr lang="en-US" altLang="zh-CN" b="1" i="1" dirty="0" smtClean="0">
                                    <a:latin typeface="Cambria Math"/>
                                  </a:rPr>
                                  <m:t>𝒎</m:t>
                                </m:r>
                              </m:e>
                            </m:nary>
                          </m:e>
                          <m:e>
                            <m:nary>
                              <m:naryPr>
                                <m:chr m:val="∑"/>
                                <m:limLoc m:val="subSup"/>
                                <m:ctrlPr>
                                  <a:rPr lang="en-US" altLang="zh-CN" b="1" i="1" dirty="0" smtClean="0">
                                    <a:latin typeface="Cambria Math" panose="02040503050406030204" pitchFamily="18" charset="0"/>
                                  </a:rPr>
                                </m:ctrlPr>
                              </m:naryPr>
                              <m:sub>
                                <m:r>
                                  <m:rPr>
                                    <m:brk m:alnAt="25"/>
                                  </m:rPr>
                                  <a:rPr lang="en-US" altLang="zh-CN" b="1" i="1" dirty="0" smtClean="0">
                                    <a:latin typeface="Cambria Math"/>
                                  </a:rPr>
                                  <m:t>𝒊</m:t>
                                </m:r>
                                <m:r>
                                  <a:rPr lang="en-US" altLang="zh-CN" b="1" i="1" dirty="0" smtClean="0">
                                    <a:latin typeface="Cambria Math"/>
                                  </a:rPr>
                                  <m:t>=</m:t>
                                </m:r>
                                <m:r>
                                  <a:rPr lang="en-US" altLang="zh-CN" b="1" i="1" dirty="0" smtClean="0">
                                    <a:latin typeface="Cambria Math"/>
                                  </a:rPr>
                                  <m:t>𝟏</m:t>
                                </m:r>
                              </m:sub>
                              <m:sup>
                                <m:r>
                                  <a:rPr lang="en-US" altLang="zh-CN" b="1" i="1" dirty="0" smtClean="0">
                                    <a:latin typeface="Cambria Math"/>
                                  </a:rPr>
                                  <m:t>𝒎</m:t>
                                </m:r>
                              </m:sup>
                              <m:e>
                                <m:sSub>
                                  <m:sSubPr>
                                    <m:ctrlPr>
                                      <a:rPr lang="en-US" altLang="zh-CN" b="1" i="1" dirty="0" smtClean="0">
                                        <a:latin typeface="Cambria Math" panose="02040503050406030204" pitchFamily="18" charset="0"/>
                                      </a:rPr>
                                    </m:ctrlPr>
                                  </m:sSubPr>
                                  <m:e>
                                    <m:r>
                                      <a:rPr lang="en-US" altLang="zh-CN" b="1" i="1" dirty="0" smtClean="0">
                                        <a:latin typeface="Cambria Math"/>
                                      </a:rPr>
                                      <m:t>𝒛</m:t>
                                    </m:r>
                                  </m:e>
                                  <m:sub>
                                    <m:r>
                                      <a:rPr lang="en-US" altLang="zh-CN" b="1" i="1" dirty="0" smtClean="0">
                                        <a:latin typeface="Cambria Math"/>
                                      </a:rPr>
                                      <m:t>𝒊𝒋</m:t>
                                    </m:r>
                                  </m:sub>
                                </m:sSub>
                                <m:r>
                                  <a:rPr lang="en-US" altLang="zh-CN" b="1" i="1" dirty="0" smtClean="0">
                                    <a:latin typeface="Cambria Math"/>
                                  </a:rPr>
                                  <m:t>=</m:t>
                                </m:r>
                                <m:sSub>
                                  <m:sSubPr>
                                    <m:ctrlPr>
                                      <a:rPr lang="en-US" altLang="zh-CN" b="1" i="1" dirty="0" smtClean="0">
                                        <a:latin typeface="Cambria Math" panose="02040503050406030204" pitchFamily="18" charset="0"/>
                                      </a:rPr>
                                    </m:ctrlPr>
                                  </m:sSubPr>
                                  <m:e>
                                    <m:r>
                                      <a:rPr lang="en-US" altLang="zh-CN" b="1" i="1" dirty="0" smtClean="0">
                                        <a:latin typeface="Cambria Math"/>
                                      </a:rPr>
                                      <m:t>𝒃</m:t>
                                    </m:r>
                                  </m:e>
                                  <m:sub>
                                    <m:r>
                                      <a:rPr lang="en-US" altLang="zh-CN" b="1" i="1" dirty="0" smtClean="0">
                                        <a:latin typeface="Cambria Math"/>
                                      </a:rPr>
                                      <m:t>𝒋</m:t>
                                    </m:r>
                                  </m:sub>
                                </m:sSub>
                                <m:r>
                                  <a:rPr lang="en-US" altLang="zh-CN" b="1" i="1" dirty="0" smtClean="0">
                                    <a:latin typeface="Cambria Math"/>
                                  </a:rPr>
                                  <m:t>,</m:t>
                                </m:r>
                                <m:r>
                                  <a:rPr lang="en-US" altLang="zh-CN" b="1" i="1" dirty="0" smtClean="0">
                                    <a:latin typeface="Cambria Math"/>
                                  </a:rPr>
                                  <m:t>𝒋</m:t>
                                </m:r>
                                <m:r>
                                  <a:rPr lang="en-US" altLang="zh-CN" b="1" i="1" dirty="0" smtClean="0">
                                    <a:latin typeface="Cambria Math"/>
                                  </a:rPr>
                                  <m:t>=</m:t>
                                </m:r>
                                <m:r>
                                  <a:rPr lang="en-US" altLang="zh-CN" b="1" i="1" dirty="0" smtClean="0">
                                    <a:latin typeface="Cambria Math"/>
                                  </a:rPr>
                                  <m:t>𝟏</m:t>
                                </m:r>
                                <m:r>
                                  <a:rPr lang="en-US" altLang="zh-CN" b="1" i="1" dirty="0" smtClean="0">
                                    <a:latin typeface="Cambria Math"/>
                                  </a:rPr>
                                  <m:t>,</m:t>
                                </m:r>
                                <m:r>
                                  <a:rPr lang="en-US" altLang="zh-CN" b="1" i="1" dirty="0" smtClean="0">
                                    <a:latin typeface="Cambria Math"/>
                                  </a:rPr>
                                  <m:t>𝟐</m:t>
                                </m:r>
                                <m:r>
                                  <a:rPr lang="en-US" altLang="zh-CN" b="1" i="1" dirty="0" smtClean="0">
                                    <a:latin typeface="Cambria Math"/>
                                  </a:rPr>
                                  <m:t>,⋯,</m:t>
                                </m:r>
                                <m:r>
                                  <a:rPr lang="en-US" altLang="zh-CN" b="1" i="1" dirty="0" smtClean="0">
                                    <a:latin typeface="Cambria Math"/>
                                  </a:rPr>
                                  <m:t>𝒏</m:t>
                                </m:r>
                              </m:e>
                            </m:nary>
                          </m:e>
                          <m:e>
                            <m:sSub>
                              <m:sSubPr>
                                <m:ctrlPr>
                                  <a:rPr lang="en-US" altLang="zh-CN" b="1" i="1" dirty="0" smtClean="0">
                                    <a:latin typeface="Cambria Math" panose="02040503050406030204" pitchFamily="18" charset="0"/>
                                  </a:rPr>
                                </m:ctrlPr>
                              </m:sSubPr>
                              <m:e>
                                <m:r>
                                  <a:rPr lang="en-US" altLang="zh-CN" b="1" i="1" dirty="0" smtClean="0">
                                    <a:latin typeface="Cambria Math"/>
                                  </a:rPr>
                                  <m:t>𝒛</m:t>
                                </m:r>
                              </m:e>
                              <m:sub>
                                <m:r>
                                  <a:rPr lang="en-US" altLang="zh-CN" b="1" i="1" dirty="0" smtClean="0">
                                    <a:latin typeface="Cambria Math"/>
                                  </a:rPr>
                                  <m:t>𝒊𝒋</m:t>
                                </m:r>
                              </m:sub>
                            </m:sSub>
                            <m:r>
                              <a:rPr lang="en-US" altLang="zh-CN" b="1" i="1" dirty="0" smtClean="0">
                                <a:latin typeface="Cambria Math"/>
                              </a:rPr>
                              <m:t>≥</m:t>
                            </m:r>
                            <m:r>
                              <a:rPr lang="en-US" altLang="zh-CN" b="1" i="1" dirty="0" smtClean="0">
                                <a:latin typeface="Cambria Math"/>
                              </a:rPr>
                              <m:t>𝟎</m:t>
                            </m:r>
                            <m:r>
                              <a:rPr lang="en-US" altLang="zh-CN" b="1" i="1" dirty="0" smtClean="0">
                                <a:latin typeface="Cambria Math"/>
                              </a:rPr>
                              <m:t>,</m:t>
                            </m:r>
                            <m:r>
                              <a:rPr lang="en-US" altLang="zh-CN" b="1" i="1" dirty="0" smtClean="0">
                                <a:latin typeface="Cambria Math"/>
                              </a:rPr>
                              <m:t>𝒊</m:t>
                            </m:r>
                            <m:r>
                              <a:rPr lang="en-US" altLang="zh-CN" b="1" i="1" dirty="0" smtClean="0">
                                <a:latin typeface="Cambria Math"/>
                              </a:rPr>
                              <m:t>=</m:t>
                            </m:r>
                            <m:r>
                              <a:rPr lang="en-US" altLang="zh-CN" b="1" i="1" dirty="0" smtClean="0">
                                <a:latin typeface="Cambria Math"/>
                              </a:rPr>
                              <m:t>𝟏</m:t>
                            </m:r>
                            <m:r>
                              <a:rPr lang="en-US" altLang="zh-CN" b="1" i="1" dirty="0" smtClean="0">
                                <a:latin typeface="Cambria Math"/>
                              </a:rPr>
                              <m:t>,⋯,</m:t>
                            </m:r>
                            <m:r>
                              <a:rPr lang="en-US" altLang="zh-CN" b="1" i="1" dirty="0" smtClean="0">
                                <a:latin typeface="Cambria Math"/>
                              </a:rPr>
                              <m:t>𝒎</m:t>
                            </m:r>
                            <m:r>
                              <a:rPr lang="en-US" altLang="zh-CN" b="1" i="1" dirty="0" smtClean="0">
                                <a:latin typeface="Cambria Math"/>
                              </a:rPr>
                              <m:t>,</m:t>
                            </m:r>
                            <m:r>
                              <a:rPr lang="en-US" altLang="zh-CN" b="1" i="1" dirty="0" smtClean="0">
                                <a:latin typeface="Cambria Math"/>
                              </a:rPr>
                              <m:t>𝒋</m:t>
                            </m:r>
                            <m:r>
                              <a:rPr lang="en-US" altLang="zh-CN" b="1" i="1" dirty="0" smtClean="0">
                                <a:latin typeface="Cambria Math"/>
                              </a:rPr>
                              <m:t>=</m:t>
                            </m:r>
                            <m:r>
                              <a:rPr lang="en-US" altLang="zh-CN" b="1" i="1" dirty="0" smtClean="0">
                                <a:latin typeface="Cambria Math"/>
                              </a:rPr>
                              <m:t>𝟏</m:t>
                            </m:r>
                            <m:r>
                              <a:rPr lang="en-US" altLang="zh-CN" b="1" i="1" dirty="0" smtClean="0">
                                <a:latin typeface="Cambria Math"/>
                              </a:rPr>
                              <m:t>,⋯,</m:t>
                            </m:r>
                            <m:r>
                              <a:rPr lang="en-US" altLang="zh-CN" b="1" i="1" dirty="0" smtClean="0">
                                <a:latin typeface="Cambria Math"/>
                              </a:rPr>
                              <m:t>𝒏</m:t>
                            </m:r>
                          </m:e>
                        </m:eqArr>
                      </m:e>
                    </m:d>
                  </m:oMath>
                </a14:m>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735"/>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56BA9D-FA1D-4287-B373-6F1B375B6069}"/>
              </a:ext>
            </a:extLst>
          </p:cNvPr>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B957870-97DB-449A-BD05-C7CD5F38A6F1}"/>
                  </a:ext>
                </a:extLst>
              </p:cNvPr>
              <p:cNvSpPr>
                <a:spLocks noGrp="1"/>
              </p:cNvSpPr>
              <p:nvPr>
                <p:ph idx="1"/>
              </p:nvPr>
            </p:nvSpPr>
            <p:spPr>
              <a:xfrm>
                <a:off x="488950" y="1160464"/>
                <a:ext cx="4464050" cy="5616575"/>
              </a:xfrm>
            </p:spPr>
            <p:txBody>
              <a:bodyPr/>
              <a:lstStyle/>
              <a:p>
                <a:r>
                  <a:rPr lang="zh-CN" altLang="en-US" sz="2000" dirty="0"/>
                  <a:t>收敛的直观感受</a:t>
                </a:r>
                <a:endParaRPr lang="en-US" altLang="zh-CN" sz="2000" dirty="0"/>
              </a:p>
              <a:p>
                <a:pPr lvl="1"/>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𝒂</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𝒌</m:t>
                        </m:r>
                      </m:den>
                    </m:f>
                  </m:oMath>
                </a14:m>
                <a:r>
                  <a:rPr lang="en-US" altLang="zh-CN" sz="1800" dirty="0"/>
                  <a:t>(</a:t>
                </a:r>
                <a:r>
                  <a:rPr lang="zh-CN" altLang="en-US" sz="1800" dirty="0"/>
                  <a:t>次线性收敛</a:t>
                </a:r>
                <a:r>
                  <a:rPr lang="en-US" altLang="zh-CN" sz="1800" dirty="0"/>
                  <a:t>)</a:t>
                </a:r>
              </a:p>
              <a:p>
                <a:pPr lvl="1"/>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𝒃</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𝒌</m:t>
                            </m:r>
                          </m:e>
                          <m:sup>
                            <m:r>
                              <a:rPr lang="en-US" altLang="zh-CN" sz="1800" b="1" i="1" smtClean="0">
                                <a:latin typeface="Cambria Math" panose="02040503050406030204" pitchFamily="18" charset="0"/>
                              </a:rPr>
                              <m:t>𝟐</m:t>
                            </m:r>
                          </m:sup>
                        </m:sSup>
                      </m:den>
                    </m:f>
                    <m:r>
                      <a:rPr lang="en-US" altLang="zh-CN" sz="1800" b="1" i="1" smtClean="0">
                        <a:latin typeface="Cambria Math" panose="02040503050406030204" pitchFamily="18" charset="0"/>
                      </a:rPr>
                      <m:t>(</m:t>
                    </m:r>
                  </m:oMath>
                </a14:m>
                <a:r>
                  <a:rPr lang="zh-CN" altLang="en-US" sz="1800" dirty="0"/>
                  <a:t>次线性）</a:t>
                </a:r>
                <a:endParaRPr lang="en-US" altLang="zh-CN" sz="1800" dirty="0"/>
              </a:p>
              <a:p>
                <a:pPr lvl="1"/>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𝒄</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𝟐</m:t>
                            </m:r>
                          </m:e>
                          <m:sup>
                            <m:r>
                              <a:rPr lang="en-US" altLang="zh-CN" sz="1800" b="1" i="1" smtClean="0">
                                <a:latin typeface="Cambria Math" panose="02040503050406030204" pitchFamily="18" charset="0"/>
                              </a:rPr>
                              <m:t>𝒌</m:t>
                            </m:r>
                          </m:sup>
                        </m:sSup>
                      </m:den>
                    </m:f>
                    <m:r>
                      <a:rPr lang="en-US" altLang="zh-CN" sz="1800" b="1" i="1" smtClean="0">
                        <a:latin typeface="Cambria Math" panose="02040503050406030204" pitchFamily="18" charset="0"/>
                      </a:rPr>
                      <m:t>(</m:t>
                    </m:r>
                  </m:oMath>
                </a14:m>
                <a:r>
                  <a:rPr lang="zh-CN" altLang="en-US" sz="1800" dirty="0"/>
                  <a:t>线性）</a:t>
                </a:r>
                <a:endParaRPr lang="en-US" altLang="zh-CN" sz="1800" dirty="0"/>
              </a:p>
              <a:p>
                <a:pPr lvl="1"/>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𝒅</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𝟐</m:t>
                            </m:r>
                          </m:e>
                          <m:sup>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𝟐</m:t>
                                </m:r>
                              </m:e>
                              <m:sup>
                                <m:r>
                                  <a:rPr lang="en-US" altLang="zh-CN" sz="1800" b="1" i="1" smtClean="0">
                                    <a:latin typeface="Cambria Math" panose="02040503050406030204" pitchFamily="18" charset="0"/>
                                  </a:rPr>
                                  <m:t>𝒌</m:t>
                                </m:r>
                              </m:sup>
                            </m:sSup>
                          </m:sup>
                        </m:sSup>
                      </m:den>
                    </m:f>
                    <m:r>
                      <a:rPr lang="en-US" altLang="zh-CN" sz="1800" b="1" i="1" smtClean="0">
                        <a:latin typeface="Cambria Math" panose="02040503050406030204" pitchFamily="18" charset="0"/>
                      </a:rPr>
                      <m:t>(</m:t>
                    </m:r>
                  </m:oMath>
                </a14:m>
                <a:r>
                  <a:rPr lang="zh-CN" altLang="en-US" sz="1800" dirty="0"/>
                  <a:t>平方）</a:t>
                </a:r>
                <a:endParaRPr lang="en-US" altLang="zh-CN" sz="1800" dirty="0"/>
              </a:p>
              <a:p>
                <a:pPr lvl="1"/>
                <a:r>
                  <a:rPr lang="zh-CN" altLang="en-US" sz="1800" dirty="0"/>
                  <a:t>次线性一般是以多项式的速度逼近，如</a:t>
                </a:r>
                <a14:m>
                  <m:oMath xmlns:m="http://schemas.openxmlformats.org/officeDocument/2006/math">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ad>
                          <m:radPr>
                            <m:degHide m:val="on"/>
                            <m:ctrlPr>
                              <a:rPr lang="en-US" altLang="zh-CN" sz="1800" b="1" i="1" smtClean="0">
                                <a:latin typeface="Cambria Math" panose="02040503050406030204" pitchFamily="18" charset="0"/>
                              </a:rPr>
                            </m:ctrlPr>
                          </m:radPr>
                          <m:deg/>
                          <m:e>
                            <m:r>
                              <a:rPr lang="en-US" altLang="zh-CN" sz="1800" b="1" i="1" smtClean="0">
                                <a:latin typeface="Cambria Math" panose="02040503050406030204" pitchFamily="18" charset="0"/>
                              </a:rPr>
                              <m:t>𝒌</m:t>
                            </m:r>
                          </m:e>
                        </m:rad>
                      </m:den>
                    </m:f>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sSup>
                          <m:sSupPr>
                            <m:ctrlPr>
                              <a:rPr lang="en-US" altLang="zh-CN" sz="1800" b="1" i="1" smtClean="0">
                                <a:latin typeface="Cambria Math" panose="02040503050406030204" pitchFamily="18" charset="0"/>
                              </a:rPr>
                            </m:ctrlPr>
                          </m:sSupPr>
                          <m:e>
                            <m:r>
                              <a:rPr lang="en-US" altLang="zh-CN" sz="1800" b="1" i="1" smtClean="0">
                                <a:latin typeface="Cambria Math" panose="02040503050406030204" pitchFamily="18" charset="0"/>
                              </a:rPr>
                              <m:t>𝒌</m:t>
                            </m:r>
                          </m:e>
                          <m:sup>
                            <m:r>
                              <a:rPr lang="en-US" altLang="zh-CN" sz="1800" b="1" i="1" smtClean="0">
                                <a:latin typeface="Cambria Math" panose="02040503050406030204" pitchFamily="18" charset="0"/>
                              </a:rPr>
                              <m:t>𝟑</m:t>
                            </m:r>
                          </m:sup>
                        </m:sSup>
                      </m:den>
                    </m:f>
                  </m:oMath>
                </a14:m>
                <a:r>
                  <a:rPr lang="zh-CN" altLang="en-US" sz="1800" dirty="0"/>
                  <a:t>都是次线性收敛，但快慢也有区别</a:t>
                </a:r>
                <a:endParaRPr lang="en-US" altLang="zh-CN" sz="1800" dirty="0"/>
              </a:p>
              <a:p>
                <a:pPr lvl="1"/>
                <a:endParaRPr lang="zh-CN" altLang="en-US" sz="1800" dirty="0"/>
              </a:p>
            </p:txBody>
          </p:sp>
        </mc:Choice>
        <mc:Fallback>
          <p:sp>
            <p:nvSpPr>
              <p:cNvPr id="3" name="内容占位符 2">
                <a:extLst>
                  <a:ext uri="{FF2B5EF4-FFF2-40B4-BE49-F238E27FC236}">
                    <a16:creationId xmlns:a16="http://schemas.microsoft.com/office/drawing/2014/main" id="{EB957870-97DB-449A-BD05-C7CD5F38A6F1}"/>
                  </a:ext>
                </a:extLst>
              </p:cNvPr>
              <p:cNvSpPr>
                <a:spLocks noGrp="1" noRot="1" noChangeAspect="1" noMove="1" noResize="1" noEditPoints="1" noAdjustHandles="1" noChangeArrowheads="1" noChangeShapeType="1" noTextEdit="1"/>
              </p:cNvSpPr>
              <p:nvPr>
                <p:ph idx="1"/>
              </p:nvPr>
            </p:nvSpPr>
            <p:spPr>
              <a:xfrm>
                <a:off x="488950" y="1160464"/>
                <a:ext cx="4464050" cy="5616575"/>
              </a:xfrm>
              <a:blipFill>
                <a:blip r:embed="rId2"/>
                <a:stretch>
                  <a:fillRect l="-1228" t="-759" r="-409"/>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5F0D4A08-6233-46C0-A4A0-E9B543738A89}"/>
              </a:ext>
            </a:extLst>
          </p:cNvPr>
          <p:cNvPicPr>
            <a:picLocks noChangeAspect="1"/>
          </p:cNvPicPr>
          <p:nvPr/>
        </p:nvPicPr>
        <p:blipFill>
          <a:blip r:embed="rId3"/>
          <a:stretch>
            <a:fillRect/>
          </a:stretch>
        </p:blipFill>
        <p:spPr>
          <a:xfrm>
            <a:off x="5313040" y="1329225"/>
            <a:ext cx="4192748" cy="2639526"/>
          </a:xfrm>
          <a:prstGeom prst="rect">
            <a:avLst/>
          </a:prstGeom>
        </p:spPr>
      </p:pic>
      <p:pic>
        <p:nvPicPr>
          <p:cNvPr id="9" name="图片 8">
            <a:extLst>
              <a:ext uri="{FF2B5EF4-FFF2-40B4-BE49-F238E27FC236}">
                <a16:creationId xmlns:a16="http://schemas.microsoft.com/office/drawing/2014/main" id="{936CF622-5961-4448-AADB-3F67AABFBE6B}"/>
              </a:ext>
            </a:extLst>
          </p:cNvPr>
          <p:cNvPicPr>
            <a:picLocks noChangeAspect="1"/>
          </p:cNvPicPr>
          <p:nvPr/>
        </p:nvPicPr>
        <p:blipFill>
          <a:blip r:embed="rId4"/>
          <a:stretch>
            <a:fillRect/>
          </a:stretch>
        </p:blipFill>
        <p:spPr>
          <a:xfrm>
            <a:off x="776536" y="4689301"/>
            <a:ext cx="5861452" cy="763588"/>
          </a:xfrm>
          <a:prstGeom prst="rect">
            <a:avLst/>
          </a:prstGeom>
        </p:spPr>
      </p:pic>
      <p:pic>
        <p:nvPicPr>
          <p:cNvPr id="11" name="图片 10">
            <a:extLst>
              <a:ext uri="{FF2B5EF4-FFF2-40B4-BE49-F238E27FC236}">
                <a16:creationId xmlns:a16="http://schemas.microsoft.com/office/drawing/2014/main" id="{53443AB6-0B80-4BF6-B02C-34293E3F5935}"/>
              </a:ext>
            </a:extLst>
          </p:cNvPr>
          <p:cNvPicPr>
            <a:picLocks noChangeAspect="1"/>
          </p:cNvPicPr>
          <p:nvPr/>
        </p:nvPicPr>
        <p:blipFill>
          <a:blip r:embed="rId5"/>
          <a:stretch>
            <a:fillRect/>
          </a:stretch>
        </p:blipFill>
        <p:spPr>
          <a:xfrm>
            <a:off x="776536" y="5453561"/>
            <a:ext cx="8353178" cy="568080"/>
          </a:xfrm>
          <a:prstGeom prst="rect">
            <a:avLst/>
          </a:prstGeom>
        </p:spPr>
      </p:pic>
      <p:pic>
        <p:nvPicPr>
          <p:cNvPr id="13" name="图片 12">
            <a:extLst>
              <a:ext uri="{FF2B5EF4-FFF2-40B4-BE49-F238E27FC236}">
                <a16:creationId xmlns:a16="http://schemas.microsoft.com/office/drawing/2014/main" id="{9C211249-E42A-4BF1-9F61-D57C10B3B7D6}"/>
              </a:ext>
            </a:extLst>
          </p:cNvPr>
          <p:cNvPicPr>
            <a:picLocks noChangeAspect="1"/>
          </p:cNvPicPr>
          <p:nvPr/>
        </p:nvPicPr>
        <p:blipFill>
          <a:blip r:embed="rId6"/>
          <a:stretch>
            <a:fillRect/>
          </a:stretch>
        </p:blipFill>
        <p:spPr>
          <a:xfrm>
            <a:off x="776286" y="6129461"/>
            <a:ext cx="8209162" cy="1029138"/>
          </a:xfrm>
          <a:prstGeom prst="rect">
            <a:avLst/>
          </a:prstGeom>
        </p:spPr>
      </p:pic>
    </p:spTree>
    <p:extLst>
      <p:ext uri="{BB962C8B-B14F-4D97-AF65-F5344CB8AC3E}">
        <p14:creationId xmlns:p14="http://schemas.microsoft.com/office/powerpoint/2010/main" val="159365369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计算的终止条件</a:t>
                </a:r>
                <a:r>
                  <a:rPr lang="en-US" altLang="zh-CN" sz="2800" dirty="0"/>
                  <a:t>(Termination criterion)</a:t>
                </a:r>
                <a:r>
                  <a:rPr lang="zh-CN" altLang="en-US" sz="2800" dirty="0"/>
                  <a:t>与收敛速度</a:t>
                </a:r>
                <a:r>
                  <a:rPr lang="en-US" altLang="zh-CN" sz="2800" dirty="0"/>
                  <a:t>(Convergence rate)</a:t>
                </a:r>
              </a:p>
              <a:p>
                <a:pPr lvl="1"/>
                <a:r>
                  <a:rPr lang="zh-CN" altLang="en-US" sz="2400" dirty="0"/>
                  <a:t>收敛速率是算法的局部刻画，度量了优化算法的有效性，令迭代序列</a:t>
                </a:r>
                <a14:m>
                  <m:oMath xmlns:m="http://schemas.openxmlformats.org/officeDocument/2006/math">
                    <m:r>
                      <a:rPr lang="en-US" altLang="zh-CN" sz="2400" dirty="0">
                        <a:latin typeface="Cambria Math"/>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𝒌</m:t>
                            </m:r>
                          </m:e>
                        </m:d>
                      </m:sup>
                    </m:sSup>
                    <m:r>
                      <a:rPr lang="en-US" altLang="zh-CN" sz="2400" b="1" i="1" dirty="0" smtClean="0">
                        <a:latin typeface="Cambria Math"/>
                      </a:rPr>
                      <m:t>}</m:t>
                    </m:r>
                  </m:oMath>
                </a14:m>
                <a:r>
                  <a:rPr lang="zh-CN" altLang="en-US" sz="2400" dirty="0"/>
                  <a:t>依某范数收敛到</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en-US" altLang="zh-CN" sz="2400" dirty="0"/>
                  <a:t>:</a:t>
                </a:r>
              </a:p>
              <a:p>
                <a:pPr marL="441325" lvl="1" indent="0">
                  <a:buNone/>
                </a:pPr>
                <a14:m>
                  <m:oMath xmlns:m="http://schemas.openxmlformats.org/officeDocument/2006/math">
                    <m:func>
                      <m:funcPr>
                        <m:ctrlPr>
                          <a:rPr lang="en-US" altLang="zh-CN" sz="2400" i="1" dirty="0" smtClean="0">
                            <a:latin typeface="Cambria Math" panose="02040503050406030204" pitchFamily="18" charset="0"/>
                          </a:rPr>
                        </m:ctrlPr>
                      </m:funcPr>
                      <m:fName>
                        <m:limLow>
                          <m:limLowPr>
                            <m:ctrlPr>
                              <a:rPr lang="en-US" altLang="zh-CN" sz="2400" i="1" dirty="0" smtClean="0">
                                <a:latin typeface="Cambria Math" panose="02040503050406030204" pitchFamily="18" charset="0"/>
                              </a:rPr>
                            </m:ctrlPr>
                          </m:limLowPr>
                          <m:e>
                            <m:r>
                              <m:rPr>
                                <m:sty m:val="p"/>
                              </m:rPr>
                              <a:rPr lang="en-US" altLang="zh-CN" sz="2400" i="0" dirty="0" smtClean="0">
                                <a:latin typeface="Cambria Math"/>
                              </a:rPr>
                              <m:t>lim</m:t>
                            </m:r>
                          </m:e>
                          <m:lim>
                            <m:r>
                              <a:rPr lang="en-US" altLang="zh-CN" sz="2400" b="1" i="1" dirty="0" smtClean="0">
                                <a:latin typeface="Cambria Math"/>
                              </a:rPr>
                              <m:t>𝒌</m:t>
                            </m:r>
                            <m:r>
                              <a:rPr lang="en-US" altLang="zh-CN" sz="2400" b="1" i="1" dirty="0" smtClean="0">
                                <a:latin typeface="Cambria Math"/>
                              </a:rPr>
                              <m:t>→∞</m:t>
                            </m:r>
                          </m:lim>
                        </m:limLow>
                      </m:fName>
                      <m:e>
                        <m:d>
                          <m:dPr>
                            <m:begChr m:val="‖"/>
                            <m:endChr m:val="‖"/>
                            <m:ctrlPr>
                              <a:rPr lang="en-US" altLang="zh-CN" sz="2400" i="1" dirty="0" smtClean="0">
                                <a:latin typeface="Cambria Math" panose="02040503050406030204" pitchFamily="18" charset="0"/>
                              </a:rPr>
                            </m:ctrlPr>
                          </m:dPr>
                          <m:e>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d>
                                  <m:dPr>
                                    <m:ctrlPr>
                                      <a:rPr lang="en-US" altLang="zh-CN" sz="2400" b="1" i="1" dirty="0" smtClean="0">
                                        <a:latin typeface="Cambria Math" panose="02040503050406030204" pitchFamily="18" charset="0"/>
                                      </a:rPr>
                                    </m:ctrlPr>
                                  </m:dPr>
                                  <m:e>
                                    <m:r>
                                      <a:rPr lang="en-US" altLang="zh-CN" sz="2400" b="1" i="1" dirty="0" smtClean="0">
                                        <a:latin typeface="Cambria Math"/>
                                      </a:rPr>
                                      <m:t>𝒌</m:t>
                                    </m:r>
                                  </m:e>
                                </m:d>
                              </m:sup>
                            </m:sSup>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a:rPr>
                                  <m:t>𝒙</m:t>
                                </m:r>
                              </m:e>
                              <m:sup>
                                <m:r>
                                  <a:rPr lang="en-US" altLang="zh-CN" sz="2400" b="1" i="1" dirty="0" smtClean="0">
                                    <a:latin typeface="Cambria Math"/>
                                  </a:rPr>
                                  <m:t>∗</m:t>
                                </m:r>
                              </m:sup>
                            </m:sSup>
                          </m:e>
                        </m:d>
                        <m:r>
                          <a:rPr lang="en-US" altLang="zh-CN" sz="2400" b="1" i="1" dirty="0" smtClean="0">
                            <a:latin typeface="Cambria Math"/>
                          </a:rPr>
                          <m:t>=</m:t>
                        </m:r>
                        <m:r>
                          <a:rPr lang="en-US" altLang="zh-CN" sz="2400" b="1" i="1" dirty="0" smtClean="0">
                            <a:latin typeface="Cambria Math"/>
                          </a:rPr>
                          <m:t>𝟎</m:t>
                        </m:r>
                      </m:e>
                    </m:func>
                    <m:r>
                      <a:rPr lang="en-US" altLang="zh-CN" sz="2400" b="1" i="0" dirty="0" smtClean="0">
                        <a:latin typeface="Cambria Math"/>
                      </a:rPr>
                      <m:t>,</m:t>
                    </m:r>
                  </m:oMath>
                </a14:m>
                <a:r>
                  <a:rPr lang="zh-CN" altLang="en-US" sz="2400" dirty="0"/>
                  <a:t>若存在实数</a:t>
                </a:r>
                <a14:m>
                  <m:oMath xmlns:m="http://schemas.openxmlformats.org/officeDocument/2006/math">
                    <m:r>
                      <a:rPr lang="en-US" altLang="zh-CN" sz="2400" b="1" i="1" smtClean="0">
                        <a:latin typeface="Cambria Math"/>
                      </a:rPr>
                      <m:t>𝜶</m:t>
                    </m:r>
                    <m:r>
                      <a:rPr lang="en-US" altLang="zh-CN" sz="2400" b="1" i="0" smtClean="0">
                        <a:latin typeface="Cambria Math"/>
                      </a:rPr>
                      <m:t>≥</m:t>
                    </m:r>
                    <m:r>
                      <a:rPr lang="en-US" altLang="zh-CN" sz="2400" b="1" i="0" smtClean="0">
                        <a:latin typeface="Cambria Math"/>
                      </a:rPr>
                      <m:t>𝟏</m:t>
                    </m:r>
                  </m:oMath>
                </a14:m>
                <a:r>
                  <a:rPr lang="en-US" altLang="zh-CN" sz="2400" dirty="0"/>
                  <a:t>,</a:t>
                </a:r>
                <a:r>
                  <a:rPr lang="zh-CN" altLang="en-US" sz="2400" dirty="0"/>
                  <a:t>和与迭代次数</a:t>
                </a:r>
                <a14:m>
                  <m:oMath xmlns:m="http://schemas.openxmlformats.org/officeDocument/2006/math">
                    <m:r>
                      <a:rPr lang="en-US" altLang="zh-CN" sz="2400" b="1" i="1" smtClean="0">
                        <a:latin typeface="Cambria Math"/>
                      </a:rPr>
                      <m:t>𝒌</m:t>
                    </m:r>
                  </m:oMath>
                </a14:m>
                <a:r>
                  <a:rPr lang="zh-CN" altLang="en-US" sz="2400" dirty="0"/>
                  <a:t>无关的正数</a:t>
                </a:r>
                <a14:m>
                  <m:oMath xmlns:m="http://schemas.openxmlformats.org/officeDocument/2006/math">
                    <m:r>
                      <a:rPr lang="en-US" altLang="zh-CN" sz="2400" b="1" i="1" smtClean="0">
                        <a:latin typeface="Cambria Math"/>
                      </a:rPr>
                      <m:t>𝜷</m:t>
                    </m:r>
                    <m:r>
                      <a:rPr lang="en-US" altLang="zh-CN" sz="2400" b="1" i="1" smtClean="0">
                        <a:latin typeface="Cambria Math"/>
                      </a:rPr>
                      <m:t>&gt;</m:t>
                    </m:r>
                    <m:r>
                      <a:rPr lang="en-US" altLang="zh-CN" sz="2400" b="1" i="1" smtClean="0">
                        <a:latin typeface="Cambria Math"/>
                      </a:rPr>
                      <m:t>𝟎</m:t>
                    </m:r>
                  </m:oMath>
                </a14:m>
                <a:r>
                  <a:rPr lang="zh-CN" altLang="en-US" sz="2400" dirty="0"/>
                  <a:t>，使得</a:t>
                </a:r>
                <a:endParaRPr lang="en-US" altLang="zh-CN" sz="2400" dirty="0"/>
              </a:p>
              <a:p>
                <a:pPr marL="441325" lvl="1" indent="0">
                  <a:buNone/>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a:rPr>
                                <m:t>lim</m:t>
                              </m:r>
                            </m:e>
                            <m:lim>
                              <m:r>
                                <a:rPr lang="en-US" altLang="zh-CN" sz="2400" b="1" i="1" smtClean="0">
                                  <a:latin typeface="Cambria Math"/>
                                </a:rPr>
                                <m:t>𝒌</m:t>
                              </m:r>
                              <m:r>
                                <a:rPr lang="en-US" altLang="zh-CN" sz="2400" b="1" i="1" smtClean="0">
                                  <a:latin typeface="Cambria Math"/>
                                </a:rPr>
                                <m:t>→∞</m:t>
                              </m:r>
                            </m:lim>
                          </m:limLow>
                        </m:fName>
                        <m:e>
                          <m:f>
                            <m:fPr>
                              <m:ctrlPr>
                                <a:rPr lang="en-US" altLang="zh-CN" sz="2400" b="1" i="1" smtClean="0">
                                  <a:latin typeface="Cambria Math" panose="02040503050406030204" pitchFamily="18" charset="0"/>
                                </a:rPr>
                              </m:ctrlPr>
                            </m:fPr>
                            <m:num>
                              <m:d>
                                <m:dPr>
                                  <m:begChr m:val="‖"/>
                                  <m:endChr m:val="‖"/>
                                  <m:ctrlPr>
                                    <a:rPr lang="en-US" altLang="zh-CN" sz="2400"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e>
                                      </m:d>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num>
                            <m:den>
                              <m:sSup>
                                <m:sSupPr>
                                  <m:ctrlPr>
                                    <a:rPr lang="en-US" altLang="zh-CN" sz="2400" b="1" i="1" smtClean="0">
                                      <a:latin typeface="Cambria Math" panose="02040503050406030204" pitchFamily="18" charset="0"/>
                                    </a:rPr>
                                  </m:ctrlPr>
                                </m:sSupPr>
                                <m:e>
                                  <m:d>
                                    <m:dPr>
                                      <m:begChr m:val="‖"/>
                                      <m:endChr m:val="‖"/>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e>
                                <m:sup>
                                  <m:r>
                                    <a:rPr lang="en-US" altLang="zh-CN" sz="2400" b="1" i="1" smtClean="0">
                                      <a:latin typeface="Cambria Math"/>
                                    </a:rPr>
                                    <m:t>𝜶</m:t>
                                  </m:r>
                                </m:sup>
                              </m:sSup>
                            </m:den>
                          </m:f>
                          <m:r>
                            <a:rPr lang="en-US" altLang="zh-CN" sz="2400" b="1" i="1" smtClean="0">
                              <a:latin typeface="Cambria Math"/>
                            </a:rPr>
                            <m:t>=</m:t>
                          </m:r>
                          <m:r>
                            <a:rPr lang="en-US" altLang="zh-CN" sz="2400" b="1" i="1" smtClean="0">
                              <a:latin typeface="Cambria Math"/>
                            </a:rPr>
                            <m:t>𝜷</m:t>
                          </m:r>
                        </m:e>
                      </m:func>
                    </m:oMath>
                  </m:oMathPara>
                </a14:m>
                <a:endParaRPr lang="en-US" altLang="zh-CN" sz="2400" dirty="0"/>
              </a:p>
              <a:p>
                <a:pPr marL="441325" lvl="1" indent="0">
                  <a:buNone/>
                </a:pPr>
                <a:r>
                  <a:rPr lang="zh-CN" altLang="en-US" sz="2400" dirty="0"/>
                  <a:t>则称算法产生的点列具有</a:t>
                </a:r>
                <a14:m>
                  <m:oMath xmlns:m="http://schemas.openxmlformats.org/officeDocument/2006/math">
                    <m:r>
                      <a:rPr lang="en-US" altLang="zh-CN" sz="2400" b="1" i="1" smtClean="0">
                        <a:latin typeface="Cambria Math"/>
                      </a:rPr>
                      <m:t>𝑸</m:t>
                    </m:r>
                    <m:r>
                      <a:rPr lang="en-US" altLang="zh-CN" sz="2400" b="1" i="1" smtClean="0">
                        <a:latin typeface="Cambria Math"/>
                      </a:rPr>
                      <m:t>−</m:t>
                    </m:r>
                    <m:r>
                      <a:rPr lang="en-US" altLang="zh-CN" sz="2400" b="1" i="1" smtClean="0">
                        <a:latin typeface="Cambria Math"/>
                      </a:rPr>
                      <m:t>𝜶</m:t>
                    </m:r>
                  </m:oMath>
                </a14:m>
                <a:r>
                  <a:rPr lang="zh-CN" altLang="en-US" sz="2400" dirty="0"/>
                  <a:t>阶收敛速度，</a:t>
                </a:r>
                <a14:m>
                  <m:oMath xmlns:m="http://schemas.openxmlformats.org/officeDocument/2006/math">
                    <m:r>
                      <a:rPr lang="en-US" altLang="zh-CN" sz="2400" b="1" i="1" smtClean="0">
                        <a:latin typeface="Cambria Math"/>
                      </a:rPr>
                      <m:t>𝑸</m:t>
                    </m:r>
                    <m:r>
                      <a:rPr lang="en-US" altLang="zh-CN" sz="2400" b="1" i="1" smtClean="0">
                        <a:latin typeface="Cambria Math"/>
                      </a:rPr>
                      <m:t>:</m:t>
                    </m:r>
                    <m:r>
                      <a:rPr lang="en-US" altLang="zh-CN" sz="2400" b="1" i="1" smtClean="0">
                        <a:latin typeface="Cambria Math"/>
                      </a:rPr>
                      <m:t>𝑸𝒖𝒐𝒕𝒊𝒆𝒏𝒕</m:t>
                    </m:r>
                  </m:oMath>
                </a14:m>
                <a:endParaRPr lang="en-US" altLang="zh-CN" sz="2400" dirty="0"/>
              </a:p>
              <a:p>
                <a:pPr lvl="1"/>
                <a:r>
                  <a:rPr lang="zh-CN" altLang="en-US" sz="2400" dirty="0"/>
                  <a:t>当</a:t>
                </a:r>
                <a14:m>
                  <m:oMath xmlns:m="http://schemas.openxmlformats.org/officeDocument/2006/math">
                    <m:r>
                      <a:rPr lang="en-US" altLang="zh-CN" sz="2400" b="1" i="1" smtClean="0">
                        <a:latin typeface="Cambria Math"/>
                      </a:rPr>
                      <m:t>𝜶</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𝜷</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oMath>
                </a14:m>
                <a:r>
                  <a:rPr lang="en-US" altLang="zh-CN" sz="2400" dirty="0"/>
                  <a:t>,</a:t>
                </a:r>
                <a:r>
                  <a:rPr lang="zh-CN" altLang="en-US" sz="2400" dirty="0"/>
                  <a:t>迭代点列</a:t>
                </a:r>
                <a14:m>
                  <m:oMath xmlns:m="http://schemas.openxmlformats.org/officeDocument/2006/math">
                    <m:d>
                      <m:dPr>
                        <m:begChr m:val="{"/>
                        <m:endChr m:val="}"/>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e>
                    </m:d>
                  </m:oMath>
                </a14:m>
                <a:r>
                  <a:rPr lang="zh-CN" altLang="en-US" sz="2400" dirty="0"/>
                  <a:t>叫做具有</a:t>
                </a:r>
                <a:r>
                  <a:rPr lang="en-US" altLang="zh-CN" sz="2400" dirty="0"/>
                  <a:t>Q-</a:t>
                </a:r>
                <a:r>
                  <a:rPr lang="zh-CN" altLang="en-US" sz="2400" dirty="0"/>
                  <a:t>线性收敛</a:t>
                </a:r>
                <a:endParaRPr lang="en-US" altLang="zh-CN" sz="2400" dirty="0"/>
              </a:p>
              <a:p>
                <a:pPr lvl="1"/>
                <a:r>
                  <a:rPr lang="zh-CN" altLang="en-US" sz="2400" dirty="0"/>
                  <a:t>当</a:t>
                </a:r>
                <a14:m>
                  <m:oMath xmlns:m="http://schemas.openxmlformats.org/officeDocument/2006/math">
                    <m:r>
                      <a:rPr lang="en-US" altLang="zh-CN" sz="2400" b="1" i="1" smtClean="0">
                        <a:latin typeface="Cambria Math"/>
                      </a:rPr>
                      <m:t>𝜶</m:t>
                    </m:r>
                    <m:r>
                      <a:rPr lang="en-US" altLang="zh-CN" sz="2400" b="1" i="1" smtClean="0">
                        <a:latin typeface="Cambria Math"/>
                      </a:rPr>
                      <m:t>∈</m:t>
                    </m:r>
                    <m:d>
                      <m:dPr>
                        <m:ctrlPr>
                          <a:rPr lang="en-US" altLang="zh-CN" sz="2400" b="1" i="1" smtClean="0">
                            <a:latin typeface="Cambria Math" panose="02040503050406030204" pitchFamily="18" charset="0"/>
                          </a:rPr>
                        </m:ctrlPr>
                      </m:dPr>
                      <m:e>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e>
                    </m:d>
                    <m:r>
                      <a:rPr lang="en-US" altLang="zh-CN" sz="2400" b="1" i="1" smtClean="0">
                        <a:latin typeface="Cambria Math"/>
                      </a:rPr>
                      <m:t>,</m:t>
                    </m:r>
                    <m:r>
                      <a:rPr lang="en-US" altLang="zh-CN" sz="2400" b="1" i="1" smtClean="0">
                        <a:latin typeface="Cambria Math"/>
                      </a:rPr>
                      <m:t>𝜷</m:t>
                    </m:r>
                    <m:r>
                      <a:rPr lang="en-US" altLang="zh-CN" sz="2400" b="1" i="1" smtClean="0">
                        <a:latin typeface="Cambria Math"/>
                      </a:rPr>
                      <m:t>&gt;</m:t>
                    </m:r>
                    <m:r>
                      <a:rPr lang="en-US" altLang="zh-CN" sz="2400" b="1" i="1" smtClean="0">
                        <a:latin typeface="Cambria Math"/>
                      </a:rPr>
                      <m:t>𝟎</m:t>
                    </m:r>
                  </m:oMath>
                </a14:m>
                <a:r>
                  <a:rPr lang="zh-CN" altLang="en-US" sz="2400" dirty="0"/>
                  <a:t>或</a:t>
                </a:r>
                <a14:m>
                  <m:oMath xmlns:m="http://schemas.openxmlformats.org/officeDocument/2006/math">
                    <m:r>
                      <a:rPr lang="en-US" altLang="zh-CN" sz="2400" b="1" i="1" dirty="0" smtClean="0">
                        <a:latin typeface="Cambria Math"/>
                      </a:rPr>
                      <m:t>𝜶</m:t>
                    </m:r>
                    <m:r>
                      <a:rPr lang="en-US" altLang="zh-CN" sz="2400" b="1" i="1" dirty="0" smtClean="0">
                        <a:latin typeface="Cambria Math"/>
                      </a:rPr>
                      <m:t>=</m:t>
                    </m:r>
                    <m:r>
                      <a:rPr lang="en-US" altLang="zh-CN" sz="2400" b="1" i="1" dirty="0" smtClean="0">
                        <a:latin typeface="Cambria Math"/>
                      </a:rPr>
                      <m:t>𝟏</m:t>
                    </m:r>
                    <m:r>
                      <a:rPr lang="en-US" altLang="zh-CN" sz="2400" b="1" i="1" dirty="0" smtClean="0">
                        <a:latin typeface="Cambria Math"/>
                      </a:rPr>
                      <m:t>,</m:t>
                    </m:r>
                    <m:r>
                      <a:rPr lang="en-US" altLang="zh-CN" sz="2400" b="1" i="1" dirty="0" smtClean="0">
                        <a:latin typeface="Cambria Math"/>
                      </a:rPr>
                      <m:t>𝜷</m:t>
                    </m:r>
                    <m:r>
                      <a:rPr lang="en-US" altLang="zh-CN" sz="2400" b="1" i="1" dirty="0" smtClean="0">
                        <a:latin typeface="Cambria Math"/>
                      </a:rPr>
                      <m:t>=</m:t>
                    </m:r>
                    <m:r>
                      <a:rPr lang="en-US" altLang="zh-CN" sz="2400" b="1" i="1" dirty="0" smtClean="0">
                        <a:latin typeface="Cambria Math"/>
                      </a:rPr>
                      <m:t>𝟎</m:t>
                    </m:r>
                  </m:oMath>
                </a14:m>
                <a:r>
                  <a:rPr lang="zh-CN" altLang="en-US" sz="2400" dirty="0"/>
                  <a:t>时，</a:t>
                </a:r>
                <a:r>
                  <a:rPr lang="en-US" altLang="zh-CN" sz="2400" dirty="0"/>
                  <a:t> </a:t>
                </a:r>
                <a14:m>
                  <m:oMath xmlns:m="http://schemas.openxmlformats.org/officeDocument/2006/math">
                    <m:d>
                      <m:dPr>
                        <m:begChr m:val="{"/>
                        <m:endChr m:val="}"/>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e>
                            </m:d>
                          </m:sup>
                        </m:sSup>
                      </m:e>
                    </m:d>
                  </m:oMath>
                </a14:m>
                <a:r>
                  <a:rPr lang="zh-CN" altLang="en-US" sz="2400" dirty="0"/>
                  <a:t>叫做具有</a:t>
                </a:r>
                <a:r>
                  <a:rPr lang="en-US" altLang="zh-CN" sz="2400" dirty="0"/>
                  <a:t>Q-</a:t>
                </a:r>
                <a:r>
                  <a:rPr lang="zh-CN" altLang="en-US" sz="2400" dirty="0"/>
                  <a:t>超线性收敛</a:t>
                </a:r>
                <a:endParaRPr lang="en-US" altLang="zh-CN" sz="2400" dirty="0"/>
              </a:p>
              <a:p>
                <a:pPr lvl="1"/>
                <a:r>
                  <a:rPr lang="zh-CN" altLang="en-US" sz="2400" dirty="0"/>
                  <a:t>当</a:t>
                </a:r>
                <a14:m>
                  <m:oMath xmlns:m="http://schemas.openxmlformats.org/officeDocument/2006/math">
                    <m:r>
                      <a:rPr lang="en-US" altLang="zh-CN" sz="2400" b="1" i="1" smtClean="0">
                        <a:latin typeface="Cambria Math"/>
                      </a:rPr>
                      <m:t>𝜶</m:t>
                    </m:r>
                    <m:r>
                      <a:rPr lang="en-US" altLang="zh-CN" sz="2400" b="1" i="1" smtClean="0">
                        <a:latin typeface="Cambria Math"/>
                      </a:rPr>
                      <m:t>=</m:t>
                    </m:r>
                    <m:r>
                      <a:rPr lang="en-US" altLang="zh-CN" sz="2400" b="1" i="1" smtClean="0">
                        <a:latin typeface="Cambria Math"/>
                      </a:rPr>
                      <m:t>𝟐</m:t>
                    </m:r>
                  </m:oMath>
                </a14:m>
                <a:r>
                  <a:rPr lang="zh-CN" altLang="en-US" sz="2400" dirty="0"/>
                  <a:t>，</a:t>
                </a:r>
                <a:r>
                  <a:rPr lang="en-US" altLang="zh-CN" sz="2400" dirty="0"/>
                  <a:t> </a:t>
                </a:r>
                <a14:m>
                  <m:oMath xmlns:m="http://schemas.openxmlformats.org/officeDocument/2006/math">
                    <m:d>
                      <m:dPr>
                        <m:begChr m:val="{"/>
                        <m:endChr m:val="}"/>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𝒌</m:t>
                                </m:r>
                              </m:e>
                            </m:d>
                          </m:sup>
                        </m:sSup>
                      </m:e>
                    </m:d>
                  </m:oMath>
                </a14:m>
                <a:r>
                  <a:rPr lang="zh-CN" altLang="en-US" sz="2400" dirty="0"/>
                  <a:t>叫做具有</a:t>
                </a:r>
                <a:r>
                  <a:rPr lang="en-US" altLang="zh-CN" sz="2400" dirty="0"/>
                  <a:t>Q-</a:t>
                </a:r>
                <a:r>
                  <a:rPr lang="zh-CN" altLang="en-US" sz="2400" dirty="0"/>
                  <a:t>二阶收敛</a:t>
                </a:r>
                <a:r>
                  <a:rPr lang="en-US" altLang="zh-CN" sz="2400" dirty="0"/>
                  <a:t>(Q-quadratic)</a:t>
                </a:r>
              </a:p>
              <a:p>
                <a:pPr lvl="1"/>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728" b="-672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D725A6-F7D7-44C4-A5B8-BA216E165A52}"/>
              </a:ext>
            </a:extLst>
          </p:cNvPr>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AE6C83E-C80C-416A-AC31-E501F1EFC343}"/>
                  </a:ext>
                </a:extLst>
              </p:cNvPr>
              <p:cNvSpPr>
                <a:spLocks noGrp="1"/>
              </p:cNvSpPr>
              <p:nvPr>
                <p:ph idx="1"/>
              </p:nvPr>
            </p:nvSpPr>
            <p:spPr/>
            <p:txBody>
              <a:bodyPr/>
              <a:lstStyle/>
              <a:p>
                <a:r>
                  <a:rPr lang="en-US" altLang="zh-CN" sz="2800" dirty="0"/>
                  <a:t>R-</a:t>
                </a:r>
                <a:r>
                  <a:rPr lang="zh-CN" altLang="en-US" sz="2800" dirty="0"/>
                  <a:t>收敛</a:t>
                </a:r>
                <a:r>
                  <a:rPr lang="en-US" altLang="zh-CN" sz="2800" dirty="0"/>
                  <a:t>(Root-convergence rate)</a:t>
                </a:r>
              </a:p>
              <a:p>
                <a:pPr lvl="1"/>
                <a14:m>
                  <m:oMath xmlns:m="http://schemas.openxmlformats.org/officeDocument/2006/math">
                    <m:d>
                      <m:dPr>
                        <m:begChr m:val="{"/>
                        <m:endChr m:val="}"/>
                        <m:ctrlPr>
                          <a:rPr lang="en-US" altLang="zh-CN" sz="2400" b="1" i="1" dirty="0" smtClean="0">
                            <a:latin typeface="Cambria Math" panose="02040503050406030204" pitchFamily="18" charset="0"/>
                          </a:rPr>
                        </m:ctrlPr>
                      </m:dPr>
                      <m:e>
                        <m:sSub>
                          <m:sSubPr>
                            <m:ctrlPr>
                              <a:rPr lang="en-US" altLang="zh-CN" sz="2400" b="1" i="1" dirty="0" smtClean="0">
                                <a:latin typeface="Cambria Math" panose="02040503050406030204" pitchFamily="18" charset="0"/>
                              </a:rPr>
                            </m:ctrlPr>
                          </m:sSubPr>
                          <m:e>
                            <m:r>
                              <a:rPr lang="en-US" altLang="zh-CN" sz="2400" b="1" i="0" dirty="0" smtClean="0">
                                <a:latin typeface="Cambria Math" panose="02040503050406030204" pitchFamily="18" charset="0"/>
                              </a:rPr>
                              <m:t>𝐱</m:t>
                            </m:r>
                          </m:e>
                          <m:sub>
                            <m:r>
                              <a:rPr lang="en-US" altLang="zh-CN" sz="2400" b="1" i="0" dirty="0" smtClean="0">
                                <a:latin typeface="Cambria Math" panose="02040503050406030204" pitchFamily="18" charset="0"/>
                              </a:rPr>
                              <m:t>𝐤</m:t>
                            </m:r>
                          </m:sub>
                        </m:sSub>
                      </m:e>
                    </m:d>
                    <m:r>
                      <a:rPr lang="en-US" altLang="zh-CN" sz="2400" b="1" i="1" dirty="0" smtClean="0">
                        <a:latin typeface="Cambria Math" panose="02040503050406030204" pitchFamily="18" charset="0"/>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𝑹</m:t>
                        </m:r>
                      </m:e>
                      <m:sup>
                        <m:r>
                          <a:rPr lang="en-US" altLang="zh-CN" sz="2400" b="1" i="1" dirty="0" smtClean="0">
                            <a:latin typeface="Cambria Math" panose="02040503050406030204" pitchFamily="18" charset="0"/>
                          </a:rPr>
                          <m:t>𝒏</m:t>
                        </m:r>
                      </m:sup>
                    </m:sSup>
                    <m:r>
                      <a:rPr lang="en-US" altLang="zh-CN" sz="2400" b="1" i="1" dirty="0" smtClean="0">
                        <a:latin typeface="Cambria Math" panose="02040503050406030204" pitchFamily="18" charset="0"/>
                      </a:rPr>
                      <m:t>,</m:t>
                    </m:r>
                  </m:oMath>
                </a14:m>
                <a:r>
                  <a:rPr lang="zh-CN" altLang="en-US" sz="2400" dirty="0"/>
                  <a:t>收敛到</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oMath>
                </a14:m>
                <a:endParaRPr lang="en-US" altLang="zh-CN" sz="2400" dirty="0"/>
              </a:p>
              <a:p>
                <a:pPr lvl="1"/>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𝑹</m:t>
                        </m:r>
                      </m:e>
                      <m:sub>
                        <m:r>
                          <a:rPr lang="en-US" altLang="zh-CN" sz="2400" b="1" i="1" smtClean="0">
                            <a:latin typeface="Cambria Math" panose="02040503050406030204" pitchFamily="18" charset="0"/>
                          </a:rPr>
                          <m:t>𝒑</m:t>
                        </m:r>
                      </m:sub>
                    </m:sSub>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eqArr>
                          <m:eqArrPr>
                            <m:ctrlPr>
                              <a:rPr lang="en-US" altLang="zh-CN" sz="2400" b="1" i="1" smtClean="0">
                                <a:latin typeface="Cambria Math" panose="02040503050406030204" pitchFamily="18" charset="0"/>
                              </a:rPr>
                            </m:ctrlPr>
                          </m:eqArrPr>
                          <m:e>
                            <m:r>
                              <a:rPr lang="en-US" altLang="zh-CN" sz="2400" b="1" i="1" smtClean="0">
                                <a:latin typeface="Cambria Math" panose="02040503050406030204" pitchFamily="18" charset="0"/>
                              </a:rPr>
                              <m:t>𝒍𝒊𝒎𝒔𝒖</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𝒑</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sub>
                            </m:sSub>
                            <m:r>
                              <m:rPr>
                                <m:lit/>
                              </m:rP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r>
                              <m:rPr>
                                <m:lit/>
                              </m:rP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m:rPr>
                                    <m:lit/>
                                  </m:rPr>
                                  <a:rPr lang="en-US" altLang="zh-CN" sz="2400" b="1" i="1" smtClean="0">
                                    <a:latin typeface="Cambria Math" panose="02040503050406030204" pitchFamily="18" charset="0"/>
                                  </a:rPr>
                                  <m:t>|</m:t>
                                </m:r>
                              </m:e>
                              <m:sup>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𝒌</m:t>
                                    </m:r>
                                  </m:den>
                                </m:f>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𝒊𝒇𝒑</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e>
                            <m:r>
                              <a:rPr lang="en-US" altLang="zh-CN" sz="2400" b="1" i="1" smtClean="0">
                                <a:latin typeface="Cambria Math" panose="02040503050406030204" pitchFamily="18" charset="0"/>
                              </a:rPr>
                              <m:t>𝒍𝒊𝒎𝒔𝒖</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𝒑</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sub>
                            </m:sSub>
                            <m:r>
                              <m:rPr>
                                <m:lit/>
                              </m:rP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r>
                              <m:rPr>
                                <m:lit/>
                              </m:rP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m:rPr>
                                    <m:lit/>
                                  </m:rPr>
                                  <a:rPr lang="en-US" altLang="zh-CN" sz="2400" b="1" i="1" smtClean="0">
                                    <a:latin typeface="Cambria Math" panose="02040503050406030204" pitchFamily="18" charset="0"/>
                                  </a:rPr>
                                  <m:t>|</m:t>
                                </m:r>
                              </m:e>
                              <m:sup>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𝒑</m:t>
                                        </m:r>
                                      </m:e>
                                      <m:sup>
                                        <m:r>
                                          <a:rPr lang="en-US" altLang="zh-CN" sz="2400" b="1" i="1" smtClean="0">
                                            <a:latin typeface="Cambria Math" panose="02040503050406030204" pitchFamily="18" charset="0"/>
                                          </a:rPr>
                                          <m:t>𝒌</m:t>
                                        </m:r>
                                      </m:sup>
                                    </m:sSup>
                                  </m:den>
                                </m:f>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𝒊𝒇𝒑</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𝟏</m:t>
                            </m:r>
                          </m:e>
                        </m:eqArr>
                      </m:e>
                    </m:d>
                  </m:oMath>
                </a14:m>
                <a:endParaRPr lang="en-US" altLang="zh-CN" sz="2400" dirty="0"/>
              </a:p>
              <a:p>
                <a:pPr lvl="1"/>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𝑹</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oMath>
                </a14:m>
                <a:r>
                  <a:rPr lang="zh-CN" altLang="en-US" sz="2400" dirty="0"/>
                  <a:t>为</a:t>
                </a:r>
                <a14:m>
                  <m:oMath xmlns:m="http://schemas.openxmlformats.org/officeDocument/2006/math">
                    <m:r>
                      <a:rPr lang="en-US" altLang="zh-CN" sz="2400" b="1" i="1" dirty="0" smtClean="0">
                        <a:latin typeface="Cambria Math" panose="02040503050406030204" pitchFamily="18" charset="0"/>
                      </a:rPr>
                      <m:t>𝑹</m:t>
                    </m:r>
                  </m:oMath>
                </a14:m>
                <a:r>
                  <a:rPr lang="zh-CN" altLang="en-US" sz="2400" dirty="0"/>
                  <a:t>超线性收敛到</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oMath>
                </a14:m>
                <a:endParaRPr lang="en-US" altLang="zh-CN" sz="2400" b="1" dirty="0"/>
              </a:p>
              <a:p>
                <a:pPr lvl="1"/>
                <a14:m>
                  <m:oMath xmlns:m="http://schemas.openxmlformats.org/officeDocument/2006/math">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&lt;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𝑹</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𝟏</m:t>
                    </m:r>
                  </m:oMath>
                </a14:m>
                <a:r>
                  <a:rPr lang="en-US" altLang="zh-CN" sz="2400" dirty="0"/>
                  <a:t>,</a:t>
                </a:r>
                <a:r>
                  <a:rPr lang="zh-CN" altLang="en-US" sz="2400" dirty="0"/>
                  <a:t>称为</a:t>
                </a:r>
                <a14:m>
                  <m:oMath xmlns:m="http://schemas.openxmlformats.org/officeDocument/2006/math">
                    <m:r>
                      <a:rPr lang="en-US" altLang="zh-CN" sz="2400" b="1" i="1" smtClean="0">
                        <a:latin typeface="Cambria Math" panose="02040503050406030204" pitchFamily="18" charset="0"/>
                      </a:rPr>
                      <m:t>𝑹</m:t>
                    </m:r>
                  </m:oMath>
                </a14:m>
                <a:r>
                  <a:rPr lang="zh-CN" altLang="en-US" sz="2400" dirty="0"/>
                  <a:t>线性收敛到</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oMath>
                </a14:m>
                <a:endParaRPr lang="en-US" altLang="zh-CN" sz="2400" dirty="0"/>
              </a:p>
              <a:p>
                <a:pPr lvl="1"/>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𝑹</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oMath>
                </a14:m>
                <a:r>
                  <a:rPr lang="zh-CN" altLang="en-US" sz="2400" dirty="0"/>
                  <a:t>，称为</a:t>
                </a:r>
                <a14:m>
                  <m:oMath xmlns:m="http://schemas.openxmlformats.org/officeDocument/2006/math">
                    <m:r>
                      <a:rPr lang="en-US" altLang="zh-CN" sz="2400" b="1" i="1" smtClean="0">
                        <a:latin typeface="Cambria Math" panose="02040503050406030204" pitchFamily="18" charset="0"/>
                      </a:rPr>
                      <m:t>𝑹</m:t>
                    </m:r>
                  </m:oMath>
                </a14:m>
                <a:r>
                  <a:rPr lang="zh-CN" altLang="en-US" sz="2400" dirty="0"/>
                  <a:t>次线性收敛到</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oMath>
                </a14:m>
                <a:endParaRPr lang="en-US" altLang="zh-CN" sz="2400" dirty="0"/>
              </a:p>
              <a:p>
                <a:pPr lvl="1"/>
                <a:r>
                  <a:rPr lang="zh-CN" altLang="en-US" sz="2400" dirty="0"/>
                  <a:t>如果</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𝑹</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&lt;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𝑹</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𝑹</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𝟏</m:t>
                    </m:r>
                  </m:oMath>
                </a14:m>
                <a:r>
                  <a:rPr lang="zh-CN" altLang="en-US" sz="2400" dirty="0"/>
                  <a:t>则分别称为</a:t>
                </a:r>
                <a:r>
                  <a:rPr lang="en-US" altLang="zh-CN" sz="2400" dirty="0"/>
                  <a:t>R</a:t>
                </a:r>
                <a:r>
                  <a:rPr lang="zh-CN" altLang="en-US" sz="2400" dirty="0"/>
                  <a:t>超二次，二次，次二次收敛</a:t>
                </a:r>
                <a:endParaRPr lang="en-US" altLang="zh-CN" sz="2400" dirty="0"/>
              </a:p>
              <a:p>
                <a:pPr lvl="1"/>
                <a:r>
                  <a:rPr lang="zh-CN" altLang="en-US" sz="2400" dirty="0"/>
                  <a:t>右边用非负标量序列</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𝒒</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oMath>
                </a14:m>
                <a:r>
                  <a:rPr lang="zh-CN" altLang="en-US" sz="2400" dirty="0"/>
                  <a:t>约束，则也可用</a:t>
                </a:r>
                <a14:m>
                  <m:oMath xmlns:m="http://schemas.openxmlformats.org/officeDocument/2006/math">
                    <m:r>
                      <m:rPr>
                        <m:lit/>
                      </m:rP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r>
                      <m:rPr>
                        <m:lit/>
                      </m:rPr>
                      <a:rPr lang="en-US" altLang="zh-CN" sz="2400" b="1" i="1" smtClean="0">
                        <a:latin typeface="Cambria Math" panose="02040503050406030204" pitchFamily="18" charset="0"/>
                      </a:rPr>
                      <m:t>||</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𝒒</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𝒒</m:t>
                            </m:r>
                          </m:e>
                          <m:sub>
                            <m:r>
                              <a:rPr lang="en-US" altLang="zh-CN" sz="2400" b="1" i="1" smtClean="0">
                                <a:latin typeface="Cambria Math" panose="02040503050406030204" pitchFamily="18" charset="0"/>
                              </a:rPr>
                              <m:t>𝒌</m:t>
                            </m:r>
                          </m:sub>
                        </m:sSub>
                      </m:e>
                    </m:d>
                    <m:r>
                      <a:rPr lang="en-US" altLang="zh-CN" sz="2400" b="1" i="1" smtClean="0">
                        <a:latin typeface="Cambria Math" panose="02040503050406030204" pitchFamily="18" charset="0"/>
                      </a:rPr>
                      <m:t>𝑸</m:t>
                    </m:r>
                  </m:oMath>
                </a14:m>
                <a:r>
                  <a:rPr lang="zh-CN" altLang="en-US" sz="2400" dirty="0"/>
                  <a:t>线性收敛到</a:t>
                </a:r>
                <a:r>
                  <a:rPr lang="en-US" altLang="zh-CN" sz="2400" dirty="0"/>
                  <a:t>0.</a:t>
                </a:r>
                <a:r>
                  <a:rPr lang="zh-CN" altLang="en-US" sz="2400" dirty="0"/>
                  <a:t>表示序列</a:t>
                </a:r>
                <a14:m>
                  <m:oMath xmlns:m="http://schemas.openxmlformats.org/officeDocument/2006/math">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oMath>
                </a14:m>
                <a:r>
                  <a:rPr lang="en-US" altLang="zh-CN" sz="2400" dirty="0"/>
                  <a:t>R</a:t>
                </a:r>
                <a:r>
                  <a:rPr lang="zh-CN" altLang="en-US" sz="2400" dirty="0"/>
                  <a:t>线性收敛</a:t>
                </a:r>
              </a:p>
            </p:txBody>
          </p:sp>
        </mc:Choice>
        <mc:Fallback xmlns="">
          <p:sp>
            <p:nvSpPr>
              <p:cNvPr id="3" name="内容占位符 2">
                <a:extLst>
                  <a:ext uri="{FF2B5EF4-FFF2-40B4-BE49-F238E27FC236}">
                    <a16:creationId xmlns:a16="http://schemas.microsoft.com/office/drawing/2014/main" id="{2AE6C83E-C80C-416A-AC31-E501F1EFC343}"/>
                  </a:ext>
                </a:extLst>
              </p:cNvPr>
              <p:cNvSpPr>
                <a:spLocks noGrp="1" noRot="1" noChangeAspect="1" noMove="1" noResize="1" noEditPoints="1" noAdjustHandles="1" noChangeArrowheads="1" noChangeShapeType="1" noTextEdit="1"/>
              </p:cNvSpPr>
              <p:nvPr>
                <p:ph idx="1"/>
              </p:nvPr>
            </p:nvSpPr>
            <p:spPr>
              <a:blipFill>
                <a:blip r:embed="rId2"/>
                <a:stretch>
                  <a:fillRect l="-1190" t="-1410" b="-5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7701000"/>
      </p:ext>
    </p:extLst>
  </p:cSld>
  <p:clrMapOvr>
    <a:masterClrMapping/>
  </p:clrMapOvr>
  <p:transition spd="med">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000" dirty="0">
                    <a:solidFill>
                      <a:srgbClr val="FF0000"/>
                    </a:solidFill>
                  </a:rPr>
                  <a:t>定理</a:t>
                </a:r>
                <a:r>
                  <a:rPr lang="zh-CN" altLang="en-US" sz="2000" dirty="0"/>
                  <a:t>：如果迭代点列</a:t>
                </a:r>
                <a14:m>
                  <m:oMath xmlns:m="http://schemas.openxmlformats.org/officeDocument/2006/math">
                    <m:d>
                      <m:dPr>
                        <m:begChr m:val="{"/>
                        <m:endChr m:val="}"/>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𝒌</m:t>
                                </m:r>
                              </m:e>
                            </m:d>
                          </m:sup>
                        </m:sSup>
                      </m:e>
                    </m:d>
                  </m:oMath>
                </a14:m>
                <a:r>
                  <a:rPr lang="zh-CN" altLang="en-US" sz="2000" dirty="0"/>
                  <a:t>具有</a:t>
                </a:r>
                <a:r>
                  <a:rPr lang="en-US" altLang="zh-CN" sz="2000" dirty="0"/>
                  <a:t>Q-</a:t>
                </a:r>
                <a:r>
                  <a:rPr lang="zh-CN" altLang="en-US" sz="2000" dirty="0"/>
                  <a:t>超线性收敛到</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a:rPr>
                          <m:t>𝒙</m:t>
                        </m:r>
                      </m:e>
                      <m:sup>
                        <m:r>
                          <a:rPr lang="en-US" altLang="zh-CN" sz="2000" b="1" i="1" smtClean="0">
                            <a:latin typeface="Cambria Math"/>
                          </a:rPr>
                          <m:t>∗</m:t>
                        </m:r>
                      </m:sup>
                    </m:sSup>
                  </m:oMath>
                </a14:m>
                <a:r>
                  <a:rPr lang="en-US" altLang="zh-CN" sz="2000" dirty="0"/>
                  <a:t>, </a:t>
                </a:r>
                <a:r>
                  <a:rPr lang="zh-CN" altLang="en-US" sz="2000" dirty="0"/>
                  <a:t>则</a:t>
                </a:r>
                <a14:m>
                  <m:oMath xmlns:m="http://schemas.openxmlformats.org/officeDocument/2006/math">
                    <m:func>
                      <m:funcPr>
                        <m:ctrlPr>
                          <a:rPr lang="en-US" altLang="zh-CN" sz="2000" i="1" dirty="0" smtClean="0">
                            <a:latin typeface="Cambria Math" panose="02040503050406030204" pitchFamily="18" charset="0"/>
                          </a:rPr>
                        </m:ctrlPr>
                      </m:funcPr>
                      <m:fName>
                        <m:limLow>
                          <m:limLowPr>
                            <m:ctrlPr>
                              <a:rPr lang="en-US" altLang="zh-CN" sz="2000" i="1" dirty="0" smtClean="0">
                                <a:latin typeface="Cambria Math" panose="02040503050406030204" pitchFamily="18" charset="0"/>
                              </a:rPr>
                            </m:ctrlPr>
                          </m:limLowPr>
                          <m:e>
                            <m:func>
                              <m:funcPr>
                                <m:ctrlPr>
                                  <a:rPr lang="en-US" altLang="zh-CN" sz="2000" i="1">
                                    <a:latin typeface="Cambria Math" panose="02040503050406030204" pitchFamily="18" charset="0"/>
                                  </a:rPr>
                                </m:ctrlPr>
                              </m:funcPr>
                              <m:fName>
                                <m:limLow>
                                  <m:limLowPr>
                                    <m:ctrlPr>
                                      <a:rPr lang="en-US" altLang="zh-CN" sz="2000" i="1">
                                        <a:latin typeface="Cambria Math" panose="02040503050406030204" pitchFamily="18" charset="0"/>
                                      </a:rPr>
                                    </m:ctrlPr>
                                  </m:limLowPr>
                                  <m:e>
                                    <m:r>
                                      <m:rPr>
                                        <m:sty m:val="p"/>
                                      </m:rPr>
                                      <a:rPr lang="en-US" altLang="zh-CN" sz="2000">
                                        <a:latin typeface="Cambria Math"/>
                                      </a:rPr>
                                      <m:t>lim</m:t>
                                    </m:r>
                                  </m:e>
                                  <m:lim>
                                    <m:r>
                                      <a:rPr lang="en-US" altLang="zh-CN" sz="2000" i="1">
                                        <a:latin typeface="Cambria Math"/>
                                      </a:rPr>
                                      <m:t>𝒌</m:t>
                                    </m:r>
                                    <m:r>
                                      <a:rPr lang="en-US" altLang="zh-CN" sz="2000" i="1">
                                        <a:latin typeface="Cambria Math"/>
                                      </a:rPr>
                                      <m:t>→∞</m:t>
                                    </m:r>
                                  </m:lim>
                                </m:limLow>
                              </m:fName>
                              <m:e>
                                <m:f>
                                  <m:fPr>
                                    <m:ctrlPr>
                                      <a:rPr lang="en-US" altLang="zh-CN" sz="2000" i="1">
                                        <a:latin typeface="Cambria Math" panose="02040503050406030204" pitchFamily="18" charset="0"/>
                                      </a:rPr>
                                    </m:ctrlPr>
                                  </m:fPr>
                                  <m:num>
                                    <m:d>
                                      <m:dPr>
                                        <m:begChr m:val="‖"/>
                                        <m:endChr m:val="‖"/>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d>
                                              <m:dPr>
                                                <m:ctrlPr>
                                                  <a:rPr lang="en-US" altLang="zh-CN" sz="2000" i="1">
                                                    <a:latin typeface="Cambria Math" panose="02040503050406030204" pitchFamily="18" charset="0"/>
                                                  </a:rPr>
                                                </m:ctrlPr>
                                              </m:dPr>
                                              <m:e>
                                                <m:r>
                                                  <a:rPr lang="en-US" altLang="zh-CN" sz="2000" i="1">
                                                    <a:latin typeface="Cambria Math"/>
                                                  </a:rPr>
                                                  <m:t>𝒌</m:t>
                                                </m:r>
                                                <m:r>
                                                  <a:rPr lang="en-US" altLang="zh-CN" sz="2000" i="1">
                                                    <a:latin typeface="Cambria Math"/>
                                                  </a:rPr>
                                                  <m:t>+</m:t>
                                                </m:r>
                                                <m:r>
                                                  <a:rPr lang="en-US" altLang="zh-CN" sz="2000" i="1">
                                                    <a:latin typeface="Cambria Math"/>
                                                  </a:rPr>
                                                  <m:t>𝟏</m:t>
                                                </m:r>
                                              </m:e>
                                            </m:d>
                                          </m:sup>
                                        </m:sSup>
                                        <m:r>
                                          <a:rPr lang="en-US" altLang="zh-CN" sz="2000" i="1">
                                            <a:latin typeface="Cambria Math"/>
                                          </a:rPr>
                                          <m:t>−</m:t>
                                        </m:r>
                                        <m:sSup>
                                          <m:sSupPr>
                                            <m:ctrlPr>
                                              <a:rPr lang="en-US" altLang="zh-CN" sz="2000" i="1">
                                                <a:latin typeface="Cambria Math" panose="02040503050406030204" pitchFamily="18" charset="0"/>
                                              </a:rPr>
                                            </m:ctrlPr>
                                          </m:sSupPr>
                                          <m:e>
                                            <m:sSup>
                                              <m:sSupPr>
                                                <m:ctrlPr>
                                                  <a:rPr lang="en-US" altLang="zh-CN" sz="2000" b="1" i="1" smtClean="0">
                                                    <a:latin typeface="Cambria Math" panose="02040503050406030204" pitchFamily="18" charset="0"/>
                                                  </a:rPr>
                                                </m:ctrlPr>
                                              </m:sSupPr>
                                              <m:e>
                                                <m:r>
                                                  <a:rPr lang="en-US" altLang="zh-CN" sz="2000" i="1">
                                                    <a:latin typeface="Cambria Math"/>
                                                  </a:rPr>
                                                  <m:t>𝒙</m:t>
                                                </m:r>
                                              </m:e>
                                              <m:sup>
                                                <m:d>
                                                  <m:dPr>
                                                    <m:ctrlPr>
                                                      <a:rPr lang="en-US" altLang="zh-CN" sz="2000" b="1" i="1" smtClean="0">
                                                        <a:latin typeface="Cambria Math" panose="02040503050406030204" pitchFamily="18" charset="0"/>
                                                      </a:rPr>
                                                    </m:ctrlPr>
                                                  </m:dPr>
                                                  <m:e>
                                                    <m:r>
                                                      <a:rPr lang="en-US" altLang="zh-CN" sz="2000" b="1" i="1" smtClean="0">
                                                        <a:latin typeface="Cambria Math"/>
                                                      </a:rPr>
                                                      <m:t>𝒌</m:t>
                                                    </m:r>
                                                  </m:e>
                                                </m:d>
                                              </m:sup>
                                            </m:sSup>
                                          </m:e>
                                          <m:sup>
                                            <m:r>
                                              <a:rPr lang="en-US" altLang="zh-CN" sz="2000" b="1" i="1" smtClean="0">
                                                <a:latin typeface="Cambria Math"/>
                                              </a:rPr>
                                              <m:t> </m:t>
                                            </m:r>
                                          </m:sup>
                                        </m:sSup>
                                      </m:e>
                                    </m:d>
                                  </m:num>
                                  <m:den>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d>
                                                  <m:dPr>
                                                    <m:ctrlPr>
                                                      <a:rPr lang="en-US" altLang="zh-CN" sz="2000" i="1">
                                                        <a:latin typeface="Cambria Math" panose="02040503050406030204" pitchFamily="18" charset="0"/>
                                                      </a:rPr>
                                                    </m:ctrlPr>
                                                  </m:dPr>
                                                  <m:e>
                                                    <m:r>
                                                      <a:rPr lang="en-US" altLang="zh-CN" sz="2000" i="1">
                                                        <a:latin typeface="Cambria Math"/>
                                                      </a:rPr>
                                                      <m:t>𝒌</m:t>
                                                    </m:r>
                                                  </m:e>
                                                </m:d>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𝒙</m:t>
                                                </m:r>
                                              </m:e>
                                              <m:sup>
                                                <m:r>
                                                  <a:rPr lang="en-US" altLang="zh-CN" sz="2000" i="1">
                                                    <a:latin typeface="Cambria Math"/>
                                                  </a:rPr>
                                                  <m:t>∗</m:t>
                                                </m:r>
                                              </m:sup>
                                            </m:sSup>
                                          </m:e>
                                        </m:d>
                                      </m:e>
                                      <m:sup>
                                        <m:r>
                                          <a:rPr lang="en-US" altLang="zh-CN" sz="2000" b="1" i="1" smtClean="0">
                                            <a:latin typeface="Cambria Math"/>
                                          </a:rPr>
                                          <m:t> </m:t>
                                        </m:r>
                                      </m:sup>
                                    </m:sSup>
                                  </m:den>
                                </m:f>
                                <m:r>
                                  <a:rPr lang="en-US" altLang="zh-CN" sz="2000" i="1">
                                    <a:latin typeface="Cambria Math"/>
                                  </a:rPr>
                                  <m:t>=</m:t>
                                </m:r>
                                <m:r>
                                  <a:rPr lang="en-US" altLang="zh-CN" sz="2000" b="1" i="1" smtClean="0">
                                    <a:latin typeface="Cambria Math"/>
                                  </a:rPr>
                                  <m:t>𝟏</m:t>
                                </m:r>
                              </m:e>
                            </m:func>
                          </m:e>
                          <m:lim>
                            <m:r>
                              <a:rPr lang="en-US" altLang="zh-CN" sz="2000" b="1" i="1" dirty="0" smtClean="0">
                                <a:latin typeface="Cambria Math"/>
                              </a:rPr>
                              <m:t> </m:t>
                            </m:r>
                          </m:lim>
                        </m:limLow>
                      </m:fName>
                      <m:e>
                        <m:r>
                          <a:rPr lang="en-US" altLang="zh-CN" sz="2000" b="1" i="1" dirty="0" smtClean="0">
                            <a:latin typeface="Cambria Math"/>
                          </a:rPr>
                          <m:t> </m:t>
                        </m:r>
                      </m:e>
                    </m:func>
                  </m:oMath>
                </a14:m>
                <a:r>
                  <a:rPr lang="en-US" altLang="zh-CN" sz="2000" dirty="0"/>
                  <a:t>,</a:t>
                </a:r>
                <a:r>
                  <a:rPr lang="zh-CN" altLang="en-US" sz="2000" dirty="0"/>
                  <a:t>反之一般不成立</a:t>
                </a:r>
                <a:endParaRPr lang="en-US" altLang="zh-CN" sz="2000" dirty="0"/>
              </a:p>
              <a:p>
                <a:r>
                  <a:rPr lang="zh-CN" altLang="en-US" sz="2000" dirty="0"/>
                  <a:t>表明可以用相邻两次迭代点关系</a:t>
                </a:r>
                <a:r>
                  <a:rPr lang="en-US" altLang="zh-CN" sz="2000" dirty="0"/>
                  <a:t>: </a:t>
                </a:r>
                <a14:m>
                  <m:oMath xmlns:m="http://schemas.openxmlformats.org/officeDocument/2006/math">
                    <m:d>
                      <m:dPr>
                        <m:begChr m:val="‖"/>
                        <m:endChr m:val="‖"/>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d>
                              <m:dPr>
                                <m:ctrlPr>
                                  <a:rPr lang="en-US" altLang="zh-CN" sz="2000" i="1">
                                    <a:latin typeface="Cambria Math" panose="02040503050406030204" pitchFamily="18" charset="0"/>
                                  </a:rPr>
                                </m:ctrlPr>
                              </m:dPr>
                              <m:e>
                                <m:r>
                                  <a:rPr lang="en-US" altLang="zh-CN" sz="2000" i="1">
                                    <a:latin typeface="Cambria Math"/>
                                  </a:rPr>
                                  <m:t>𝒌</m:t>
                                </m:r>
                                <m:r>
                                  <a:rPr lang="en-US" altLang="zh-CN" sz="2000" i="1">
                                    <a:latin typeface="Cambria Math"/>
                                  </a:rPr>
                                  <m:t>+</m:t>
                                </m:r>
                                <m:r>
                                  <a:rPr lang="en-US" altLang="zh-CN" sz="2000" i="1">
                                    <a:latin typeface="Cambria Math"/>
                                  </a:rPr>
                                  <m:t>𝟏</m:t>
                                </m:r>
                              </m:e>
                            </m:d>
                          </m:sup>
                        </m:sSup>
                        <m:r>
                          <a:rPr lang="en-US" altLang="zh-CN" sz="2000" i="1">
                            <a:latin typeface="Cambria Math"/>
                          </a:rPr>
                          <m:t>−</m:t>
                        </m:r>
                        <m:sSup>
                          <m:sSupPr>
                            <m:ctrlPr>
                              <a:rPr lang="en-US" altLang="zh-CN" sz="2000" i="1">
                                <a:latin typeface="Cambria Math" panose="02040503050406030204" pitchFamily="18" charset="0"/>
                              </a:rPr>
                            </m:ctrlPr>
                          </m:sSupPr>
                          <m:e>
                            <m:r>
                              <a:rPr lang="en-US" altLang="zh-CN" sz="2000" i="1">
                                <a:latin typeface="Cambria Math"/>
                              </a:rPr>
                              <m:t>𝒙</m:t>
                            </m:r>
                          </m:e>
                          <m:sup>
                            <m:d>
                              <m:dPr>
                                <m:ctrlPr>
                                  <a:rPr lang="en-US" altLang="zh-CN" sz="2000" i="1">
                                    <a:latin typeface="Cambria Math" panose="02040503050406030204" pitchFamily="18" charset="0"/>
                                  </a:rPr>
                                </m:ctrlPr>
                              </m:dPr>
                              <m:e>
                                <m:r>
                                  <a:rPr lang="en-US" altLang="zh-CN" sz="2000" i="1">
                                    <a:latin typeface="Cambria Math"/>
                                  </a:rPr>
                                  <m:t>𝒌</m:t>
                                </m:r>
                              </m:e>
                            </m:d>
                          </m:sup>
                        </m:sSup>
                      </m:e>
                    </m:d>
                    <m:r>
                      <a:rPr lang="en-US" altLang="zh-CN" sz="2000" i="1">
                        <a:latin typeface="Cambria Math"/>
                      </a:rPr>
                      <m:t>&lt;</m:t>
                    </m:r>
                    <m:sSub>
                      <m:sSubPr>
                        <m:ctrlPr>
                          <a:rPr lang="en-US" altLang="zh-CN" sz="2000" i="1">
                            <a:latin typeface="Cambria Math" panose="02040503050406030204" pitchFamily="18" charset="0"/>
                          </a:rPr>
                        </m:ctrlPr>
                      </m:sSubPr>
                      <m:e>
                        <m:r>
                          <a:rPr lang="en-US" altLang="zh-CN" sz="2000" i="1">
                            <a:latin typeface="Cambria Math"/>
                          </a:rPr>
                          <m:t>𝝐</m:t>
                        </m:r>
                      </m:e>
                      <m:sub>
                        <m:r>
                          <a:rPr lang="en-US" altLang="zh-CN" sz="2000" i="1">
                            <a:latin typeface="Cambria Math"/>
                          </a:rPr>
                          <m:t>𝟐</m:t>
                        </m:r>
                      </m:sub>
                    </m:sSub>
                  </m:oMath>
                </a14:m>
                <a:r>
                  <a:rPr lang="en-US" altLang="zh-CN" sz="2000" dirty="0"/>
                  <a:t>,</a:t>
                </a:r>
                <a:r>
                  <a:rPr lang="zh-CN" altLang="en-US" sz="2000" dirty="0"/>
                  <a:t>来作为终止条件</a:t>
                </a:r>
                <a:r>
                  <a:rPr lang="en-US" altLang="zh-CN" sz="2000" dirty="0"/>
                  <a:t>,</a:t>
                </a:r>
                <a:r>
                  <a:rPr lang="zh-CN" altLang="en-US" sz="2000" dirty="0"/>
                  <a:t>这就是前面提到的终止条件</a:t>
                </a:r>
                <a:r>
                  <a:rPr lang="en-US" altLang="zh-CN" sz="2000" dirty="0"/>
                  <a:t>TC2</a:t>
                </a:r>
              </a:p>
              <a:p>
                <a:r>
                  <a:rPr lang="zh-CN" altLang="en-US" sz="2000" dirty="0"/>
                  <a:t>当然也可以用</a:t>
                </a:r>
                <a:r>
                  <a:rPr lang="en-US" altLang="zh-CN" sz="2000" dirty="0"/>
                  <a:t>TC3</a:t>
                </a:r>
              </a:p>
              <a:p>
                <a:r>
                  <a:rPr lang="zh-CN" altLang="en-US" sz="2000" dirty="0"/>
                  <a:t>问题：</a:t>
                </a:r>
                <a:r>
                  <a:rPr lang="en-US" altLang="zh-CN" sz="2000" dirty="0"/>
                  <a:t>TC2</a:t>
                </a:r>
                <a:r>
                  <a:rPr lang="zh-CN" altLang="en-US" sz="2000" dirty="0"/>
                  <a:t>和</a:t>
                </a:r>
                <a:r>
                  <a:rPr lang="en-US" altLang="zh-CN" sz="2000" dirty="0"/>
                  <a:t>TC3</a:t>
                </a:r>
                <a:r>
                  <a:rPr lang="zh-CN" altLang="en-US" sz="2000" dirty="0"/>
                  <a:t>有时候矛盾，就是一个大，另一个很小，此时</a:t>
                </a:r>
                <a:r>
                  <a:rPr lang="en-US" altLang="zh-CN" sz="2000" dirty="0" err="1"/>
                  <a:t>Himmeblau</a:t>
                </a:r>
                <a:r>
                  <a:rPr lang="zh-CN" altLang="en-US" sz="2000" dirty="0"/>
                  <a:t>提出使用</a:t>
                </a:r>
                <a:r>
                  <a:rPr lang="en-US" altLang="zh-CN" sz="2000" dirty="0"/>
                  <a:t>TC2</a:t>
                </a:r>
                <a:r>
                  <a:rPr lang="zh-CN" altLang="en-US" sz="2000" dirty="0"/>
                  <a:t>和</a:t>
                </a:r>
                <a:r>
                  <a:rPr lang="en-US" altLang="zh-CN" sz="2000" dirty="0"/>
                  <a:t>TC3</a:t>
                </a:r>
                <a:r>
                  <a:rPr lang="zh-CN" altLang="en-US" sz="2000" dirty="0"/>
                  <a:t>同时作为终止准则，最终准则如下</a:t>
                </a:r>
                <a:endParaRPr lang="en-US" altLang="zh-CN" sz="2000" dirty="0"/>
              </a:p>
              <a:p>
                <a:pPr lvl="1"/>
                <a:r>
                  <a:rPr lang="en-US" altLang="zh-CN" sz="1800" dirty="0">
                    <a:solidFill>
                      <a:srgbClr val="FF0000"/>
                    </a:solidFill>
                  </a:rPr>
                  <a:t>TC4:</a:t>
                </a:r>
                <a:r>
                  <a:rPr lang="zh-CN" altLang="en-US" sz="1800" dirty="0"/>
                  <a:t>当</a:t>
                </a:r>
                <a14:m>
                  <m:oMath xmlns:m="http://schemas.openxmlformats.org/officeDocument/2006/math">
                    <m:d>
                      <m:dPr>
                        <m:begChr m:val="‖"/>
                        <m:endChr m:val="‖"/>
                        <m:ctrlPr>
                          <a:rPr lang="en-US" altLang="zh-CN" sz="1800"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a:rPr>
                              <m:t>𝒙</m:t>
                            </m:r>
                          </m:e>
                          <m:sup>
                            <m:d>
                              <m:dPr>
                                <m:ctrlPr>
                                  <a:rPr lang="en-US" altLang="zh-CN" sz="1800" b="1" i="1" smtClean="0">
                                    <a:latin typeface="Cambria Math" panose="02040503050406030204" pitchFamily="18" charset="0"/>
                                  </a:rPr>
                                </m:ctrlPr>
                              </m:dPr>
                              <m:e>
                                <m:r>
                                  <a:rPr lang="en-US" altLang="zh-CN" sz="1800" b="1" i="1" smtClean="0">
                                    <a:latin typeface="Cambria Math"/>
                                  </a:rPr>
                                  <m:t>𝒌</m:t>
                                </m:r>
                              </m:e>
                            </m:d>
                          </m:sup>
                        </m:sSup>
                      </m:e>
                    </m:d>
                    <m:r>
                      <a:rPr lang="en-US" altLang="zh-CN" sz="1800" b="1" i="1" smtClean="0">
                        <a:latin typeface="Cambria Math"/>
                      </a:rPr>
                      <m:t>&gt;</m:t>
                    </m:r>
                    <m:sSub>
                      <m:sSubPr>
                        <m:ctrlPr>
                          <a:rPr lang="en-US" altLang="zh-CN" sz="1800" b="1" i="1" smtClean="0">
                            <a:latin typeface="Cambria Math" panose="02040503050406030204" pitchFamily="18" charset="0"/>
                          </a:rPr>
                        </m:ctrlPr>
                      </m:sSubPr>
                      <m:e>
                        <m:r>
                          <a:rPr lang="en-US" altLang="zh-CN" sz="1800" b="1" i="1" smtClean="0">
                            <a:latin typeface="Cambria Math"/>
                          </a:rPr>
                          <m:t>𝝐</m:t>
                        </m:r>
                      </m:e>
                      <m:sub>
                        <m:r>
                          <a:rPr lang="en-US" altLang="zh-CN" sz="1800" b="1" i="1" smtClean="0">
                            <a:latin typeface="Cambria Math"/>
                          </a:rPr>
                          <m:t>𝟑</m:t>
                        </m:r>
                      </m:sub>
                    </m:sSub>
                    <m:r>
                      <a:rPr lang="zh-CN" altLang="en-US" sz="1800" b="1" i="1" smtClean="0">
                        <a:latin typeface="Cambria Math"/>
                      </a:rPr>
                      <m:t>和</m:t>
                    </m:r>
                    <m:d>
                      <m:dPr>
                        <m:begChr m:val="|"/>
                        <m:endChr m:val="|"/>
                        <m:ctrlPr>
                          <a:rPr lang="en-US" altLang="zh-CN" sz="1800" b="1" i="1" smtClean="0">
                            <a:latin typeface="Cambria Math" panose="02040503050406030204" pitchFamily="18" charset="0"/>
                          </a:rPr>
                        </m:ctrlPr>
                      </m:dPr>
                      <m:e>
                        <m:r>
                          <a:rPr lang="en-US" altLang="zh-CN" sz="1800" b="1" i="1" smtClean="0">
                            <a:latin typeface="Cambria Math"/>
                          </a:rPr>
                          <m:t>𝒇</m:t>
                        </m:r>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a:rPr>
                                  <m:t>𝒙</m:t>
                                </m:r>
                              </m:e>
                              <m:sup>
                                <m:d>
                                  <m:dPr>
                                    <m:ctrlPr>
                                      <a:rPr lang="en-US" altLang="zh-CN" sz="1800" b="1" i="1" smtClean="0">
                                        <a:latin typeface="Cambria Math" panose="02040503050406030204" pitchFamily="18" charset="0"/>
                                      </a:rPr>
                                    </m:ctrlPr>
                                  </m:dPr>
                                  <m:e>
                                    <m:r>
                                      <a:rPr lang="en-US" altLang="zh-CN" sz="1800" b="1" i="1" smtClean="0">
                                        <a:latin typeface="Cambria Math"/>
                                      </a:rPr>
                                      <m:t>𝒌</m:t>
                                    </m:r>
                                  </m:e>
                                </m:d>
                              </m:sup>
                            </m:sSup>
                          </m:e>
                        </m:d>
                      </m:e>
                    </m:d>
                    <m:r>
                      <a:rPr lang="en-US" altLang="zh-CN" sz="1800" b="1" i="1" smtClean="0">
                        <a:latin typeface="Cambria Math"/>
                      </a:rPr>
                      <m:t>&gt;</m:t>
                    </m:r>
                    <m:sSub>
                      <m:sSubPr>
                        <m:ctrlPr>
                          <a:rPr lang="en-US" altLang="zh-CN" sz="1800" b="1" i="1" smtClean="0">
                            <a:latin typeface="Cambria Math" panose="02040503050406030204" pitchFamily="18" charset="0"/>
                          </a:rPr>
                        </m:ctrlPr>
                      </m:sSubPr>
                      <m:e>
                        <m:r>
                          <a:rPr lang="en-US" altLang="zh-CN" sz="1800" b="1" i="1" smtClean="0">
                            <a:latin typeface="Cambria Math"/>
                          </a:rPr>
                          <m:t>𝝐</m:t>
                        </m:r>
                      </m:e>
                      <m:sub>
                        <m:r>
                          <a:rPr lang="en-US" altLang="zh-CN" sz="1800" b="1" i="1" smtClean="0">
                            <a:latin typeface="Cambria Math"/>
                          </a:rPr>
                          <m:t>𝟑</m:t>
                        </m:r>
                      </m:sub>
                    </m:sSub>
                  </m:oMath>
                </a14:m>
                <a:r>
                  <a:rPr lang="zh-CN" altLang="en-US" sz="1800" dirty="0"/>
                  <a:t>时，采用 </a:t>
                </a:r>
                <a14:m>
                  <m:oMath xmlns:m="http://schemas.openxmlformats.org/officeDocument/2006/math">
                    <m:f>
                      <m:fPr>
                        <m:ctrlPr>
                          <a:rPr lang="en-US" altLang="zh-CN" sz="1800" i="1">
                            <a:latin typeface="Cambria Math" panose="02040503050406030204" pitchFamily="18" charset="0"/>
                          </a:rPr>
                        </m:ctrlPr>
                      </m:fPr>
                      <m:num>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r>
                                      <a:rPr lang="en-US" altLang="zh-CN" sz="1800" i="1">
                                        <a:latin typeface="Cambria Math"/>
                                      </a:rPr>
                                      <m:t>+</m:t>
                                    </m:r>
                                    <m:r>
                                      <a:rPr lang="en-US" altLang="zh-CN" sz="1800" i="1">
                                        <a:latin typeface="Cambria Math"/>
                                      </a:rPr>
                                      <m:t>𝟏</m:t>
                                    </m:r>
                                  </m:e>
                                </m:d>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num>
                      <m:den>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den>
                    </m:f>
                    <m:r>
                      <a:rPr lang="en-US" altLang="zh-CN" sz="1800" b="1" i="1" smtClean="0">
                        <a:latin typeface="Cambria Math"/>
                      </a:rPr>
                      <m:t>≤</m:t>
                    </m:r>
                    <m:sSub>
                      <m:sSubPr>
                        <m:ctrlPr>
                          <a:rPr lang="en-US" altLang="zh-CN" sz="1800" i="1">
                            <a:latin typeface="Cambria Math" panose="02040503050406030204" pitchFamily="18" charset="0"/>
                          </a:rPr>
                        </m:ctrlPr>
                      </m:sSubPr>
                      <m:e>
                        <m:r>
                          <a:rPr lang="en-US" altLang="zh-CN" sz="1800" i="1">
                            <a:latin typeface="Cambria Math"/>
                          </a:rPr>
                          <m:t>𝝐</m:t>
                        </m:r>
                      </m:e>
                      <m:sub>
                        <m:r>
                          <a:rPr lang="en-US" altLang="zh-CN" sz="1800" b="1" i="1" smtClean="0">
                            <a:latin typeface="Cambria Math"/>
                          </a:rPr>
                          <m:t>𝟐</m:t>
                        </m:r>
                      </m:sub>
                    </m:sSub>
                  </m:oMath>
                </a14:m>
                <a:r>
                  <a:rPr lang="en-US" altLang="zh-CN" sz="1800" dirty="0"/>
                  <a:t>, </a:t>
                </a:r>
                <a14:m>
                  <m:oMath xmlns:m="http://schemas.openxmlformats.org/officeDocument/2006/math">
                    <m:f>
                      <m:fPr>
                        <m:ctrlPr>
                          <a:rPr lang="en-US" altLang="zh-CN" sz="1800" i="1">
                            <a:latin typeface="Cambria Math" panose="02040503050406030204" pitchFamily="18" charset="0"/>
                          </a:rPr>
                        </m:ctrlPr>
                      </m:fPr>
                      <m:num>
                        <m:r>
                          <a:rPr lang="en-US" altLang="zh-CN" sz="1800" b="1" i="1" smtClean="0">
                            <a:latin typeface="Cambria Math"/>
                          </a:rPr>
                          <m:t>|</m:t>
                        </m:r>
                        <m:r>
                          <a:rPr lang="en-US" altLang="zh-CN" sz="1800" i="1" smtClean="0">
                            <a:latin typeface="Cambria Math"/>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r>
                          <a:rPr lang="en-US" altLang="zh-CN" sz="1800" i="1">
                            <a:latin typeface="Cambria Math"/>
                          </a:rPr>
                          <m:t>−</m:t>
                        </m:r>
                        <m:r>
                          <a:rPr lang="en-US" altLang="zh-CN" sz="1800" i="1">
                            <a:latin typeface="Cambria Math"/>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r>
                                      <a:rPr lang="en-US" altLang="zh-CN" sz="1800" i="1">
                                        <a:latin typeface="Cambria Math"/>
                                      </a:rPr>
                                      <m:t>+</m:t>
                                    </m:r>
                                    <m:r>
                                      <a:rPr lang="en-US" altLang="zh-CN" sz="1800" i="1">
                                        <a:latin typeface="Cambria Math"/>
                                      </a:rPr>
                                      <m:t>𝟏</m:t>
                                    </m:r>
                                  </m:e>
                                </m:d>
                              </m:sup>
                            </m:sSup>
                          </m:e>
                        </m:d>
                        <m:r>
                          <a:rPr lang="en-US" altLang="zh-CN" sz="1800" b="1" i="1" smtClean="0">
                            <a:latin typeface="Cambria Math"/>
                          </a:rPr>
                          <m:t>|</m:t>
                        </m:r>
                      </m:num>
                      <m:den>
                        <m:d>
                          <m:dPr>
                            <m:begChr m:val="|"/>
                            <m:endChr m:val="|"/>
                            <m:ctrlPr>
                              <a:rPr lang="en-US" altLang="zh-CN" sz="1800" i="1">
                                <a:latin typeface="Cambria Math" panose="02040503050406030204" pitchFamily="18" charset="0"/>
                              </a:rPr>
                            </m:ctrlPr>
                          </m:dPr>
                          <m:e>
                            <m:r>
                              <a:rPr lang="en-US" altLang="zh-CN" sz="1800" i="1">
                                <a:latin typeface="Cambria Math"/>
                              </a:rPr>
                              <m:t>𝒇</m:t>
                            </m:r>
                            <m:d>
                              <m:dPr>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e>
                        </m:d>
                      </m:den>
                    </m:f>
                    <m:r>
                      <a:rPr lang="en-US" altLang="zh-CN" sz="1800" i="1">
                        <a:latin typeface="Cambria Math"/>
                      </a:rPr>
                      <m:t>&lt;</m:t>
                    </m:r>
                    <m:sSub>
                      <m:sSubPr>
                        <m:ctrlPr>
                          <a:rPr lang="en-US" altLang="zh-CN" sz="1800" i="1">
                            <a:latin typeface="Cambria Math" panose="02040503050406030204" pitchFamily="18" charset="0"/>
                          </a:rPr>
                        </m:ctrlPr>
                      </m:sSubPr>
                      <m:e>
                        <m:r>
                          <a:rPr lang="en-US" altLang="zh-CN" sz="1800" i="1">
                            <a:latin typeface="Cambria Math"/>
                          </a:rPr>
                          <m:t>𝝐</m:t>
                        </m:r>
                      </m:e>
                      <m:sub>
                        <m:r>
                          <a:rPr lang="en-US" altLang="zh-CN" sz="1800" b="1" i="1" smtClean="0">
                            <a:latin typeface="Cambria Math"/>
                          </a:rPr>
                          <m:t>𝟐</m:t>
                        </m:r>
                      </m:sub>
                    </m:sSub>
                    <m:r>
                      <a:rPr lang="en-US" altLang="zh-CN" sz="1800" b="1" i="1" smtClean="0">
                        <a:latin typeface="Cambria Math"/>
                      </a:rPr>
                      <m:t>;</m:t>
                    </m:r>
                  </m:oMath>
                </a14:m>
                <a:r>
                  <a:rPr lang="zh-CN" altLang="en-US" sz="1800" dirty="0"/>
                  <a:t>否则采用</a:t>
                </a:r>
                <a14:m>
                  <m:oMath xmlns:m="http://schemas.openxmlformats.org/officeDocument/2006/math">
                    <m:d>
                      <m:dPr>
                        <m:begChr m:val="‖"/>
                        <m:endChr m:val="‖"/>
                        <m:ctrlPr>
                          <a:rPr lang="en-US" altLang="zh-CN" sz="1800" i="1">
                            <a:latin typeface="Cambria Math" panose="02040503050406030204" pitchFamily="18" charset="0"/>
                          </a:rPr>
                        </m:ctrlPr>
                      </m:dPr>
                      <m:e>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r>
                                  <a:rPr lang="en-US" altLang="zh-CN" sz="1800" i="1">
                                    <a:latin typeface="Cambria Math"/>
                                  </a:rPr>
                                  <m:t>+</m:t>
                                </m:r>
                                <m:r>
                                  <a:rPr lang="en-US" altLang="zh-CN" sz="1800" i="1">
                                    <a:latin typeface="Cambria Math"/>
                                  </a:rPr>
                                  <m:t>𝟏</m:t>
                                </m:r>
                              </m:e>
                            </m:d>
                          </m:sup>
                        </m:sSup>
                        <m:r>
                          <a:rPr lang="en-US" altLang="zh-CN" sz="1800" i="1">
                            <a:latin typeface="Cambria Math"/>
                          </a:rPr>
                          <m:t>−</m:t>
                        </m:r>
                        <m:sSup>
                          <m:sSupPr>
                            <m:ctrlPr>
                              <a:rPr lang="en-US" altLang="zh-CN" sz="1800" i="1">
                                <a:latin typeface="Cambria Math" panose="02040503050406030204" pitchFamily="18" charset="0"/>
                              </a:rPr>
                            </m:ctrlPr>
                          </m:sSupPr>
                          <m:e>
                            <m:r>
                              <a:rPr lang="en-US" altLang="zh-CN" sz="1800" i="1">
                                <a:latin typeface="Cambria Math"/>
                              </a:rPr>
                              <m:t>𝒙</m:t>
                            </m:r>
                          </m:e>
                          <m:sup>
                            <m:d>
                              <m:dPr>
                                <m:ctrlPr>
                                  <a:rPr lang="en-US" altLang="zh-CN" sz="1800" i="1">
                                    <a:latin typeface="Cambria Math" panose="02040503050406030204" pitchFamily="18" charset="0"/>
                                  </a:rPr>
                                </m:ctrlPr>
                              </m:dPr>
                              <m:e>
                                <m:r>
                                  <a:rPr lang="en-US" altLang="zh-CN" sz="1800" i="1">
                                    <a:latin typeface="Cambria Math"/>
                                  </a:rPr>
                                  <m:t>𝒌</m:t>
                                </m:r>
                              </m:e>
                            </m:d>
                          </m:sup>
                        </m:sSup>
                      </m:e>
                    </m:d>
                    <m:r>
                      <a:rPr lang="en-US" altLang="zh-CN" sz="1800" i="1">
                        <a:latin typeface="Cambria Math"/>
                      </a:rPr>
                      <m:t>&lt;</m:t>
                    </m:r>
                    <m:sSub>
                      <m:sSubPr>
                        <m:ctrlPr>
                          <a:rPr lang="en-US" altLang="zh-CN" sz="1800" i="1">
                            <a:latin typeface="Cambria Math" panose="02040503050406030204" pitchFamily="18" charset="0"/>
                          </a:rPr>
                        </m:ctrlPr>
                      </m:sSubPr>
                      <m:e>
                        <m:r>
                          <a:rPr lang="en-US" altLang="zh-CN" sz="1800" i="1">
                            <a:latin typeface="Cambria Math"/>
                          </a:rPr>
                          <m:t>𝝐</m:t>
                        </m:r>
                      </m:e>
                      <m:sub>
                        <m:r>
                          <a:rPr lang="en-US" altLang="zh-CN" sz="1800" b="1" i="1" smtClean="0">
                            <a:latin typeface="Cambria Math"/>
                          </a:rPr>
                          <m:t>𝟐</m:t>
                        </m:r>
                      </m:sub>
                    </m:sSub>
                    <m:r>
                      <a:rPr lang="zh-CN" altLang="en-US" sz="1800" b="1" i="1" smtClean="0">
                        <a:latin typeface="Cambria Math"/>
                      </a:rPr>
                      <m:t>，</m:t>
                    </m:r>
                    <m:d>
                      <m:dPr>
                        <m:begChr m:val="|"/>
                        <m:endChr m:val="|"/>
                        <m:ctrlPr>
                          <a:rPr lang="en-US" altLang="zh-CN" sz="1800" b="1" i="1" smtClean="0">
                            <a:latin typeface="Cambria Math" panose="02040503050406030204" pitchFamily="18" charset="0"/>
                          </a:rPr>
                        </m:ctrlPr>
                      </m:dPr>
                      <m:e>
                        <m:r>
                          <a:rPr lang="en-US" altLang="zh-CN" sz="1800" b="1" i="1" smtClean="0">
                            <a:latin typeface="Cambria Math"/>
                          </a:rPr>
                          <m:t>𝒇</m:t>
                        </m:r>
                        <m:d>
                          <m:dPr>
                            <m:ctrlPr>
                              <a:rPr lang="en-US" altLang="zh-CN" sz="1800" b="1" i="1" smtClean="0">
                                <a:latin typeface="Cambria Math" panose="02040503050406030204" pitchFamily="18" charset="0"/>
                              </a:rPr>
                            </m:ctrlPr>
                          </m:dPr>
                          <m:e>
                            <m:sSup>
                              <m:sSupPr>
                                <m:ctrlPr>
                                  <a:rPr lang="en-US" altLang="zh-CN" sz="1800" b="1" i="1" smtClean="0">
                                    <a:latin typeface="Cambria Math" panose="02040503050406030204" pitchFamily="18" charset="0"/>
                                  </a:rPr>
                                </m:ctrlPr>
                              </m:sSupPr>
                              <m:e>
                                <m:r>
                                  <a:rPr lang="en-US" altLang="zh-CN" sz="1800" b="1" i="1" smtClean="0">
                                    <a:latin typeface="Cambria Math"/>
                                  </a:rPr>
                                  <m:t>𝒙</m:t>
                                </m:r>
                              </m:e>
                              <m:sup>
                                <m:d>
                                  <m:dPr>
                                    <m:ctrlPr>
                                      <a:rPr lang="en-US" altLang="zh-CN" sz="1800" b="1" i="1" smtClean="0">
                                        <a:latin typeface="Cambria Math" panose="02040503050406030204" pitchFamily="18" charset="0"/>
                                      </a:rPr>
                                    </m:ctrlPr>
                                  </m:dPr>
                                  <m:e>
                                    <m:r>
                                      <a:rPr lang="en-US" altLang="zh-CN" sz="1800" b="1" i="1" smtClean="0">
                                        <a:latin typeface="Cambria Math"/>
                                      </a:rPr>
                                      <m:t>𝒌</m:t>
                                    </m:r>
                                  </m:e>
                                </m:d>
                              </m:sup>
                            </m:sSup>
                          </m:e>
                        </m:d>
                        <m:r>
                          <a:rPr lang="en-US" altLang="zh-CN" sz="1800" b="1" i="1" smtClean="0">
                            <a:latin typeface="Cambria Math"/>
                          </a:rPr>
                          <m:t>−</m:t>
                        </m:r>
                        <m:r>
                          <a:rPr lang="en-US" altLang="zh-CN" sz="1800" b="1" i="1" smtClean="0">
                            <a:latin typeface="Cambria Math"/>
                          </a:rPr>
                          <m:t>𝒇</m:t>
                        </m:r>
                        <m:r>
                          <a:rPr lang="en-US" altLang="zh-CN" sz="1800" b="1" i="1" smtClean="0">
                            <a:latin typeface="Cambria Math"/>
                          </a:rPr>
                          <m:t>(</m:t>
                        </m:r>
                        <m:sSup>
                          <m:sSupPr>
                            <m:ctrlPr>
                              <a:rPr lang="en-US" altLang="zh-CN" sz="1800" b="1" i="1" smtClean="0">
                                <a:latin typeface="Cambria Math" panose="02040503050406030204" pitchFamily="18" charset="0"/>
                              </a:rPr>
                            </m:ctrlPr>
                          </m:sSupPr>
                          <m:e>
                            <m:r>
                              <a:rPr lang="en-US" altLang="zh-CN" sz="1800" b="1" i="1" smtClean="0">
                                <a:latin typeface="Cambria Math"/>
                              </a:rPr>
                              <m:t>𝒙</m:t>
                            </m:r>
                          </m:e>
                          <m:sup>
                            <m:d>
                              <m:dPr>
                                <m:ctrlPr>
                                  <a:rPr lang="en-US" altLang="zh-CN" sz="1800" b="1" i="1" smtClean="0">
                                    <a:latin typeface="Cambria Math" panose="02040503050406030204" pitchFamily="18" charset="0"/>
                                  </a:rPr>
                                </m:ctrlPr>
                              </m:dPr>
                              <m:e>
                                <m:r>
                                  <a:rPr lang="en-US" altLang="zh-CN" sz="1800" b="1" i="1" smtClean="0">
                                    <a:latin typeface="Cambria Math"/>
                                  </a:rPr>
                                  <m:t>𝒌</m:t>
                                </m:r>
                                <m:r>
                                  <a:rPr lang="en-US" altLang="zh-CN" sz="1800" b="1" i="1" smtClean="0">
                                    <a:latin typeface="Cambria Math"/>
                                  </a:rPr>
                                  <m:t>+</m:t>
                                </m:r>
                                <m:r>
                                  <a:rPr lang="en-US" altLang="zh-CN" sz="1800" b="1" i="1" smtClean="0">
                                    <a:latin typeface="Cambria Math"/>
                                  </a:rPr>
                                  <m:t>𝟏</m:t>
                                </m:r>
                              </m:e>
                            </m:d>
                          </m:sup>
                        </m:sSup>
                        <m:r>
                          <a:rPr lang="en-US" altLang="zh-CN" sz="1800" b="1" i="1" smtClean="0">
                            <a:latin typeface="Cambria Math"/>
                          </a:rPr>
                          <m:t>)</m:t>
                        </m:r>
                      </m:e>
                    </m:d>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𝝐</m:t>
                        </m:r>
                      </m:e>
                      <m:sub>
                        <m:r>
                          <a:rPr lang="en-US" altLang="zh-CN" sz="1800" b="1" i="1" smtClean="0">
                            <a:latin typeface="Cambria Math"/>
                          </a:rPr>
                          <m:t>𝟐</m:t>
                        </m:r>
                      </m:sub>
                    </m:sSub>
                    <m:r>
                      <a:rPr lang="en-US" altLang="zh-CN" sz="1800" b="1" i="1" smtClean="0">
                        <a:latin typeface="Cambria Math"/>
                      </a:rPr>
                      <m:t> </m:t>
                    </m:r>
                  </m:oMath>
                </a14:m>
                <a:endParaRPr lang="en-US" altLang="zh-CN" sz="1800" dirty="0"/>
              </a:p>
              <a:p>
                <a:r>
                  <a:rPr lang="zh-CN" altLang="en-US" sz="2000" dirty="0"/>
                  <a:t>对于有一阶导数信息，且收敛速度不太快的算法，例如共轭梯度法，可以采用</a:t>
                </a:r>
                <a:r>
                  <a:rPr lang="en-US" altLang="zh-CN" sz="2000" dirty="0"/>
                  <a:t>TC1</a:t>
                </a:r>
                <a:r>
                  <a:rPr lang="zh-CN" altLang="en-US" sz="2000" dirty="0"/>
                  <a:t>的终止条件：</a:t>
                </a:r>
                <a14:m>
                  <m:oMath xmlns:m="http://schemas.openxmlformats.org/officeDocument/2006/math">
                    <m:d>
                      <m:dPr>
                        <m:begChr m:val="‖"/>
                        <m:endChr m:val="‖"/>
                        <m:ctrlPr>
                          <a:rPr lang="en-US" altLang="zh-CN" sz="2000" i="1">
                            <a:latin typeface="Cambria Math" panose="02040503050406030204" pitchFamily="18" charset="0"/>
                          </a:rPr>
                        </m:ctrlPr>
                      </m:dPr>
                      <m:e>
                        <m:r>
                          <a:rPr lang="en-US" altLang="zh-CN" sz="2000">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a:rPr>
                                  <m:t>𝒙</m:t>
                                </m:r>
                              </m:e>
                              <m:sup>
                                <m:d>
                                  <m:dPr>
                                    <m:ctrlPr>
                                      <a:rPr lang="en-US" altLang="zh-CN" sz="2000" i="1">
                                        <a:latin typeface="Cambria Math" panose="02040503050406030204" pitchFamily="18" charset="0"/>
                                      </a:rPr>
                                    </m:ctrlPr>
                                  </m:dPr>
                                  <m:e>
                                    <m:r>
                                      <a:rPr lang="en-US" altLang="zh-CN" sz="2000" i="1">
                                        <a:latin typeface="Cambria Math"/>
                                      </a:rPr>
                                      <m:t>𝒌</m:t>
                                    </m:r>
                                  </m:e>
                                </m:d>
                              </m:sup>
                            </m:sSup>
                          </m:e>
                        </m:d>
                      </m:e>
                    </m:d>
                    <m:r>
                      <a:rPr lang="en-US" altLang="zh-CN" sz="2000" i="1">
                        <a:latin typeface="Cambria Math"/>
                      </a:rPr>
                      <m:t>&lt;</m:t>
                    </m:r>
                    <m:sSub>
                      <m:sSubPr>
                        <m:ctrlPr>
                          <a:rPr lang="en-US" altLang="zh-CN" sz="2000" i="1">
                            <a:latin typeface="Cambria Math" panose="02040503050406030204" pitchFamily="18" charset="0"/>
                          </a:rPr>
                        </m:ctrlPr>
                      </m:sSubPr>
                      <m:e>
                        <m:r>
                          <a:rPr lang="en-US" altLang="zh-CN" sz="2000" i="1">
                            <a:latin typeface="Cambria Math"/>
                          </a:rPr>
                          <m:t>𝝐</m:t>
                        </m:r>
                      </m:e>
                      <m:sub>
                        <m:r>
                          <a:rPr lang="en-US" altLang="zh-CN" sz="2000" i="1">
                            <a:latin typeface="Cambria Math"/>
                          </a:rPr>
                          <m:t>𝟏</m:t>
                        </m:r>
                      </m:sub>
                    </m:sSub>
                  </m:oMath>
                </a14:m>
                <a:r>
                  <a:rPr lang="zh-CN" altLang="en-US" sz="2000" dirty="0"/>
                  <a:t>，但由于临界点可能是鞍点，因此建议可以结合上述的</a:t>
                </a:r>
                <a:r>
                  <a:rPr lang="en-US" altLang="zh-CN" sz="2000" dirty="0"/>
                  <a:t>TC4</a:t>
                </a:r>
                <a:r>
                  <a:rPr lang="zh-CN" altLang="en-US" sz="2000" dirty="0"/>
                  <a:t>和</a:t>
                </a:r>
                <a:r>
                  <a:rPr lang="en-US" altLang="zh-CN" sz="2000" dirty="0"/>
                  <a:t>TC1</a:t>
                </a:r>
                <a:r>
                  <a:rPr lang="zh-CN" altLang="en-US" sz="2000" dirty="0"/>
                  <a:t>结合使用，一般可取</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𝝐</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𝟏</m:t>
                    </m:r>
                    <m:sSup>
                      <m:sSupPr>
                        <m:ctrlPr>
                          <a:rPr lang="en-US" altLang="zh-CN" sz="2000" b="1" i="1" smtClean="0">
                            <a:latin typeface="Cambria Math" panose="02040503050406030204" pitchFamily="18" charset="0"/>
                          </a:rPr>
                        </m:ctrlPr>
                      </m:sSupPr>
                      <m:e>
                        <m:r>
                          <a:rPr lang="en-US" altLang="zh-CN" sz="2000" b="1" i="1" smtClean="0">
                            <a:latin typeface="Cambria Math"/>
                          </a:rPr>
                          <m:t>𝟎</m:t>
                        </m:r>
                      </m:e>
                      <m:sup>
                        <m:r>
                          <a:rPr lang="en-US" altLang="zh-CN" sz="2000" b="1" i="1" smtClean="0">
                            <a:latin typeface="Cambria Math"/>
                          </a:rPr>
                          <m:t>−</m:t>
                        </m:r>
                        <m:r>
                          <a:rPr lang="en-US" altLang="zh-CN" sz="2000" b="1" i="1" smtClean="0">
                            <a:latin typeface="Cambria Math"/>
                          </a:rPr>
                          <m:t>𝟒</m:t>
                        </m:r>
                      </m:sup>
                    </m:sSup>
                  </m:oMath>
                </a14:m>
                <a:r>
                  <a:rPr lang="en-US" altLang="zh-CN" sz="2000" dirty="0"/>
                  <a:t>, </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a:rPr>
                          <m:t>𝝐</m:t>
                        </m:r>
                      </m:e>
                      <m:sub>
                        <m:r>
                          <a:rPr lang="en-US" altLang="zh-CN" sz="2000" b="1" i="1" dirty="0" smtClean="0">
                            <a:latin typeface="Cambria Math"/>
                          </a:rPr>
                          <m:t>𝟐</m:t>
                        </m:r>
                      </m:sub>
                    </m:sSub>
                    <m:r>
                      <a:rPr lang="en-US" altLang="zh-CN" sz="2000" b="1" i="1" dirty="0" smtClean="0">
                        <a:latin typeface="Cambria Math"/>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a:rPr>
                          <m:t>𝝐</m:t>
                        </m:r>
                      </m:e>
                      <m:sub>
                        <m:r>
                          <a:rPr lang="en-US" altLang="zh-CN" sz="2000" b="1" i="1" dirty="0" smtClean="0">
                            <a:latin typeface="Cambria Math"/>
                          </a:rPr>
                          <m:t>𝟑</m:t>
                        </m:r>
                      </m:sub>
                    </m:sSub>
                    <m:r>
                      <a:rPr lang="en-US" altLang="zh-CN" sz="2000" b="1" i="1" dirty="0" smtClean="0">
                        <a:latin typeface="Cambria Math"/>
                      </a:rPr>
                      <m:t>=</m:t>
                    </m:r>
                    <m:r>
                      <a:rPr lang="en-US" altLang="zh-CN" sz="2000" b="1" i="1" dirty="0" smtClean="0">
                        <a:latin typeface="Cambria Math"/>
                      </a:rPr>
                      <m:t>𝟏</m:t>
                    </m:r>
                    <m:sSup>
                      <m:sSupPr>
                        <m:ctrlPr>
                          <a:rPr lang="en-US" altLang="zh-CN" sz="2000" b="1" i="1" dirty="0" smtClean="0">
                            <a:latin typeface="Cambria Math" panose="02040503050406030204" pitchFamily="18" charset="0"/>
                          </a:rPr>
                        </m:ctrlPr>
                      </m:sSupPr>
                      <m:e>
                        <m:r>
                          <a:rPr lang="en-US" altLang="zh-CN" sz="2000" b="1" i="1" dirty="0" smtClean="0">
                            <a:latin typeface="Cambria Math"/>
                          </a:rPr>
                          <m:t>𝟎</m:t>
                        </m:r>
                      </m:e>
                      <m:sup>
                        <m:r>
                          <a:rPr lang="en-US" altLang="zh-CN" sz="2000" b="1" i="1" dirty="0" smtClean="0">
                            <a:latin typeface="Cambria Math"/>
                          </a:rPr>
                          <m:t>−</m:t>
                        </m:r>
                        <m:r>
                          <a:rPr lang="en-US" altLang="zh-CN" sz="2000" b="1" i="1" dirty="0" smtClean="0">
                            <a:latin typeface="Cambria Math"/>
                          </a:rPr>
                          <m:t>𝟓</m:t>
                        </m:r>
                      </m:sup>
                    </m:sSup>
                  </m:oMath>
                </a14:m>
                <a:endParaRPr lang="en-US" altLang="zh-CN" sz="2000" dirty="0"/>
              </a:p>
              <a:p>
                <a:r>
                  <a:rPr lang="zh-CN" altLang="en-US" sz="2000" dirty="0"/>
                  <a:t>再次提及：大多数最优化方法是从二次函数模型导出，因为在极小点附近可用二次函数很好的近似，此时如果算法具有二次终止性，则会很快收敛</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5" r="-529"/>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二次终止性</a:t>
                </a:r>
                <a:endParaRPr lang="en-US" altLang="zh-CN" sz="2800" dirty="0"/>
              </a:p>
              <a:p>
                <a:pPr lvl="1"/>
                <a:r>
                  <a:rPr lang="zh-CN" altLang="en-US" sz="2400" dirty="0"/>
                  <a:t>一个算法用于解正定二次函数的无约束极小时，有限步迭代可达最优解，则称该算法具有二次终结性。</a:t>
                </a:r>
                <a:endParaRPr lang="en-US" altLang="zh-CN" sz="2400" dirty="0"/>
              </a:p>
              <a:p>
                <a:pPr lvl="1"/>
                <a:r>
                  <a:rPr lang="zh-CN" altLang="en-US" sz="2800" dirty="0"/>
                  <a:t>二次终结性</a:t>
                </a:r>
                <a:r>
                  <a:rPr lang="en-US" altLang="zh-CN" sz="2800" dirty="0"/>
                  <a:t>=</a:t>
                </a:r>
                <a:r>
                  <a:rPr lang="zh-CN" altLang="en-US" sz="2800" dirty="0"/>
                  <a:t>共轭方向</a:t>
                </a:r>
                <a:r>
                  <a:rPr lang="en-US" altLang="zh-CN" sz="2800" dirty="0"/>
                  <a:t>+</a:t>
                </a:r>
                <a:r>
                  <a:rPr lang="zh-CN" altLang="en-US" sz="2800" dirty="0"/>
                  <a:t>精确一维搜索</a:t>
                </a:r>
                <a:endParaRPr lang="en-US" altLang="zh-CN" sz="2800" dirty="0"/>
              </a:p>
              <a:p>
                <a:r>
                  <a:rPr lang="zh-CN" altLang="en-US" sz="2800" dirty="0"/>
                  <a:t>共轭方向</a:t>
                </a:r>
                <a:r>
                  <a:rPr lang="en-US" altLang="zh-CN" sz="2800" dirty="0"/>
                  <a:t>(conjugate direction)</a:t>
                </a:r>
              </a:p>
              <a:p>
                <a:pPr lvl="1"/>
                <a:r>
                  <a:rPr lang="zh-CN" altLang="en-US" sz="2800" dirty="0">
                    <a:solidFill>
                      <a:srgbClr val="FF0000"/>
                    </a:solidFill>
                  </a:rPr>
                  <a:t>定义</a:t>
                </a:r>
                <a:r>
                  <a:rPr lang="en-US" altLang="zh-CN" sz="2800" dirty="0">
                    <a:solidFill>
                      <a:schemeClr val="hlink"/>
                    </a:solidFill>
                  </a:rPr>
                  <a:t>:</a:t>
                </a:r>
                <a:r>
                  <a:rPr lang="zh-CN" altLang="en-US" sz="2400" dirty="0">
                    <a:solidFill>
                      <a:schemeClr val="tx1"/>
                    </a:solidFill>
                  </a:rPr>
                  <a:t>设 </a:t>
                </a:r>
                <a14:m>
                  <m:oMath xmlns:m="http://schemas.openxmlformats.org/officeDocument/2006/math">
                    <m:sSub>
                      <m:sSubPr>
                        <m:ctrlPr>
                          <a:rPr lang="en-US" altLang="zh-CN" sz="2400" b="1" i="1" smtClean="0">
                            <a:solidFill>
                              <a:schemeClr val="tx1"/>
                            </a:solidFill>
                            <a:latin typeface="Cambria Math" panose="02040503050406030204" pitchFamily="18" charset="0"/>
                          </a:rPr>
                        </m:ctrlPr>
                      </m:sSubPr>
                      <m:e>
                        <m:r>
                          <a:rPr lang="en-US" altLang="zh-CN" sz="2400" b="1" i="1" smtClean="0">
                            <a:solidFill>
                              <a:schemeClr val="tx1"/>
                            </a:solidFill>
                            <a:latin typeface="Cambria Math"/>
                          </a:rPr>
                          <m:t>𝑨</m:t>
                        </m:r>
                      </m:e>
                      <m:sub>
                        <m:r>
                          <a:rPr lang="en-US" altLang="zh-CN" sz="2400" b="1" i="1" smtClean="0">
                            <a:solidFill>
                              <a:schemeClr val="tx1"/>
                            </a:solidFill>
                            <a:latin typeface="Cambria Math"/>
                          </a:rPr>
                          <m:t>𝒏</m:t>
                        </m:r>
                        <m:r>
                          <a:rPr lang="en-US" altLang="zh-CN" sz="2400" b="1" i="1" smtClean="0">
                            <a:solidFill>
                              <a:schemeClr val="tx1"/>
                            </a:solidFill>
                            <a:latin typeface="Cambria Math"/>
                          </a:rPr>
                          <m:t>×</m:t>
                        </m:r>
                        <m:r>
                          <a:rPr lang="en-US" altLang="zh-CN" sz="2400" b="1" i="1" smtClean="0">
                            <a:solidFill>
                              <a:schemeClr val="tx1"/>
                            </a:solidFill>
                            <a:latin typeface="Cambria Math"/>
                          </a:rPr>
                          <m:t>𝒏</m:t>
                        </m:r>
                      </m:sub>
                    </m:sSub>
                  </m:oMath>
                </a14:m>
                <a:r>
                  <a:rPr lang="zh-CN" altLang="en-US" sz="2400" dirty="0">
                    <a:solidFill>
                      <a:schemeClr val="tx1"/>
                    </a:solidFill>
                  </a:rPr>
                  <a:t>为对称正定矩阵</a:t>
                </a:r>
                <a:r>
                  <a:rPr lang="en-US" altLang="zh-CN" sz="2400" dirty="0">
                    <a:solidFill>
                      <a:schemeClr val="tx1"/>
                    </a:solidFill>
                  </a:rPr>
                  <a:t>,</a:t>
                </a:r>
                <a:r>
                  <a:rPr lang="zh-CN" altLang="en-US" sz="2400" dirty="0">
                    <a:solidFill>
                      <a:schemeClr val="tx1"/>
                    </a:solidFill>
                  </a:rPr>
                  <a:t>若</a:t>
                </a:r>
                <a14:m>
                  <m:oMath xmlns:m="http://schemas.openxmlformats.org/officeDocument/2006/math">
                    <m:sSup>
                      <m:sSupPr>
                        <m:ctrlPr>
                          <a:rPr lang="en-US" altLang="zh-CN" sz="2400" b="1" i="1" smtClean="0">
                            <a:solidFill>
                              <a:schemeClr val="tx1"/>
                            </a:solidFill>
                            <a:latin typeface="Cambria Math" panose="02040503050406030204" pitchFamily="18" charset="0"/>
                          </a:rPr>
                        </m:ctrlPr>
                      </m:sSupPr>
                      <m:e>
                        <m:r>
                          <a:rPr lang="en-US" altLang="zh-CN" sz="2400" b="1" i="1" smtClean="0">
                            <a:solidFill>
                              <a:schemeClr val="tx1"/>
                            </a:solidFill>
                            <a:latin typeface="Cambria Math"/>
                          </a:rPr>
                          <m:t>𝒑</m:t>
                        </m:r>
                      </m:e>
                      <m:sup>
                        <m:d>
                          <m:dPr>
                            <m:ctrlPr>
                              <a:rPr lang="en-US" altLang="zh-CN" sz="2400" b="1" i="1" smtClean="0">
                                <a:solidFill>
                                  <a:schemeClr val="tx1"/>
                                </a:solidFill>
                                <a:latin typeface="Cambria Math" panose="02040503050406030204" pitchFamily="18" charset="0"/>
                              </a:rPr>
                            </m:ctrlPr>
                          </m:dPr>
                          <m:e>
                            <m:r>
                              <a:rPr lang="en-US" altLang="zh-CN" sz="2400" b="1" i="1" smtClean="0">
                                <a:solidFill>
                                  <a:schemeClr val="tx1"/>
                                </a:solidFill>
                                <a:latin typeface="Cambria Math"/>
                              </a:rPr>
                              <m:t>𝟏</m:t>
                            </m:r>
                          </m:e>
                        </m:d>
                      </m:sup>
                    </m:sSup>
                    <m:r>
                      <a:rPr lang="en-US" altLang="zh-CN" sz="2400" b="1" i="1" smtClean="0">
                        <a:solidFill>
                          <a:schemeClr val="tx1"/>
                        </a:solidFill>
                        <a:latin typeface="Cambria Math"/>
                      </a:rPr>
                      <m:t>,</m:t>
                    </m:r>
                    <m:sSup>
                      <m:sSupPr>
                        <m:ctrlPr>
                          <a:rPr lang="en-US" altLang="zh-CN" sz="2400" b="1" i="1" smtClean="0">
                            <a:solidFill>
                              <a:schemeClr val="tx1"/>
                            </a:solidFill>
                            <a:latin typeface="Cambria Math" panose="02040503050406030204" pitchFamily="18" charset="0"/>
                          </a:rPr>
                        </m:ctrlPr>
                      </m:sSupPr>
                      <m:e>
                        <m:r>
                          <a:rPr lang="en-US" altLang="zh-CN" sz="2400" b="1" i="1" smtClean="0">
                            <a:solidFill>
                              <a:schemeClr val="tx1"/>
                            </a:solidFill>
                            <a:latin typeface="Cambria Math"/>
                          </a:rPr>
                          <m:t>𝒑</m:t>
                        </m:r>
                      </m:e>
                      <m:sup>
                        <m:d>
                          <m:dPr>
                            <m:ctrlPr>
                              <a:rPr lang="en-US" altLang="zh-CN" sz="2400" b="1" i="1" smtClean="0">
                                <a:solidFill>
                                  <a:schemeClr val="tx1"/>
                                </a:solidFill>
                                <a:latin typeface="Cambria Math" panose="02040503050406030204" pitchFamily="18" charset="0"/>
                              </a:rPr>
                            </m:ctrlPr>
                          </m:dPr>
                          <m:e>
                            <m:r>
                              <a:rPr lang="en-US" altLang="zh-CN" sz="2400" b="1" i="1" smtClean="0">
                                <a:solidFill>
                                  <a:schemeClr val="tx1"/>
                                </a:solidFill>
                                <a:latin typeface="Cambria Math"/>
                              </a:rPr>
                              <m:t>𝟐</m:t>
                            </m:r>
                          </m:e>
                        </m:d>
                      </m:sup>
                    </m:sSup>
                    <m:r>
                      <a:rPr lang="en-US" altLang="zh-CN" sz="2400" b="1" i="1" smtClean="0">
                        <a:solidFill>
                          <a:schemeClr val="tx1"/>
                        </a:solidFill>
                        <a:latin typeface="Cambria Math"/>
                      </a:rPr>
                      <m:t>∈</m:t>
                    </m:r>
                    <m:sSup>
                      <m:sSupPr>
                        <m:ctrlPr>
                          <a:rPr lang="en-US" altLang="zh-CN" sz="2400" b="1" i="1" smtClean="0">
                            <a:solidFill>
                              <a:schemeClr val="tx1"/>
                            </a:solidFill>
                            <a:latin typeface="Cambria Math" panose="02040503050406030204" pitchFamily="18" charset="0"/>
                          </a:rPr>
                        </m:ctrlPr>
                      </m:sSupPr>
                      <m:e>
                        <m:r>
                          <a:rPr lang="en-US" altLang="zh-CN" sz="2400" b="1" i="1" smtClean="0">
                            <a:solidFill>
                              <a:schemeClr val="tx1"/>
                            </a:solidFill>
                            <a:latin typeface="Cambria Math"/>
                          </a:rPr>
                          <m:t>𝑹</m:t>
                        </m:r>
                      </m:e>
                      <m:sup>
                        <m:r>
                          <a:rPr lang="en-US" altLang="zh-CN" sz="2400" b="1" i="1" smtClean="0">
                            <a:solidFill>
                              <a:schemeClr val="tx1"/>
                            </a:solidFill>
                            <a:latin typeface="Cambria Math"/>
                          </a:rPr>
                          <m:t>𝒏</m:t>
                        </m:r>
                      </m:sup>
                    </m:sSup>
                    <m:r>
                      <a:rPr lang="en-US" altLang="zh-CN" sz="2400" b="1" i="1" smtClean="0">
                        <a:solidFill>
                          <a:schemeClr val="tx1"/>
                        </a:solidFill>
                        <a:latin typeface="Cambria Math"/>
                      </a:rPr>
                      <m:t>,</m:t>
                    </m:r>
                    <m:sSup>
                      <m:sSupPr>
                        <m:ctrlPr>
                          <a:rPr lang="en-US" altLang="zh-CN" sz="2400" b="1" i="1" smtClean="0">
                            <a:solidFill>
                              <a:schemeClr val="tx1"/>
                            </a:solidFill>
                            <a:latin typeface="Cambria Math" panose="02040503050406030204" pitchFamily="18" charset="0"/>
                          </a:rPr>
                        </m:ctrlPr>
                      </m:sSupPr>
                      <m:e>
                        <m:r>
                          <a:rPr lang="en-US" altLang="zh-CN" sz="2400" b="1" i="1" smtClean="0">
                            <a:solidFill>
                              <a:schemeClr val="tx1"/>
                            </a:solidFill>
                            <a:latin typeface="Cambria Math"/>
                          </a:rPr>
                          <m:t>𝒑</m:t>
                        </m:r>
                      </m:e>
                      <m:sup>
                        <m:d>
                          <m:dPr>
                            <m:ctrlPr>
                              <a:rPr lang="en-US" altLang="zh-CN" sz="2400" b="1" i="1" smtClean="0">
                                <a:solidFill>
                                  <a:schemeClr val="tx1"/>
                                </a:solidFill>
                                <a:latin typeface="Cambria Math" panose="02040503050406030204" pitchFamily="18" charset="0"/>
                              </a:rPr>
                            </m:ctrlPr>
                          </m:dPr>
                          <m:e>
                            <m:r>
                              <a:rPr lang="en-US" altLang="zh-CN" sz="2400" b="1" i="1" smtClean="0">
                                <a:solidFill>
                                  <a:schemeClr val="tx1"/>
                                </a:solidFill>
                                <a:latin typeface="Cambria Math"/>
                              </a:rPr>
                              <m:t>𝟏</m:t>
                            </m:r>
                          </m:e>
                        </m:d>
                      </m:sup>
                    </m:sSup>
                    <m:r>
                      <a:rPr lang="en-US" altLang="zh-CN" sz="2400" b="1" i="1" smtClean="0">
                        <a:solidFill>
                          <a:schemeClr val="tx1"/>
                        </a:solidFill>
                        <a:latin typeface="Cambria Math"/>
                      </a:rPr>
                      <m:t>≠</m:t>
                    </m:r>
                    <m:r>
                      <a:rPr lang="en-US" altLang="zh-CN" sz="2400" b="1" i="1" smtClean="0">
                        <a:solidFill>
                          <a:schemeClr val="tx1"/>
                        </a:solidFill>
                        <a:latin typeface="Cambria Math"/>
                      </a:rPr>
                      <m:t>𝟎</m:t>
                    </m:r>
                    <m:r>
                      <a:rPr lang="en-US" altLang="zh-CN" sz="2400" b="1" i="1" smtClean="0">
                        <a:solidFill>
                          <a:schemeClr val="tx1"/>
                        </a:solidFill>
                        <a:latin typeface="Cambria Math"/>
                      </a:rPr>
                      <m:t>,</m:t>
                    </m:r>
                    <m:sSup>
                      <m:sSupPr>
                        <m:ctrlPr>
                          <a:rPr lang="en-US" altLang="zh-CN" sz="2400" b="1" i="1" smtClean="0">
                            <a:solidFill>
                              <a:schemeClr val="tx1"/>
                            </a:solidFill>
                            <a:latin typeface="Cambria Math" panose="02040503050406030204" pitchFamily="18" charset="0"/>
                          </a:rPr>
                        </m:ctrlPr>
                      </m:sSupPr>
                      <m:e>
                        <m:r>
                          <a:rPr lang="en-US" altLang="zh-CN" sz="2400" b="1" i="1" smtClean="0">
                            <a:solidFill>
                              <a:schemeClr val="tx1"/>
                            </a:solidFill>
                            <a:latin typeface="Cambria Math"/>
                          </a:rPr>
                          <m:t>𝒑</m:t>
                        </m:r>
                      </m:e>
                      <m:sup>
                        <m:d>
                          <m:dPr>
                            <m:ctrlPr>
                              <a:rPr lang="en-US" altLang="zh-CN" sz="2400" b="1" i="1" smtClean="0">
                                <a:solidFill>
                                  <a:schemeClr val="tx1"/>
                                </a:solidFill>
                                <a:latin typeface="Cambria Math" panose="02040503050406030204" pitchFamily="18" charset="0"/>
                              </a:rPr>
                            </m:ctrlPr>
                          </m:dPr>
                          <m:e>
                            <m:r>
                              <a:rPr lang="en-US" altLang="zh-CN" sz="2400" b="1" i="1" smtClean="0">
                                <a:solidFill>
                                  <a:schemeClr val="tx1"/>
                                </a:solidFill>
                                <a:latin typeface="Cambria Math"/>
                              </a:rPr>
                              <m:t>𝟐</m:t>
                            </m:r>
                          </m:e>
                        </m:d>
                      </m:sup>
                    </m:sSup>
                    <m:r>
                      <a:rPr lang="en-US" altLang="zh-CN" sz="2400" b="1" i="1" smtClean="0">
                        <a:solidFill>
                          <a:schemeClr val="tx1"/>
                        </a:solidFill>
                        <a:latin typeface="Cambria Math"/>
                      </a:rPr>
                      <m:t>≠</m:t>
                    </m:r>
                    <m:r>
                      <a:rPr lang="en-US" altLang="zh-CN" sz="2400" b="1" i="1" smtClean="0">
                        <a:solidFill>
                          <a:schemeClr val="tx1"/>
                        </a:solidFill>
                        <a:latin typeface="Cambria Math"/>
                      </a:rPr>
                      <m:t>𝟎</m:t>
                    </m:r>
                  </m:oMath>
                </a14:m>
                <a:r>
                  <a:rPr lang="en-US" altLang="zh-CN" sz="2400" dirty="0">
                    <a:solidFill>
                      <a:schemeClr val="tx1"/>
                    </a:solidFill>
                  </a:rPr>
                  <a:t>,</a:t>
                </a:r>
                <a:r>
                  <a:rPr lang="zh-CN" altLang="en-US" sz="2400" dirty="0">
                    <a:solidFill>
                      <a:schemeClr val="tx1"/>
                    </a:solidFill>
                  </a:rPr>
                  <a:t>满足</a:t>
                </a:r>
                <a14:m>
                  <m:oMath xmlns:m="http://schemas.openxmlformats.org/officeDocument/2006/math">
                    <m:sSup>
                      <m:sSupPr>
                        <m:ctrlPr>
                          <a:rPr lang="en-US" altLang="zh-CN" sz="2400" b="1" i="1" smtClean="0">
                            <a:solidFill>
                              <a:schemeClr val="tx1"/>
                            </a:solidFill>
                            <a:latin typeface="Cambria Math" panose="02040503050406030204" pitchFamily="18" charset="0"/>
                          </a:rPr>
                        </m:ctrlPr>
                      </m:sSupPr>
                      <m:e>
                        <m:sSup>
                          <m:sSupPr>
                            <m:ctrlPr>
                              <a:rPr lang="en-US" altLang="zh-CN" sz="2400" b="1" i="1" smtClean="0">
                                <a:solidFill>
                                  <a:schemeClr val="tx1"/>
                                </a:solidFill>
                                <a:latin typeface="Cambria Math" panose="02040503050406030204" pitchFamily="18" charset="0"/>
                              </a:rPr>
                            </m:ctrlPr>
                          </m:sSupPr>
                          <m:e>
                            <m:r>
                              <a:rPr lang="en-US" altLang="zh-CN" sz="2400" b="1" i="1" smtClean="0">
                                <a:solidFill>
                                  <a:schemeClr val="tx1"/>
                                </a:solidFill>
                                <a:latin typeface="Cambria Math"/>
                              </a:rPr>
                              <m:t>𝒑</m:t>
                            </m:r>
                          </m:e>
                          <m:sup>
                            <m:d>
                              <m:dPr>
                                <m:ctrlPr>
                                  <a:rPr lang="en-US" altLang="zh-CN" sz="2400" b="1" i="1" smtClean="0">
                                    <a:solidFill>
                                      <a:schemeClr val="tx1"/>
                                    </a:solidFill>
                                    <a:latin typeface="Cambria Math" panose="02040503050406030204" pitchFamily="18" charset="0"/>
                                  </a:rPr>
                                </m:ctrlPr>
                              </m:dPr>
                              <m:e>
                                <m:r>
                                  <a:rPr lang="en-US" altLang="zh-CN" sz="2400" b="1" i="1" smtClean="0">
                                    <a:solidFill>
                                      <a:schemeClr val="tx1"/>
                                    </a:solidFill>
                                    <a:latin typeface="Cambria Math"/>
                                  </a:rPr>
                                  <m:t>𝟏</m:t>
                                </m:r>
                              </m:e>
                            </m:d>
                          </m:sup>
                        </m:sSup>
                      </m:e>
                      <m:sup>
                        <m:r>
                          <a:rPr lang="en-US" altLang="zh-CN" sz="2400" b="1" i="1" smtClean="0">
                            <a:solidFill>
                              <a:schemeClr val="tx1"/>
                            </a:solidFill>
                            <a:latin typeface="Cambria Math"/>
                          </a:rPr>
                          <m:t>𝑻</m:t>
                        </m:r>
                      </m:sup>
                    </m:sSup>
                    <m:r>
                      <a:rPr lang="en-US" altLang="zh-CN" sz="2400" b="1" i="1" smtClean="0">
                        <a:solidFill>
                          <a:schemeClr val="tx1"/>
                        </a:solidFill>
                        <a:latin typeface="Cambria Math"/>
                      </a:rPr>
                      <m:t>𝑨</m:t>
                    </m:r>
                    <m:sSup>
                      <m:sSupPr>
                        <m:ctrlPr>
                          <a:rPr lang="en-US" altLang="zh-CN" sz="2400" b="1" i="1" smtClean="0">
                            <a:solidFill>
                              <a:schemeClr val="tx1"/>
                            </a:solidFill>
                            <a:latin typeface="Cambria Math" panose="02040503050406030204" pitchFamily="18" charset="0"/>
                          </a:rPr>
                        </m:ctrlPr>
                      </m:sSupPr>
                      <m:e>
                        <m:r>
                          <a:rPr lang="en-US" altLang="zh-CN" sz="2400" b="1" i="1" smtClean="0">
                            <a:solidFill>
                              <a:schemeClr val="tx1"/>
                            </a:solidFill>
                            <a:latin typeface="Cambria Math"/>
                          </a:rPr>
                          <m:t>𝒑</m:t>
                        </m:r>
                      </m:e>
                      <m:sup>
                        <m:d>
                          <m:dPr>
                            <m:ctrlPr>
                              <a:rPr lang="en-US" altLang="zh-CN" sz="2400" b="1" i="1" smtClean="0">
                                <a:solidFill>
                                  <a:schemeClr val="tx1"/>
                                </a:solidFill>
                                <a:latin typeface="Cambria Math" panose="02040503050406030204" pitchFamily="18" charset="0"/>
                              </a:rPr>
                            </m:ctrlPr>
                          </m:dPr>
                          <m:e>
                            <m:r>
                              <a:rPr lang="en-US" altLang="zh-CN" sz="2400" b="1" i="1" smtClean="0">
                                <a:solidFill>
                                  <a:schemeClr val="tx1"/>
                                </a:solidFill>
                                <a:latin typeface="Cambria Math"/>
                              </a:rPr>
                              <m:t>𝟐</m:t>
                            </m:r>
                          </m:e>
                        </m:d>
                      </m:sup>
                    </m:sSup>
                    <m:r>
                      <a:rPr lang="en-US" altLang="zh-CN" sz="2400" b="1" i="1" smtClean="0">
                        <a:solidFill>
                          <a:schemeClr val="tx1"/>
                        </a:solidFill>
                        <a:latin typeface="Cambria Math"/>
                      </a:rPr>
                      <m:t>=</m:t>
                    </m:r>
                    <m:r>
                      <a:rPr lang="en-US" altLang="zh-CN" sz="2400" b="1" i="1" smtClean="0">
                        <a:solidFill>
                          <a:schemeClr val="tx1"/>
                        </a:solidFill>
                        <a:latin typeface="Cambria Math"/>
                      </a:rPr>
                      <m:t>𝟎</m:t>
                    </m:r>
                  </m:oMath>
                </a14:m>
                <a:r>
                  <a:rPr lang="en-US" altLang="zh-CN" sz="2400" dirty="0">
                    <a:solidFill>
                      <a:schemeClr val="tx1"/>
                    </a:solidFill>
                  </a:rPr>
                  <a:t>,  </a:t>
                </a:r>
                <a:r>
                  <a:rPr lang="zh-CN" altLang="en-US" sz="2400" dirty="0">
                    <a:solidFill>
                      <a:schemeClr val="tx1"/>
                    </a:solidFill>
                  </a:rPr>
                  <a:t>则</a:t>
                </a:r>
                <a:r>
                  <a:rPr lang="zh-CN" altLang="en-US" sz="2400" dirty="0"/>
                  <a:t>称</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a:rPr>
                          <m:t>𝒑</m:t>
                        </m:r>
                      </m:e>
                      <m:sup>
                        <m:d>
                          <m:dPr>
                            <m:ctrlPr>
                              <a:rPr lang="en-US" altLang="zh-CN" sz="2400" i="1">
                                <a:latin typeface="Cambria Math" panose="02040503050406030204" pitchFamily="18" charset="0"/>
                              </a:rPr>
                            </m:ctrlPr>
                          </m:dPr>
                          <m:e>
                            <m:r>
                              <a:rPr lang="en-US" altLang="zh-CN" sz="2400">
                                <a:latin typeface="Cambria Math"/>
                              </a:rPr>
                              <m:t>𝟏</m:t>
                            </m:r>
                          </m:e>
                        </m:d>
                      </m:sup>
                    </m:sSup>
                    <m:r>
                      <a:rPr lang="en-US" altLang="zh-CN" sz="2400">
                        <a:latin typeface="Cambria Math"/>
                      </a:rPr>
                      <m:t>,</m:t>
                    </m:r>
                    <m:sSup>
                      <m:sSupPr>
                        <m:ctrlPr>
                          <a:rPr lang="en-US" altLang="zh-CN" sz="2400" i="1">
                            <a:latin typeface="Cambria Math" panose="02040503050406030204" pitchFamily="18" charset="0"/>
                          </a:rPr>
                        </m:ctrlPr>
                      </m:sSupPr>
                      <m:e>
                        <m:r>
                          <a:rPr lang="en-US" altLang="zh-CN" sz="2400">
                            <a:latin typeface="Cambria Math"/>
                          </a:rPr>
                          <m:t>𝒑</m:t>
                        </m:r>
                      </m:e>
                      <m:sup>
                        <m:d>
                          <m:dPr>
                            <m:ctrlPr>
                              <a:rPr lang="en-US" altLang="zh-CN" sz="2400" i="1">
                                <a:latin typeface="Cambria Math" panose="02040503050406030204" pitchFamily="18" charset="0"/>
                              </a:rPr>
                            </m:ctrlPr>
                          </m:dPr>
                          <m:e>
                            <m:r>
                              <a:rPr lang="en-US" altLang="zh-CN" sz="2400">
                                <a:latin typeface="Cambria Math"/>
                              </a:rPr>
                              <m:t>𝟐</m:t>
                            </m:r>
                          </m:e>
                        </m:d>
                      </m:sup>
                    </m:sSup>
                  </m:oMath>
                </a14:m>
                <a:r>
                  <a:rPr lang="zh-CN" altLang="en-US" sz="2400" dirty="0"/>
                  <a:t>关于矩阵</a:t>
                </a:r>
                <a14:m>
                  <m:oMath xmlns:m="http://schemas.openxmlformats.org/officeDocument/2006/math">
                    <m:r>
                      <a:rPr lang="en-US" altLang="zh-CN" sz="2400" dirty="0">
                        <a:latin typeface="Cambria Math"/>
                      </a:rPr>
                      <m:t>𝐴</m:t>
                    </m:r>
                  </m:oMath>
                </a14:m>
                <a:r>
                  <a:rPr lang="zh-CN" altLang="en-US" sz="2400" dirty="0"/>
                  <a:t>共轭</a:t>
                </a:r>
                <a:r>
                  <a:rPr lang="en-US" altLang="zh-CN" sz="2400" dirty="0"/>
                  <a:t>.</a:t>
                </a:r>
                <a:r>
                  <a:rPr lang="zh-CN" altLang="en-US" sz="2400" dirty="0"/>
                  <a:t>若</a:t>
                </a:r>
                <a14:m>
                  <m:oMath xmlns:m="http://schemas.openxmlformats.org/officeDocument/2006/math">
                    <m:r>
                      <a:rPr lang="en-US" altLang="zh-CN" sz="2400">
                        <a:latin typeface="Cambria Math"/>
                      </a:rPr>
                      <m:t>𝒎</m:t>
                    </m:r>
                  </m:oMath>
                </a14:m>
                <a:r>
                  <a:rPr lang="zh-CN" altLang="en-US" sz="2400" dirty="0"/>
                  <a:t>个不同非零向量 </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a:rPr>
                          <m:t>𝒑</m:t>
                        </m:r>
                      </m:e>
                      <m:sup>
                        <m:d>
                          <m:dPr>
                            <m:ctrlPr>
                              <a:rPr lang="en-US" altLang="zh-CN" sz="2400" i="1">
                                <a:latin typeface="Cambria Math" panose="02040503050406030204" pitchFamily="18" charset="0"/>
                              </a:rPr>
                            </m:ctrlPr>
                          </m:dPr>
                          <m:e>
                            <m:r>
                              <a:rPr lang="en-US" altLang="zh-CN" sz="2400">
                                <a:latin typeface="Cambria Math"/>
                              </a:rPr>
                              <m:t>𝟏</m:t>
                            </m:r>
                          </m:e>
                        </m:d>
                      </m:sup>
                    </m:sSup>
                    <m:r>
                      <a:rPr lang="en-US" altLang="zh-CN" sz="2400">
                        <a:latin typeface="Cambria Math"/>
                      </a:rPr>
                      <m:t>,</m:t>
                    </m:r>
                    <m:sSup>
                      <m:sSupPr>
                        <m:ctrlPr>
                          <a:rPr lang="en-US" altLang="zh-CN" sz="2400" i="1">
                            <a:latin typeface="Cambria Math" panose="02040503050406030204" pitchFamily="18" charset="0"/>
                          </a:rPr>
                        </m:ctrlPr>
                      </m:sSupPr>
                      <m:e>
                        <m:r>
                          <a:rPr lang="en-US" altLang="zh-CN" sz="2400">
                            <a:latin typeface="Cambria Math"/>
                          </a:rPr>
                          <m:t>𝒑</m:t>
                        </m:r>
                      </m:e>
                      <m:sup>
                        <m:d>
                          <m:dPr>
                            <m:ctrlPr>
                              <a:rPr lang="en-US" altLang="zh-CN" sz="2400" i="1">
                                <a:latin typeface="Cambria Math" panose="02040503050406030204" pitchFamily="18" charset="0"/>
                              </a:rPr>
                            </m:ctrlPr>
                          </m:dPr>
                          <m:e>
                            <m:r>
                              <a:rPr lang="en-US" altLang="zh-CN" sz="2400">
                                <a:latin typeface="Cambria Math"/>
                              </a:rPr>
                              <m:t>𝟐</m:t>
                            </m:r>
                          </m:e>
                        </m:d>
                      </m:sup>
                    </m:sSup>
                    <m:r>
                      <a:rPr lang="en-US" altLang="zh-CN" sz="2400">
                        <a:latin typeface="Cambria Math"/>
                      </a:rPr>
                      <m:t>,⋯,</m:t>
                    </m:r>
                    <m:sSup>
                      <m:sSupPr>
                        <m:ctrlPr>
                          <a:rPr lang="en-US" altLang="zh-CN" sz="2400" i="1">
                            <a:latin typeface="Cambria Math" panose="02040503050406030204" pitchFamily="18" charset="0"/>
                          </a:rPr>
                        </m:ctrlPr>
                      </m:sSupPr>
                      <m:e>
                        <m:r>
                          <a:rPr lang="en-US" altLang="zh-CN" sz="2400">
                            <a:latin typeface="Cambria Math"/>
                          </a:rPr>
                          <m:t>𝒑</m:t>
                        </m:r>
                      </m:e>
                      <m:sup>
                        <m:d>
                          <m:dPr>
                            <m:ctrlPr>
                              <a:rPr lang="en-US" altLang="zh-CN" sz="2400" i="1">
                                <a:latin typeface="Cambria Math" panose="02040503050406030204" pitchFamily="18" charset="0"/>
                              </a:rPr>
                            </m:ctrlPr>
                          </m:dPr>
                          <m:e>
                            <m:r>
                              <a:rPr lang="en-US" altLang="zh-CN" sz="2400">
                                <a:latin typeface="Cambria Math"/>
                              </a:rPr>
                              <m:t>𝒎</m:t>
                            </m:r>
                          </m:e>
                        </m:d>
                      </m:sup>
                    </m:sSup>
                    <m:r>
                      <a:rPr lang="en-US" altLang="zh-CN" sz="2400">
                        <a:latin typeface="Cambria Math"/>
                      </a:rPr>
                      <m:t>∈</m:t>
                    </m:r>
                    <m:sSup>
                      <m:sSupPr>
                        <m:ctrlPr>
                          <a:rPr lang="en-US" altLang="zh-CN" sz="2400" i="1">
                            <a:latin typeface="Cambria Math" panose="02040503050406030204" pitchFamily="18" charset="0"/>
                          </a:rPr>
                        </m:ctrlPr>
                      </m:sSupPr>
                      <m:e>
                        <m:r>
                          <a:rPr lang="en-US" altLang="zh-CN" sz="2400">
                            <a:latin typeface="Cambria Math"/>
                          </a:rPr>
                          <m:t>𝑹</m:t>
                        </m:r>
                      </m:e>
                      <m:sup>
                        <m:r>
                          <a:rPr lang="en-US" altLang="zh-CN" sz="2400">
                            <a:latin typeface="Cambria Math"/>
                          </a:rPr>
                          <m:t>𝒏</m:t>
                        </m:r>
                      </m:sup>
                    </m:sSup>
                    <m:r>
                      <a:rPr lang="en-US" altLang="zh-CN" sz="2400">
                        <a:latin typeface="Cambria Math"/>
                      </a:rPr>
                      <m:t>,</m:t>
                    </m:r>
                    <m:r>
                      <a:rPr lang="en-US" altLang="zh-CN" sz="2400">
                        <a:latin typeface="Cambria Math"/>
                      </a:rPr>
                      <m:t>𝒎</m:t>
                    </m:r>
                    <m:r>
                      <a:rPr lang="en-US" altLang="zh-CN" sz="2400">
                        <a:latin typeface="Cambria Math"/>
                      </a:rPr>
                      <m:t>&lt;</m:t>
                    </m:r>
                    <m:r>
                      <a:rPr lang="en-US" altLang="zh-CN" sz="2400">
                        <a:latin typeface="Cambria Math"/>
                      </a:rPr>
                      <m:t>𝒏</m:t>
                    </m:r>
                  </m:oMath>
                </a14:m>
                <a:r>
                  <a:rPr lang="en-US" altLang="zh-CN" sz="2400" dirty="0"/>
                  <a:t>, </a:t>
                </a:r>
                <a:r>
                  <a:rPr lang="zh-CN" altLang="en-US" sz="2400" dirty="0"/>
                  <a:t>满足</a:t>
                </a:r>
                <a14:m>
                  <m:oMath xmlns:m="http://schemas.openxmlformats.org/officeDocument/2006/math">
                    <m:sSup>
                      <m:sSupPr>
                        <m:ctrlPr>
                          <a:rPr lang="en-US" altLang="zh-CN" sz="2400" i="1">
                            <a:latin typeface="Cambria Math" panose="02040503050406030204" pitchFamily="18" charset="0"/>
                          </a:rPr>
                        </m:ctrlPr>
                      </m:sSupPr>
                      <m:e>
                        <m:sSup>
                          <m:sSupPr>
                            <m:ctrlPr>
                              <a:rPr lang="en-US" altLang="zh-CN" sz="2400" i="1">
                                <a:latin typeface="Cambria Math" panose="02040503050406030204" pitchFamily="18" charset="0"/>
                              </a:rPr>
                            </m:ctrlPr>
                          </m:sSupPr>
                          <m:e>
                            <m:r>
                              <a:rPr lang="en-US" altLang="zh-CN" sz="2400">
                                <a:latin typeface="Cambria Math"/>
                              </a:rPr>
                              <m:t>𝒑</m:t>
                            </m:r>
                          </m:e>
                          <m:sup>
                            <m:d>
                              <m:dPr>
                                <m:ctrlPr>
                                  <a:rPr lang="en-US" altLang="zh-CN" sz="2400" i="1">
                                    <a:latin typeface="Cambria Math" panose="02040503050406030204" pitchFamily="18" charset="0"/>
                                  </a:rPr>
                                </m:ctrlPr>
                              </m:dPr>
                              <m:e>
                                <m:r>
                                  <a:rPr lang="en-US" altLang="zh-CN" sz="2400">
                                    <a:latin typeface="Cambria Math"/>
                                  </a:rPr>
                                  <m:t>𝒊</m:t>
                                </m:r>
                              </m:e>
                            </m:d>
                          </m:sup>
                        </m:sSup>
                      </m:e>
                      <m:sup>
                        <m:r>
                          <a:rPr lang="en-US" altLang="zh-CN" sz="2400">
                            <a:latin typeface="Cambria Math"/>
                          </a:rPr>
                          <m:t>𝑻</m:t>
                        </m:r>
                      </m:sup>
                    </m:sSup>
                    <m:r>
                      <a:rPr lang="en-US" altLang="zh-CN" sz="2400">
                        <a:latin typeface="Cambria Math"/>
                      </a:rPr>
                      <m:t>𝑨</m:t>
                    </m:r>
                    <m:sSup>
                      <m:sSupPr>
                        <m:ctrlPr>
                          <a:rPr lang="en-US" altLang="zh-CN" sz="2400" i="1">
                            <a:latin typeface="Cambria Math" panose="02040503050406030204" pitchFamily="18" charset="0"/>
                          </a:rPr>
                        </m:ctrlPr>
                      </m:sSupPr>
                      <m:e>
                        <m:r>
                          <a:rPr lang="en-US" altLang="zh-CN" sz="2400">
                            <a:latin typeface="Cambria Math"/>
                          </a:rPr>
                          <m:t>𝒑</m:t>
                        </m:r>
                      </m:e>
                      <m:sup>
                        <m:d>
                          <m:dPr>
                            <m:ctrlPr>
                              <a:rPr lang="en-US" altLang="zh-CN" sz="2400" i="1">
                                <a:latin typeface="Cambria Math" panose="02040503050406030204" pitchFamily="18" charset="0"/>
                              </a:rPr>
                            </m:ctrlPr>
                          </m:dPr>
                          <m:e>
                            <m:r>
                              <a:rPr lang="en-US" altLang="zh-CN" sz="2400">
                                <a:latin typeface="Cambria Math"/>
                              </a:rPr>
                              <m:t>𝒋</m:t>
                            </m:r>
                          </m:e>
                        </m:d>
                      </m:sup>
                    </m:sSup>
                    <m:r>
                      <a:rPr lang="en-US" altLang="zh-CN" sz="2400">
                        <a:latin typeface="Cambria Math"/>
                      </a:rPr>
                      <m:t>=</m:t>
                    </m:r>
                    <m:r>
                      <a:rPr lang="en-US" altLang="zh-CN" sz="2400">
                        <a:latin typeface="Cambria Math"/>
                      </a:rPr>
                      <m:t>𝟎</m:t>
                    </m:r>
                    <m:r>
                      <a:rPr lang="en-US" altLang="zh-CN" sz="2400">
                        <a:latin typeface="Cambria Math"/>
                      </a:rPr>
                      <m:t>,</m:t>
                    </m:r>
                    <m:r>
                      <a:rPr lang="en-US" altLang="zh-CN" sz="2400">
                        <a:latin typeface="Cambria Math"/>
                      </a:rPr>
                      <m:t>𝒊𝒇</m:t>
                    </m:r>
                    <m:r>
                      <a:rPr lang="en-US" altLang="zh-CN" sz="2400">
                        <a:latin typeface="Cambria Math"/>
                      </a:rPr>
                      <m:t> </m:t>
                    </m:r>
                    <m:r>
                      <a:rPr lang="en-US" altLang="zh-CN" sz="2400">
                        <a:latin typeface="Cambria Math"/>
                      </a:rPr>
                      <m:t>𝒊</m:t>
                    </m:r>
                    <m:r>
                      <a:rPr lang="en-US" altLang="zh-CN" sz="2400">
                        <a:latin typeface="Cambria Math"/>
                      </a:rPr>
                      <m:t>≠</m:t>
                    </m:r>
                    <m:r>
                      <a:rPr lang="en-US" altLang="zh-CN" sz="2400">
                        <a:latin typeface="Cambria Math"/>
                      </a:rPr>
                      <m:t>𝒋</m:t>
                    </m:r>
                  </m:oMath>
                </a14:m>
                <a:r>
                  <a:rPr lang="en-US" altLang="zh-CN" sz="2400" dirty="0"/>
                  <a:t>,</a:t>
                </a:r>
                <a:r>
                  <a:rPr lang="zh-CN" altLang="en-US" sz="2400" dirty="0"/>
                  <a:t>则称这</a:t>
                </a:r>
                <a14:m>
                  <m:oMath xmlns:m="http://schemas.openxmlformats.org/officeDocument/2006/math">
                    <m:r>
                      <a:rPr lang="en-US" altLang="zh-CN" sz="2400">
                        <a:latin typeface="Cambria Math"/>
                      </a:rPr>
                      <m:t>𝒎</m:t>
                    </m:r>
                  </m:oMath>
                </a14:m>
                <a:r>
                  <a:rPr lang="zh-CN" altLang="en-US" sz="2400" dirty="0"/>
                  <a:t>个向量为共轭向量组，或</a:t>
                </a:r>
                <a14:m>
                  <m:oMath xmlns:m="http://schemas.openxmlformats.org/officeDocument/2006/math">
                    <m:r>
                      <a:rPr lang="en-US" altLang="zh-CN" sz="2400" b="1" i="1" smtClean="0">
                        <a:latin typeface="Cambria Math"/>
                      </a:rPr>
                      <m:t>𝑨</m:t>
                    </m:r>
                    <m:r>
                      <a:rPr lang="zh-CN" altLang="en-US" sz="2400" i="1">
                        <a:latin typeface="Cambria Math"/>
                      </a:rPr>
                      <m:t>共</m:t>
                    </m:r>
                    <m:r>
                      <a:rPr lang="zh-CN" altLang="en-US" sz="2400" i="1" smtClean="0">
                        <a:latin typeface="Cambria Math"/>
                      </a:rPr>
                      <m:t>轭</m:t>
                    </m:r>
                  </m:oMath>
                </a14:m>
                <a:r>
                  <a:rPr lang="en-US" altLang="zh-CN" sz="2400" dirty="0"/>
                  <a:t>,</a:t>
                </a:r>
                <a:r>
                  <a:rPr lang="zh-CN" altLang="en-US" sz="2400" dirty="0"/>
                  <a:t>如果</a:t>
                </a:r>
                <a14:m>
                  <m:oMath xmlns:m="http://schemas.openxmlformats.org/officeDocument/2006/math">
                    <m:r>
                      <a:rPr lang="en-US" altLang="zh-CN" sz="2400" b="1" i="1" smtClean="0">
                        <a:latin typeface="Cambria Math"/>
                      </a:rPr>
                      <m:t>𝑨</m:t>
                    </m:r>
                    <m:r>
                      <a:rPr lang="en-US" altLang="zh-CN" sz="2400" b="1" i="1" smtClean="0">
                        <a:latin typeface="Cambria Math"/>
                      </a:rPr>
                      <m:t>=</m:t>
                    </m:r>
                    <m:r>
                      <a:rPr lang="en-US" altLang="zh-CN" sz="2400" b="1" i="1" smtClean="0">
                        <a:latin typeface="Cambria Math"/>
                      </a:rPr>
                      <m:t>𝑰</m:t>
                    </m:r>
                  </m:oMath>
                </a14:m>
                <a:r>
                  <a:rPr lang="en-US" altLang="zh-CN" sz="2400" dirty="0"/>
                  <a:t>(</a:t>
                </a:r>
                <a:r>
                  <a:rPr lang="zh-CN" altLang="en-US" sz="2400" dirty="0"/>
                  <a:t>单位矩阵</a:t>
                </a:r>
                <a:r>
                  <a:rPr lang="en-US" altLang="zh-CN" sz="2400" dirty="0"/>
                  <a:t>),</a:t>
                </a:r>
                <a:r>
                  <a:rPr lang="zh-CN" altLang="en-US" sz="2400" dirty="0"/>
                  <a:t>则共轭等价于正交</a:t>
                </a:r>
                <a:endParaRPr lang="en-US" altLang="zh-CN" sz="2400" dirty="0"/>
              </a:p>
              <a:p>
                <a:pPr marL="441325" lvl="1" indent="0">
                  <a:buNone/>
                </a:pPr>
                <a:endParaRPr lang="en-US" altLang="zh-CN" sz="2400" dirty="0"/>
              </a:p>
              <a:p>
                <a:pPr lvl="1"/>
                <a:endParaRPr lang="zh-CN"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728"/>
                </a:stretch>
              </a:blipFill>
            </p:spPr>
            <p:txBody>
              <a:bodyPr/>
              <a:lstStyle/>
              <a:p>
                <a:r>
                  <a:rPr lang="zh-CN" altLang="en-US">
                    <a:noFill/>
                  </a:rPr>
                  <a:t> </a:t>
                </a:r>
                <a:endParaRPr lang="zh-CN" altLang="en-US">
                  <a:noFill/>
                </a:endParaRPr>
              </a:p>
            </p:txBody>
          </p:sp>
        </mc:Fallback>
      </mc:AlternateContent>
      <p:grpSp>
        <p:nvGrpSpPr>
          <p:cNvPr id="5" name="Group 5"/>
          <p:cNvGrpSpPr/>
          <p:nvPr/>
        </p:nvGrpSpPr>
        <p:grpSpPr bwMode="auto">
          <a:xfrm>
            <a:off x="6419800" y="5697414"/>
            <a:ext cx="2133600" cy="1241425"/>
            <a:chOff x="3840" y="1200"/>
            <a:chExt cx="1344" cy="782"/>
          </a:xfrm>
        </p:grpSpPr>
        <p:sp>
          <p:nvSpPr>
            <p:cNvPr id="6" name="Oval 6"/>
            <p:cNvSpPr>
              <a:spLocks noChangeArrowheads="1"/>
            </p:cNvSpPr>
            <p:nvPr/>
          </p:nvSpPr>
          <p:spPr bwMode="auto">
            <a:xfrm>
              <a:off x="3840" y="1200"/>
              <a:ext cx="576" cy="576"/>
            </a:xfrm>
            <a:prstGeom prst="ellipse">
              <a:avLst/>
            </a:prstGeom>
            <a:noFill/>
            <a:ln w="9525">
              <a:solidFill>
                <a:schemeClr val="hlink"/>
              </a:solidFill>
              <a:round/>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p:cNvSpPr>
              <a:spLocks noChangeShapeType="1"/>
            </p:cNvSpPr>
            <p:nvPr/>
          </p:nvSpPr>
          <p:spPr bwMode="auto">
            <a:xfrm flipV="1">
              <a:off x="4224" y="1440"/>
              <a:ext cx="384" cy="384"/>
            </a:xfrm>
            <a:prstGeom prst="line">
              <a:avLst/>
            </a:prstGeom>
            <a:noFill/>
            <a:ln w="952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8"/>
            <p:cNvSpPr>
              <a:spLocks noChangeShapeType="1"/>
            </p:cNvSpPr>
            <p:nvPr/>
          </p:nvSpPr>
          <p:spPr bwMode="auto">
            <a:xfrm flipH="1" flipV="1">
              <a:off x="4176" y="1488"/>
              <a:ext cx="192" cy="192"/>
            </a:xfrm>
            <a:prstGeom prst="line">
              <a:avLst/>
            </a:prstGeom>
            <a:noFill/>
            <a:ln w="952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Text Box 9"/>
            <p:cNvSpPr txBox="1">
              <a:spLocks noChangeArrowheads="1"/>
            </p:cNvSpPr>
            <p:nvPr/>
          </p:nvSpPr>
          <p:spPr bwMode="auto">
            <a:xfrm>
              <a:off x="4512" y="1680"/>
              <a:ext cx="672" cy="302"/>
            </a:xfrm>
            <a:prstGeom prst="rect">
              <a:avLst/>
            </a:prstGeom>
            <a:noFill/>
            <a:ln>
              <a:noFill/>
            </a:ln>
            <a:effectLst/>
            <a:extLst>
              <a:ext uri="{909E8E84-426E-40DD-AFC4-6F175D3DCCD1}">
                <a14:hiddenFill xmlns:a14="http://schemas.microsoft.com/office/drawing/2010/main">
                  <a:solidFill>
                    <a:srgbClr val="FF0066"/>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zh-CN" altLang="en-US" sz="2800">
                  <a:ea typeface="楷体_GB2312" pitchFamily="49" charset="-122"/>
                </a:rPr>
                <a:t>正定</a:t>
              </a:r>
            </a:p>
          </p:txBody>
        </p:sp>
      </p:grpSp>
      <p:grpSp>
        <p:nvGrpSpPr>
          <p:cNvPr id="12" name="Group 11"/>
          <p:cNvGrpSpPr/>
          <p:nvPr/>
        </p:nvGrpSpPr>
        <p:grpSpPr>
          <a:xfrm>
            <a:off x="1811289" y="5843464"/>
            <a:ext cx="2455863" cy="909637"/>
            <a:chOff x="1811287" y="5843463"/>
            <a:chExt cx="2455863" cy="909637"/>
          </a:xfrm>
        </p:grpSpPr>
        <p:sp>
          <p:nvSpPr>
            <p:cNvPr id="4" name="Line 4"/>
            <p:cNvSpPr>
              <a:spLocks noChangeShapeType="1"/>
            </p:cNvSpPr>
            <p:nvPr/>
          </p:nvSpPr>
          <p:spPr bwMode="auto">
            <a:xfrm flipV="1">
              <a:off x="2819350" y="5914900"/>
              <a:ext cx="1447800" cy="838200"/>
            </a:xfrm>
            <a:prstGeom prst="line">
              <a:avLst/>
            </a:prstGeom>
            <a:noFill/>
            <a:ln w="381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FF"/>
                </a:solidFill>
              </a:endParaRPr>
            </a:p>
          </p:txBody>
        </p:sp>
        <p:sp>
          <p:nvSpPr>
            <p:cNvPr id="10" name="Oval 10"/>
            <p:cNvSpPr>
              <a:spLocks noChangeArrowheads="1"/>
            </p:cNvSpPr>
            <p:nvPr/>
          </p:nvSpPr>
          <p:spPr bwMode="auto">
            <a:xfrm>
              <a:off x="1811287" y="5843463"/>
              <a:ext cx="1728788" cy="719137"/>
            </a:xfrm>
            <a:prstGeom prst="ellipse">
              <a:avLst/>
            </a:prstGeom>
            <a:noFill/>
            <a:ln w="38100">
              <a:solidFill>
                <a:schemeClr val="hlink"/>
              </a:solidFill>
              <a:round/>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FF"/>
                </a:solidFill>
              </a:endParaRPr>
            </a:p>
          </p:txBody>
        </p:sp>
        <p:sp>
          <p:nvSpPr>
            <p:cNvPr id="11" name="Line 11"/>
            <p:cNvSpPr>
              <a:spLocks noChangeShapeType="1"/>
            </p:cNvSpPr>
            <p:nvPr/>
          </p:nvSpPr>
          <p:spPr bwMode="auto">
            <a:xfrm>
              <a:off x="2746325" y="6202238"/>
              <a:ext cx="647700" cy="215900"/>
            </a:xfrm>
            <a:prstGeom prst="line">
              <a:avLst/>
            </a:prstGeom>
            <a:noFill/>
            <a:ln w="38100">
              <a:solidFill>
                <a:schemeClr val="hlink"/>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FF"/>
                </a:solidFill>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一般的共轭方向法</a:t>
                </a:r>
                <a:r>
                  <a:rPr lang="en-US" altLang="zh-CN" sz="2400" dirty="0"/>
                  <a:t>(General conjugate direction)</a:t>
                </a:r>
              </a:p>
              <a:p>
                <a:pPr lvl="1"/>
                <a:r>
                  <a:rPr lang="en-US" altLang="zh-CN" sz="2000" dirty="0">
                    <a:solidFill>
                      <a:srgbClr val="FF0000"/>
                    </a:solidFill>
                  </a:rPr>
                  <a:t>Step1</a:t>
                </a:r>
                <a:r>
                  <a:rPr lang="en-US" altLang="zh-CN" sz="2000" dirty="0">
                    <a:solidFill>
                      <a:schemeClr val="hlink"/>
                    </a:solidFill>
                  </a:rPr>
                  <a:t>:</a:t>
                </a:r>
                <a:r>
                  <a:rPr lang="zh-CN" altLang="en-US" sz="2400" dirty="0"/>
                  <a:t>给定初始点</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a:rPr>
                          <m:t>𝒙</m:t>
                        </m:r>
                      </m:e>
                      <m:sup>
                        <m:d>
                          <m:dPr>
                            <m:ctrlPr>
                              <a:rPr lang="en-US" altLang="zh-CN" sz="2400" i="1">
                                <a:latin typeface="Cambria Math" panose="02040503050406030204" pitchFamily="18" charset="0"/>
                              </a:rPr>
                            </m:ctrlPr>
                          </m:dPr>
                          <m:e>
                            <m:r>
                              <a:rPr lang="en-US" altLang="zh-CN" sz="2400" i="1">
                                <a:latin typeface="Cambria Math"/>
                              </a:rPr>
                              <m:t>𝟎</m:t>
                            </m:r>
                          </m:e>
                        </m:d>
                      </m:sup>
                    </m:sSup>
                    <m:r>
                      <a:rPr lang="en-US" altLang="zh-CN" sz="2400" b="1" i="1" smtClean="0">
                        <a:latin typeface="Cambria Math"/>
                      </a:rPr>
                      <m:t>,</m:t>
                    </m:r>
                    <m:r>
                      <a:rPr lang="en-US" altLang="zh-CN" sz="2400" b="1" i="1" smtClean="0">
                        <a:latin typeface="Cambria Math"/>
                      </a:rPr>
                      <m:t>𝝐</m:t>
                    </m:r>
                    <m:r>
                      <a:rPr lang="en-US" altLang="zh-CN" sz="2400" b="1" i="1" smtClean="0">
                        <a:latin typeface="Cambria Math"/>
                      </a:rPr>
                      <m:t>&gt;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𝟎</m:t>
                    </m:r>
                  </m:oMath>
                </a14:m>
                <a:r>
                  <a:rPr lang="en-US" altLang="zh-CN" sz="2400" dirty="0"/>
                  <a:t>, </a:t>
                </a:r>
                <a:r>
                  <a:rPr lang="zh-CN" altLang="en-US" sz="2400" dirty="0"/>
                  <a:t>计算</a:t>
                </a:r>
                <a14:m>
                  <m:oMath xmlns:m="http://schemas.openxmlformats.org/officeDocument/2006/math">
                    <m:r>
                      <a:rPr lang="en-US" altLang="zh-CN" sz="2400" b="1" i="0"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sSub>
                      <m:sSubPr>
                        <m:ctrlPr>
                          <a:rPr lang="en-US" altLang="zh-CN" sz="2400" b="1" i="1" smtClean="0">
                            <a:latin typeface="Cambria Math" panose="02040503050406030204" pitchFamily="18" charset="0"/>
                          </a:rPr>
                        </m:ctrlPr>
                      </m:sSubPr>
                      <m:e>
                        <m:d>
                          <m:dPr>
                            <m:begChr m:val=""/>
                            <m:endChr m:val="|"/>
                            <m:ctrlPr>
                              <a:rPr lang="en-US" altLang="zh-CN" sz="2400" b="1" i="1" smtClean="0">
                                <a:latin typeface="Cambria Math" panose="02040503050406030204" pitchFamily="18" charset="0"/>
                              </a:rPr>
                            </m:ctrlPr>
                          </m:dPr>
                          <m:e>
                            <m:r>
                              <a:rPr lang="zh-CN" altLang="en-US" sz="2400">
                                <a:latin typeface="Cambria Math"/>
                              </a:rPr>
                              <m:t>​</m:t>
                            </m:r>
                          </m:e>
                        </m:d>
                      </m:e>
                      <m:sub>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𝟎</m:t>
                                </m:r>
                              </m:e>
                            </m:d>
                          </m:sup>
                        </m:sSup>
                      </m:sub>
                    </m:sSub>
                    <m:r>
                      <a:rPr lang="en-US" altLang="zh-CN" sz="2400" b="1" i="1" smtClean="0">
                        <a:latin typeface="Cambria Math"/>
                      </a:rPr>
                      <m:t>=</m:t>
                    </m:r>
                    <m:r>
                      <a:rPr lang="en-US" altLang="zh-CN" sz="2400" b="1" i="1" smtClean="0">
                        <a:latin typeface="Cambria Math"/>
                      </a:rPr>
                      <m:t>𝒈</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d>
                          <m:dPr>
                            <m:ctrlPr>
                              <a:rPr lang="en-US" altLang="zh-CN" sz="2400" b="1" i="1" smtClean="0">
                                <a:latin typeface="Cambria Math" panose="02040503050406030204" pitchFamily="18" charset="0"/>
                              </a:rPr>
                            </m:ctrlPr>
                          </m:dPr>
                          <m:e>
                            <m:r>
                              <a:rPr lang="en-US" altLang="zh-CN" sz="2400" b="1" i="1" smtClean="0">
                                <a:latin typeface="Cambria Math"/>
                              </a:rPr>
                              <m:t>𝟎</m:t>
                            </m:r>
                          </m:e>
                        </m:d>
                      </m:sup>
                    </m:sSup>
                    <m:r>
                      <a:rPr lang="en-US" altLang="zh-CN" sz="2400" b="1" i="1" smtClean="0">
                        <a:latin typeface="Cambria Math"/>
                      </a:rPr>
                      <m:t>)</m:t>
                    </m:r>
                  </m:oMath>
                </a14:m>
                <a:r>
                  <a:rPr lang="en-US" altLang="zh-CN" sz="2400" dirty="0"/>
                  <a:t>,</a:t>
                </a:r>
                <a:r>
                  <a:rPr lang="zh-CN" altLang="en-US" sz="2400" dirty="0"/>
                  <a:t>再计算方向</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𝒑</m:t>
                        </m:r>
                      </m:e>
                      <m:sup>
                        <m:d>
                          <m:dPr>
                            <m:ctrlPr>
                              <a:rPr lang="en-US" altLang="zh-CN" sz="2400" b="1" i="1" smtClean="0">
                                <a:latin typeface="Cambria Math" panose="02040503050406030204" pitchFamily="18" charset="0"/>
                              </a:rPr>
                            </m:ctrlPr>
                          </m:dPr>
                          <m:e>
                            <m:r>
                              <a:rPr lang="en-US" altLang="zh-CN" sz="2400" b="1" i="1" smtClean="0">
                                <a:latin typeface="Cambria Math"/>
                              </a:rPr>
                              <m:t>𝟎</m:t>
                            </m:r>
                          </m:e>
                        </m:d>
                      </m:sup>
                    </m:sSup>
                  </m:oMath>
                </a14:m>
                <a:r>
                  <a:rPr lang="en-US" altLang="zh-CN" sz="2400" dirty="0"/>
                  <a:t>,</a:t>
                </a:r>
                <a:r>
                  <a:rPr lang="zh-CN" altLang="en-US" sz="2400" dirty="0"/>
                  <a:t>使得</a:t>
                </a:r>
                <a14:m>
                  <m:oMath xmlns:m="http://schemas.openxmlformats.org/officeDocument/2006/math">
                    <m:sSup>
                      <m:sSupPr>
                        <m:ctrlPr>
                          <a:rPr lang="en-US" altLang="zh-CN" sz="2400" b="1" i="1" smtClean="0">
                            <a:latin typeface="Cambria Math" panose="02040503050406030204" pitchFamily="18" charset="0"/>
                          </a:rPr>
                        </m:ctrlPr>
                      </m:sSupPr>
                      <m:e>
                        <m:sSup>
                          <m:sSupPr>
                            <m:ctrlPr>
                              <a:rPr lang="en-US" altLang="zh-CN" sz="2400" b="1" i="1" smtClean="0">
                                <a:latin typeface="Cambria Math" panose="02040503050406030204" pitchFamily="18" charset="0"/>
                              </a:rPr>
                            </m:ctrlPr>
                          </m:sSupPr>
                          <m:e>
                            <m:r>
                              <a:rPr lang="en-US" altLang="zh-CN" sz="2400" b="1" i="1" smtClean="0">
                                <a:latin typeface="Cambria Math"/>
                              </a:rPr>
                              <m:t>𝒑</m:t>
                            </m:r>
                          </m:e>
                          <m:sup>
                            <m:d>
                              <m:dPr>
                                <m:ctrlPr>
                                  <a:rPr lang="en-US" altLang="zh-CN" sz="2400" b="1" i="1" smtClean="0">
                                    <a:latin typeface="Cambria Math" panose="02040503050406030204" pitchFamily="18" charset="0"/>
                                  </a:rPr>
                                </m:ctrlPr>
                              </m:dPr>
                              <m:e>
                                <m:r>
                                  <a:rPr lang="en-US" altLang="zh-CN" sz="2400" b="1" i="1" smtClean="0">
                                    <a:latin typeface="Cambria Math"/>
                                  </a:rPr>
                                  <m:t>𝟎</m:t>
                                </m:r>
                              </m:e>
                            </m:d>
                          </m:sup>
                        </m:sSup>
                      </m:e>
                      <m:sup>
                        <m:r>
                          <a:rPr lang="en-US" altLang="zh-CN" sz="2400" b="1" i="1" smtClean="0">
                            <a:latin typeface="Cambria Math"/>
                          </a:rPr>
                          <m:t>𝑻</m:t>
                        </m:r>
                      </m:sup>
                    </m:sSup>
                    <m:sSup>
                      <m:sSupPr>
                        <m:ctrlPr>
                          <a:rPr lang="en-US" altLang="zh-CN" sz="2400" b="1" i="1" smtClean="0">
                            <a:latin typeface="Cambria Math" panose="02040503050406030204" pitchFamily="18" charset="0"/>
                          </a:rPr>
                        </m:ctrlPr>
                      </m:sSupPr>
                      <m:e>
                        <m:r>
                          <a:rPr lang="en-US" altLang="zh-CN" sz="2400" b="1" i="1" smtClean="0">
                            <a:latin typeface="Cambria Math"/>
                          </a:rPr>
                          <m:t>𝒈</m:t>
                        </m:r>
                      </m:e>
                      <m:sup>
                        <m:d>
                          <m:dPr>
                            <m:ctrlPr>
                              <a:rPr lang="en-US" altLang="zh-CN" sz="2400" b="1" i="1" smtClean="0">
                                <a:latin typeface="Cambria Math" panose="02040503050406030204" pitchFamily="18" charset="0"/>
                              </a:rPr>
                            </m:ctrlPr>
                          </m:dPr>
                          <m:e>
                            <m:r>
                              <a:rPr lang="en-US" altLang="zh-CN" sz="2400" b="1" i="1" smtClean="0">
                                <a:latin typeface="Cambria Math"/>
                              </a:rPr>
                              <m:t>𝟎</m:t>
                            </m:r>
                          </m:e>
                        </m:d>
                      </m:sup>
                    </m:sSup>
                    <m:r>
                      <a:rPr lang="en-US" altLang="zh-CN" sz="2400" b="1" i="1" smtClean="0">
                        <a:latin typeface="Cambria Math"/>
                      </a:rPr>
                      <m:t>&lt;</m:t>
                    </m:r>
                    <m:r>
                      <a:rPr lang="en-US" altLang="zh-CN" sz="2400" b="1" i="1" smtClean="0">
                        <a:latin typeface="Cambria Math"/>
                      </a:rPr>
                      <m:t>𝟎</m:t>
                    </m:r>
                  </m:oMath>
                </a14:m>
                <a:r>
                  <a:rPr lang="en-US" altLang="zh-CN" sz="2400" dirty="0"/>
                  <a:t>;</a:t>
                </a:r>
              </a:p>
              <a:p>
                <a:pPr lvl="1"/>
                <a:r>
                  <a:rPr lang="en-US" altLang="zh-CN" sz="2000" dirty="0">
                    <a:solidFill>
                      <a:srgbClr val="FF0000"/>
                    </a:solidFill>
                  </a:rPr>
                  <a:t>Step2:</a:t>
                </a:r>
                <a:r>
                  <a:rPr lang="en-US" altLang="zh-CN" sz="2400" dirty="0"/>
                  <a:t> </a:t>
                </a:r>
                <a:r>
                  <a:rPr lang="zh-CN" altLang="en-US" sz="2400" dirty="0"/>
                  <a:t>若</a:t>
                </a:r>
                <a14:m>
                  <m:oMath xmlns:m="http://schemas.openxmlformats.org/officeDocument/2006/math">
                    <m:d>
                      <m:dPr>
                        <m:begChr m:val="‖"/>
                        <m:endChr m:val="‖"/>
                        <m:ctrlPr>
                          <a:rPr lang="en-US" altLang="zh-CN" sz="2400"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𝒈</m:t>
                            </m:r>
                          </m:e>
                          <m:sup>
                            <m:d>
                              <m:dPr>
                                <m:ctrlPr>
                                  <a:rPr lang="en-US" altLang="zh-CN" sz="2400" b="1" i="1" smtClean="0">
                                    <a:latin typeface="Cambria Math" panose="02040503050406030204" pitchFamily="18" charset="0"/>
                                  </a:rPr>
                                </m:ctrlPr>
                              </m:dPr>
                              <m:e>
                                <m:r>
                                  <a:rPr lang="en-US" altLang="zh-CN" sz="2400" b="1" i="1" smtClean="0">
                                    <a:latin typeface="Cambria Math"/>
                                  </a:rPr>
                                  <m:t>𝒌</m:t>
                                </m:r>
                              </m:e>
                            </m:d>
                          </m:sup>
                        </m:sSup>
                      </m:e>
                    </m:d>
                    <m:r>
                      <a:rPr lang="en-US" altLang="zh-CN" sz="2400" b="1" i="1" smtClean="0">
                        <a:latin typeface="Cambria Math"/>
                      </a:rPr>
                      <m:t>≤</m:t>
                    </m:r>
                    <m:r>
                      <a:rPr lang="en-US" altLang="zh-CN" sz="2400" b="1" i="1" smtClean="0">
                        <a:latin typeface="Cambria Math"/>
                      </a:rPr>
                      <m:t>𝝐</m:t>
                    </m:r>
                    <m:r>
                      <a:rPr lang="en-US" altLang="zh-CN" sz="2400" b="1" i="1" smtClean="0">
                        <a:latin typeface="Cambria Math"/>
                      </a:rPr>
                      <m:t> , </m:t>
                    </m:r>
                    <m:r>
                      <a:rPr lang="zh-CN" altLang="en-US" sz="2400" i="1">
                        <a:latin typeface="Cambria Math"/>
                      </a:rPr>
                      <m:t>终止</m:t>
                    </m:r>
                  </m:oMath>
                </a14:m>
                <a:endParaRPr lang="en-US" altLang="zh-CN" sz="2400" dirty="0"/>
              </a:p>
              <a:p>
                <a:pPr lvl="1"/>
                <a:r>
                  <a:rPr lang="en-US" altLang="zh-CN" sz="2000" dirty="0">
                    <a:solidFill>
                      <a:srgbClr val="FF0000"/>
                    </a:solidFill>
                  </a:rPr>
                  <a:t>Step3: </a:t>
                </a:r>
                <a:r>
                  <a:rPr lang="zh-CN" altLang="en-US" sz="2400" dirty="0"/>
                  <a:t>计算步长因子</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𝝀</m:t>
                        </m:r>
                      </m:e>
                      <m:sub>
                        <m:r>
                          <a:rPr lang="en-US" altLang="zh-CN" sz="2400" i="1">
                            <a:latin typeface="Cambria Math"/>
                          </a:rPr>
                          <m:t>𝒌</m:t>
                        </m:r>
                      </m:sub>
                    </m:sSub>
                  </m:oMath>
                </a14:m>
                <a:r>
                  <a:rPr lang="zh-CN" altLang="en-US" sz="2400" dirty="0"/>
                  <a:t>，令</a:t>
                </a:r>
                <a14:m>
                  <m:oMath xmlns:m="http://schemas.openxmlformats.org/officeDocument/2006/math">
                    <m:sSup>
                      <m:sSupPr>
                        <m:ctrlPr>
                          <a:rPr lang="en-US" altLang="zh-CN" sz="2400" i="1" smtClean="0">
                            <a:solidFill>
                              <a:srgbClr val="0000FF"/>
                            </a:solidFill>
                            <a:latin typeface="Cambria Math" panose="02040503050406030204" pitchFamily="18" charset="0"/>
                          </a:rPr>
                        </m:ctrlPr>
                      </m:sSupPr>
                      <m:e>
                        <m:r>
                          <a:rPr lang="en-US" altLang="zh-CN" sz="2400" i="1">
                            <a:solidFill>
                              <a:srgbClr val="0000FF"/>
                            </a:solidFill>
                            <a:latin typeface="Cambria Math"/>
                          </a:rPr>
                          <m:t>𝒙</m:t>
                        </m:r>
                      </m:e>
                      <m:sup>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a:rPr>
                              <m:t>𝒌</m:t>
                            </m:r>
                            <m:r>
                              <a:rPr lang="en-US" altLang="zh-CN" sz="2400" i="1">
                                <a:solidFill>
                                  <a:srgbClr val="0000FF"/>
                                </a:solidFill>
                                <a:latin typeface="Cambria Math"/>
                              </a:rPr>
                              <m:t>+</m:t>
                            </m:r>
                            <m:r>
                              <a:rPr lang="en-US" altLang="zh-CN" sz="2400" i="1">
                                <a:solidFill>
                                  <a:srgbClr val="0000FF"/>
                                </a:solidFill>
                                <a:latin typeface="Cambria Math"/>
                              </a:rPr>
                              <m:t>𝟏</m:t>
                            </m:r>
                          </m:e>
                        </m:d>
                      </m:sup>
                    </m:sSup>
                    <m:r>
                      <a:rPr lang="en-US" altLang="zh-CN" sz="2400" i="1">
                        <a:solidFill>
                          <a:srgbClr val="0000FF"/>
                        </a:solidFill>
                        <a:latin typeface="Cambria Math"/>
                      </a:rPr>
                      <m:t>=</m:t>
                    </m:r>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a:rPr>
                          <m:t>𝒙</m:t>
                        </m:r>
                      </m:e>
                      <m:sup>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a:rPr>
                              <m:t>𝒌</m:t>
                            </m:r>
                          </m:e>
                        </m:d>
                      </m:sup>
                    </m:sSup>
                    <m:r>
                      <a:rPr lang="en-US" altLang="zh-CN" sz="2400" i="1">
                        <a:solidFill>
                          <a:srgbClr val="0000FF"/>
                        </a:solidFill>
                        <a:latin typeface="Cambria Math"/>
                      </a:rPr>
                      <m:t>+</m:t>
                    </m:r>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a:rPr>
                          <m:t>𝝀</m:t>
                        </m:r>
                      </m:e>
                      <m:sub>
                        <m:r>
                          <a:rPr lang="en-US" altLang="zh-CN" sz="2400" i="1">
                            <a:solidFill>
                              <a:srgbClr val="0000FF"/>
                            </a:solidFill>
                            <a:latin typeface="Cambria Math"/>
                          </a:rPr>
                          <m:t>𝒌</m:t>
                        </m:r>
                      </m:sub>
                    </m:sSub>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a:rPr>
                          <m:t>𝒑</m:t>
                        </m:r>
                      </m:e>
                      <m:sup>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a:rPr>
                              <m:t>𝒌</m:t>
                            </m:r>
                          </m:e>
                        </m:d>
                      </m:sup>
                    </m:sSup>
                  </m:oMath>
                </a14:m>
                <a:r>
                  <a:rPr lang="zh-CN" altLang="en-US" sz="2400" dirty="0">
                    <a:solidFill>
                      <a:srgbClr val="0000FF"/>
                    </a:solidFill>
                  </a:rPr>
                  <a:t>，</a:t>
                </a:r>
                <a:r>
                  <a:rPr lang="en-US" altLang="zh-CN" sz="2400" dirty="0">
                    <a:solidFill>
                      <a:srgbClr val="0000FF"/>
                    </a:solidFill>
                  </a:rPr>
                  <a:t> </a:t>
                </a:r>
                <a14:m>
                  <m:oMath xmlns:m="http://schemas.openxmlformats.org/officeDocument/2006/math">
                    <m:d>
                      <m:dPr>
                        <m:begChr m:val="{"/>
                        <m:endChr m:val=""/>
                        <m:ctrlPr>
                          <a:rPr lang="en-US" altLang="zh-CN" sz="2400" i="1">
                            <a:solidFill>
                              <a:srgbClr val="0000FF"/>
                            </a:solidFill>
                            <a:latin typeface="Cambria Math" panose="02040503050406030204" pitchFamily="18" charset="0"/>
                          </a:rPr>
                        </m:ctrlPr>
                      </m:dPr>
                      <m:e>
                        <m:eqArr>
                          <m:eqArrPr>
                            <m:ctrlPr>
                              <a:rPr lang="en-US" altLang="zh-CN" sz="2400" i="1">
                                <a:solidFill>
                                  <a:srgbClr val="0000FF"/>
                                </a:solidFill>
                                <a:latin typeface="Cambria Math" panose="02040503050406030204" pitchFamily="18" charset="0"/>
                              </a:rPr>
                            </m:ctrlPr>
                          </m:eqArrPr>
                          <m:e>
                            <m:r>
                              <a:rPr lang="en-US" altLang="zh-CN" sz="2400" i="1">
                                <a:solidFill>
                                  <a:srgbClr val="0000FF"/>
                                </a:solidFill>
                                <a:latin typeface="Cambria Math"/>
                              </a:rPr>
                              <m:t>𝒇</m:t>
                            </m:r>
                            <m:d>
                              <m:dPr>
                                <m:ctrlPr>
                                  <a:rPr lang="en-US" altLang="zh-CN" sz="2400" i="1">
                                    <a:solidFill>
                                      <a:srgbClr val="0000FF"/>
                                    </a:solidFill>
                                    <a:latin typeface="Cambria Math" panose="02040503050406030204" pitchFamily="18" charset="0"/>
                                  </a:rPr>
                                </m:ctrlPr>
                              </m:dPr>
                              <m:e>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a:rPr>
                                      <m:t>𝒙</m:t>
                                    </m:r>
                                  </m:e>
                                  <m:sup>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a:rPr>
                                          <m:t>𝒌</m:t>
                                        </m:r>
                                      </m:e>
                                    </m:d>
                                  </m:sup>
                                </m:sSup>
                                <m:r>
                                  <a:rPr lang="en-US" altLang="zh-CN" sz="2400" i="1">
                                    <a:solidFill>
                                      <a:srgbClr val="0000FF"/>
                                    </a:solidFill>
                                    <a:latin typeface="Cambria Math"/>
                                  </a:rPr>
                                  <m:t>+</m:t>
                                </m:r>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a:rPr>
                                      <m:t>𝝀</m:t>
                                    </m:r>
                                  </m:e>
                                  <m:sub>
                                    <m:r>
                                      <a:rPr lang="en-US" altLang="zh-CN" sz="2400" i="1">
                                        <a:solidFill>
                                          <a:srgbClr val="0000FF"/>
                                        </a:solidFill>
                                        <a:latin typeface="Cambria Math"/>
                                      </a:rPr>
                                      <m:t>𝒌</m:t>
                                    </m:r>
                                  </m:sub>
                                </m:sSub>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a:rPr>
                                      <m:t>𝒑</m:t>
                                    </m:r>
                                  </m:e>
                                  <m:sup>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a:rPr>
                                          <m:t>𝒌</m:t>
                                        </m:r>
                                      </m:e>
                                    </m:d>
                                  </m:sup>
                                </m:sSup>
                              </m:e>
                            </m:d>
                            <m:r>
                              <a:rPr lang="en-US" altLang="zh-CN" sz="2400" i="1">
                                <a:solidFill>
                                  <a:srgbClr val="0000FF"/>
                                </a:solidFill>
                                <a:latin typeface="Cambria Math"/>
                              </a:rPr>
                              <m:t>=</m:t>
                            </m:r>
                            <m:r>
                              <a:rPr lang="en-US" altLang="zh-CN" sz="2400" i="1">
                                <a:solidFill>
                                  <a:srgbClr val="0000FF"/>
                                </a:solidFill>
                                <a:latin typeface="Cambria Math"/>
                              </a:rPr>
                              <m:t>𝒎𝒊</m:t>
                            </m:r>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a:rPr>
                                  <m:t>𝒏</m:t>
                                </m:r>
                              </m:e>
                              <m:sub>
                                <m:r>
                                  <a:rPr lang="en-US" altLang="zh-CN" sz="2400" i="1">
                                    <a:solidFill>
                                      <a:srgbClr val="0000FF"/>
                                    </a:solidFill>
                                    <a:latin typeface="Cambria Math"/>
                                  </a:rPr>
                                  <m:t>𝝀</m:t>
                                </m:r>
                              </m:sub>
                            </m:sSub>
                            <m:r>
                              <a:rPr lang="en-US" altLang="zh-CN" sz="2400" i="1">
                                <a:solidFill>
                                  <a:srgbClr val="0000FF"/>
                                </a:solidFill>
                                <a:latin typeface="Cambria Math"/>
                              </a:rPr>
                              <m:t>𝒇</m:t>
                            </m:r>
                            <m:d>
                              <m:dPr>
                                <m:ctrlPr>
                                  <a:rPr lang="en-US" altLang="zh-CN" sz="2400" i="1">
                                    <a:solidFill>
                                      <a:srgbClr val="0000FF"/>
                                    </a:solidFill>
                                    <a:latin typeface="Cambria Math" panose="02040503050406030204" pitchFamily="18" charset="0"/>
                                  </a:rPr>
                                </m:ctrlPr>
                              </m:dPr>
                              <m:e>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a:rPr>
                                      <m:t>𝒙</m:t>
                                    </m:r>
                                  </m:e>
                                  <m:sup>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a:rPr>
                                          <m:t>𝒌</m:t>
                                        </m:r>
                                      </m:e>
                                    </m:d>
                                  </m:sup>
                                </m:sSup>
                                <m:r>
                                  <a:rPr lang="en-US" altLang="zh-CN" sz="2400" i="1">
                                    <a:solidFill>
                                      <a:srgbClr val="0000FF"/>
                                    </a:solidFill>
                                    <a:latin typeface="Cambria Math"/>
                                  </a:rPr>
                                  <m:t>+</m:t>
                                </m:r>
                                <m:r>
                                  <a:rPr lang="en-US" altLang="zh-CN" sz="2400" i="1">
                                    <a:solidFill>
                                      <a:srgbClr val="0000FF"/>
                                    </a:solidFill>
                                    <a:latin typeface="Cambria Math"/>
                                  </a:rPr>
                                  <m:t>𝝀</m:t>
                                </m:r>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a:rPr>
                                      <m:t>𝒑</m:t>
                                    </m:r>
                                  </m:e>
                                  <m:sup>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a:rPr>
                                          <m:t>𝒌</m:t>
                                        </m:r>
                                      </m:e>
                                    </m:d>
                                  </m:sup>
                                </m:sSup>
                              </m:e>
                            </m:d>
                          </m:e>
                          <m:e>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a:rPr>
                                  <m:t>𝒙</m:t>
                                </m:r>
                              </m:e>
                              <m:sup>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a:rPr>
                                      <m:t>𝒌</m:t>
                                    </m:r>
                                    <m:r>
                                      <a:rPr lang="en-US" altLang="zh-CN" sz="2400" i="1">
                                        <a:solidFill>
                                          <a:srgbClr val="0000FF"/>
                                        </a:solidFill>
                                        <a:latin typeface="Cambria Math"/>
                                      </a:rPr>
                                      <m:t>+</m:t>
                                    </m:r>
                                    <m:r>
                                      <a:rPr lang="en-US" altLang="zh-CN" sz="2400" i="1">
                                        <a:solidFill>
                                          <a:srgbClr val="0000FF"/>
                                        </a:solidFill>
                                        <a:latin typeface="Cambria Math"/>
                                      </a:rPr>
                                      <m:t>𝟏</m:t>
                                    </m:r>
                                  </m:e>
                                </m:d>
                              </m:sup>
                            </m:sSup>
                            <m:r>
                              <a:rPr lang="en-US" altLang="zh-CN" sz="2400" i="1">
                                <a:solidFill>
                                  <a:srgbClr val="0000FF"/>
                                </a:solidFill>
                                <a:latin typeface="Cambria Math"/>
                              </a:rPr>
                              <m:t>=</m:t>
                            </m:r>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a:rPr>
                                  <m:t>𝒙</m:t>
                                </m:r>
                              </m:e>
                              <m:sup>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a:rPr>
                                      <m:t>𝒌</m:t>
                                    </m:r>
                                  </m:e>
                                </m:d>
                              </m:sup>
                            </m:sSup>
                            <m:r>
                              <a:rPr lang="en-US" altLang="zh-CN" sz="2400" i="1">
                                <a:solidFill>
                                  <a:srgbClr val="0000FF"/>
                                </a:solidFill>
                                <a:latin typeface="Cambria Math"/>
                              </a:rPr>
                              <m:t>+</m:t>
                            </m:r>
                            <m:sSub>
                              <m:sSubPr>
                                <m:ctrlPr>
                                  <a:rPr lang="en-US" altLang="zh-CN" sz="2400" i="1">
                                    <a:solidFill>
                                      <a:srgbClr val="0000FF"/>
                                    </a:solidFill>
                                    <a:latin typeface="Cambria Math" panose="02040503050406030204" pitchFamily="18" charset="0"/>
                                  </a:rPr>
                                </m:ctrlPr>
                              </m:sSubPr>
                              <m:e>
                                <m:r>
                                  <a:rPr lang="en-US" altLang="zh-CN" sz="2400" i="1">
                                    <a:solidFill>
                                      <a:srgbClr val="0000FF"/>
                                    </a:solidFill>
                                    <a:latin typeface="Cambria Math"/>
                                  </a:rPr>
                                  <m:t>𝝀</m:t>
                                </m:r>
                              </m:e>
                              <m:sub>
                                <m:r>
                                  <a:rPr lang="en-US" altLang="zh-CN" sz="2400" i="1">
                                    <a:solidFill>
                                      <a:srgbClr val="0000FF"/>
                                    </a:solidFill>
                                    <a:latin typeface="Cambria Math"/>
                                  </a:rPr>
                                  <m:t>𝒌</m:t>
                                </m:r>
                              </m:sub>
                            </m:sSub>
                            <m:sSup>
                              <m:sSupPr>
                                <m:ctrlPr>
                                  <a:rPr lang="en-US" altLang="zh-CN" sz="2400" i="1">
                                    <a:solidFill>
                                      <a:srgbClr val="0000FF"/>
                                    </a:solidFill>
                                    <a:latin typeface="Cambria Math" panose="02040503050406030204" pitchFamily="18" charset="0"/>
                                  </a:rPr>
                                </m:ctrlPr>
                              </m:sSupPr>
                              <m:e>
                                <m:r>
                                  <a:rPr lang="en-US" altLang="zh-CN" sz="2400" i="1">
                                    <a:solidFill>
                                      <a:srgbClr val="0000FF"/>
                                    </a:solidFill>
                                    <a:latin typeface="Cambria Math"/>
                                  </a:rPr>
                                  <m:t>𝒑</m:t>
                                </m:r>
                              </m:e>
                              <m:sup>
                                <m:d>
                                  <m:dPr>
                                    <m:ctrlPr>
                                      <a:rPr lang="en-US" altLang="zh-CN" sz="2400" i="1">
                                        <a:solidFill>
                                          <a:srgbClr val="0000FF"/>
                                        </a:solidFill>
                                        <a:latin typeface="Cambria Math" panose="02040503050406030204" pitchFamily="18" charset="0"/>
                                      </a:rPr>
                                    </m:ctrlPr>
                                  </m:dPr>
                                  <m:e>
                                    <m:r>
                                      <a:rPr lang="en-US" altLang="zh-CN" sz="2400" i="1">
                                        <a:solidFill>
                                          <a:srgbClr val="0000FF"/>
                                        </a:solidFill>
                                        <a:latin typeface="Cambria Math"/>
                                      </a:rPr>
                                      <m:t>𝒌</m:t>
                                    </m:r>
                                  </m:e>
                                </m:d>
                              </m:sup>
                            </m:sSup>
                          </m:e>
                        </m:eqArr>
                      </m:e>
                    </m:d>
                    <m:r>
                      <a:rPr lang="en-US" altLang="zh-CN" sz="2400" i="1">
                        <a:solidFill>
                          <a:srgbClr val="0000FF"/>
                        </a:solidFill>
                        <a:latin typeface="Cambria Math"/>
                      </a:rPr>
                      <m:t> </m:t>
                    </m:r>
                  </m:oMath>
                </a14:m>
                <a:r>
                  <a:rPr lang="en-US" altLang="zh-CN" sz="2400" dirty="0"/>
                  <a:t>;</a:t>
                </a:r>
              </a:p>
              <a:p>
                <a:pPr lvl="1"/>
                <a:r>
                  <a:rPr lang="en-US" altLang="zh-CN" sz="2000" dirty="0">
                    <a:solidFill>
                      <a:srgbClr val="FF0000"/>
                    </a:solidFill>
                  </a:rPr>
                  <a:t>Step4:</a:t>
                </a:r>
                <a:r>
                  <a:rPr lang="zh-CN" altLang="en-US" sz="2400" dirty="0"/>
                  <a:t>通过某种共轭方向法计算</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𝒑</m:t>
                        </m:r>
                      </m:e>
                      <m:sup>
                        <m:d>
                          <m:dPr>
                            <m:ctrlPr>
                              <a:rPr lang="en-US" altLang="zh-CN" sz="2400" b="1" i="1" smtClean="0">
                                <a:latin typeface="Cambria Math" panose="02040503050406030204" pitchFamily="18" charset="0"/>
                              </a:rPr>
                            </m:ctrlPr>
                          </m:dPr>
                          <m:e>
                            <m:r>
                              <a:rPr lang="en-US" altLang="zh-CN" sz="2400" b="1" i="1" smtClean="0">
                                <a:latin typeface="Cambria Math"/>
                              </a:rPr>
                              <m:t>𝒌</m:t>
                            </m:r>
                            <m:r>
                              <a:rPr lang="en-US" altLang="zh-CN" sz="2400" b="1" i="1" smtClean="0">
                                <a:latin typeface="Cambria Math"/>
                              </a:rPr>
                              <m:t>+</m:t>
                            </m:r>
                            <m:r>
                              <a:rPr lang="en-US" altLang="zh-CN" sz="2400" b="1" i="1" smtClean="0">
                                <a:latin typeface="Cambria Math"/>
                              </a:rPr>
                              <m:t>𝟏</m:t>
                            </m:r>
                          </m:e>
                        </m:d>
                      </m:sup>
                    </m:sSup>
                  </m:oMath>
                </a14:m>
                <a:r>
                  <a:rPr lang="en-US" altLang="zh-CN" sz="2000" dirty="0"/>
                  <a:t>,</a:t>
                </a:r>
                <a:r>
                  <a:rPr lang="zh-CN" altLang="en-US" sz="2000" dirty="0"/>
                  <a:t>使得</a:t>
                </a:r>
                <a14:m>
                  <m:oMath xmlns:m="http://schemas.openxmlformats.org/officeDocument/2006/math">
                    <m:sSup>
                      <m:sSupPr>
                        <m:ctrlPr>
                          <a:rPr lang="en-US" altLang="zh-CN" sz="2000" b="1" i="1" smtClean="0">
                            <a:latin typeface="Cambria Math" panose="02040503050406030204" pitchFamily="18" charset="0"/>
                          </a:rPr>
                        </m:ctrlPr>
                      </m:sSupPr>
                      <m:e>
                        <m:sSup>
                          <m:sSupPr>
                            <m:ctrlPr>
                              <a:rPr lang="en-US" altLang="zh-CN" sz="2000" b="1" i="1" smtClean="0">
                                <a:latin typeface="Cambria Math" panose="02040503050406030204" pitchFamily="18" charset="0"/>
                              </a:rPr>
                            </m:ctrlPr>
                          </m:sSupPr>
                          <m:e>
                            <m:r>
                              <a:rPr lang="en-US" altLang="zh-CN" sz="2000" b="1" i="1" smtClean="0">
                                <a:latin typeface="Cambria Math"/>
                              </a:rPr>
                              <m:t>𝒑</m:t>
                            </m:r>
                          </m:e>
                          <m:sup>
                            <m:d>
                              <m:dPr>
                                <m:ctrlPr>
                                  <a:rPr lang="en-US" altLang="zh-CN" sz="2000" b="1" i="1" smtClean="0">
                                    <a:latin typeface="Cambria Math" panose="02040503050406030204" pitchFamily="18" charset="0"/>
                                  </a:rPr>
                                </m:ctrlPr>
                              </m:dPr>
                              <m:e>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e>
                            </m:d>
                          </m:sup>
                        </m:sSup>
                      </m:e>
                      <m:sup>
                        <m:r>
                          <a:rPr lang="en-US" altLang="zh-CN" sz="2000" b="1" i="1" smtClean="0">
                            <a:latin typeface="Cambria Math"/>
                          </a:rPr>
                          <m:t>𝑻</m:t>
                        </m:r>
                      </m:sup>
                    </m:sSup>
                    <m:r>
                      <a:rPr lang="en-US" altLang="zh-CN" sz="2000" b="1" i="1" smtClean="0">
                        <a:latin typeface="Cambria Math"/>
                      </a:rPr>
                      <m:t>𝑮</m:t>
                    </m:r>
                    <m:sSup>
                      <m:sSupPr>
                        <m:ctrlPr>
                          <a:rPr lang="en-US" altLang="zh-CN" sz="2000" b="1" i="1" smtClean="0">
                            <a:latin typeface="Cambria Math" panose="02040503050406030204" pitchFamily="18" charset="0"/>
                          </a:rPr>
                        </m:ctrlPr>
                      </m:sSupPr>
                      <m:e>
                        <m:r>
                          <a:rPr lang="en-US" altLang="zh-CN" sz="2000" b="1" i="1" smtClean="0">
                            <a:latin typeface="Cambria Math"/>
                          </a:rPr>
                          <m:t>𝒑</m:t>
                        </m:r>
                      </m:e>
                      <m:sup>
                        <m:d>
                          <m:dPr>
                            <m:ctrlPr>
                              <a:rPr lang="en-US" altLang="zh-CN" sz="2000" b="1" i="1" smtClean="0">
                                <a:latin typeface="Cambria Math" panose="02040503050406030204" pitchFamily="18" charset="0"/>
                              </a:rPr>
                            </m:ctrlPr>
                          </m:dPr>
                          <m:e>
                            <m:r>
                              <a:rPr lang="en-US" altLang="zh-CN" sz="2000" b="1" i="1" smtClean="0">
                                <a:latin typeface="Cambria Math"/>
                              </a:rPr>
                              <m:t>𝒋</m:t>
                            </m:r>
                          </m:e>
                        </m:d>
                      </m:sup>
                    </m:sSup>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𝒋</m:t>
                    </m:r>
                    <m:r>
                      <a:rPr lang="en-US" altLang="zh-CN" sz="2000" b="1" i="1" smtClean="0">
                        <a:latin typeface="Cambria Math"/>
                      </a:rPr>
                      <m:t>=</m:t>
                    </m:r>
                    <m:r>
                      <a:rPr lang="en-US" altLang="zh-CN" sz="2000" b="1" i="1" smtClean="0">
                        <a:latin typeface="Cambria Math"/>
                      </a:rPr>
                      <m:t>𝟎</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 </m:t>
                    </m:r>
                    <m:r>
                      <a:rPr lang="en-US" altLang="zh-CN" sz="2000" b="1" i="1" smtClean="0">
                        <a:latin typeface="Cambria Math"/>
                      </a:rPr>
                      <m:t>𝒌</m:t>
                    </m:r>
                  </m:oMath>
                </a14:m>
                <a:endParaRPr lang="en-US" altLang="zh-CN" sz="2000" dirty="0"/>
              </a:p>
              <a:p>
                <a:pPr lvl="1"/>
                <a:r>
                  <a:rPr lang="en-US" altLang="zh-CN" sz="2000" dirty="0">
                    <a:solidFill>
                      <a:srgbClr val="FF0000"/>
                    </a:solidFill>
                  </a:rPr>
                  <a:t>Step5:</a:t>
                </a:r>
                <a:r>
                  <a:rPr lang="en-US" altLang="zh-CN" sz="2000" dirty="0"/>
                  <a:t> </a:t>
                </a:r>
                <a:r>
                  <a:rPr lang="zh-CN" altLang="en-US" sz="2000" dirty="0"/>
                  <a:t>令</a:t>
                </a:r>
                <a14:m>
                  <m:oMath xmlns:m="http://schemas.openxmlformats.org/officeDocument/2006/math">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𝒌</m:t>
                    </m:r>
                    <m:r>
                      <a:rPr lang="en-US" altLang="zh-CN" sz="2000" b="1" i="1" smtClean="0">
                        <a:latin typeface="Cambria Math"/>
                      </a:rPr>
                      <m:t>+</m:t>
                    </m:r>
                    <m:r>
                      <a:rPr lang="en-US" altLang="zh-CN" sz="2000" b="1" i="1" smtClean="0">
                        <a:latin typeface="Cambria Math"/>
                      </a:rPr>
                      <m:t>𝟏</m:t>
                    </m:r>
                    <m:r>
                      <a:rPr lang="en-US" altLang="zh-CN" sz="2000" b="1" i="1" smtClean="0">
                        <a:latin typeface="Cambria Math"/>
                      </a:rPr>
                      <m:t>,</m:t>
                    </m:r>
                  </m:oMath>
                </a14:m>
                <a:r>
                  <a:rPr lang="en-US" altLang="zh-CN" sz="2000" dirty="0"/>
                  <a:t> </a:t>
                </a:r>
                <a:r>
                  <a:rPr lang="en-US" altLang="zh-CN" sz="2000" dirty="0" err="1"/>
                  <a:t>Goto</a:t>
                </a:r>
                <a:r>
                  <a:rPr lang="en-US" altLang="zh-CN" sz="2000" dirty="0"/>
                  <a:t> Step2</a:t>
                </a:r>
              </a:p>
              <a:p>
                <a:r>
                  <a:rPr lang="zh-CN" altLang="en-US" sz="2800" dirty="0"/>
                  <a:t>共轭方向法基本定理：对于正定次函数，</a:t>
                </a:r>
                <a:r>
                  <a:rPr lang="en-US" altLang="zh-CN" sz="2800" dirty="0"/>
                  <a:t>GCD</a:t>
                </a:r>
                <a:r>
                  <a:rPr lang="zh-CN" altLang="en-US" sz="2800" dirty="0"/>
                  <a:t>方法至多经</a:t>
                </a:r>
                <a:r>
                  <a:rPr lang="en-US" altLang="zh-CN" sz="2800" i="1" dirty="0"/>
                  <a:t>n</a:t>
                </a:r>
                <a:r>
                  <a:rPr lang="zh-CN" altLang="en-US" sz="2800" dirty="0"/>
                  <a:t>步精确线性搜索终止</a:t>
                </a:r>
                <a:endParaRPr lang="en-US" altLang="zh-CN" sz="2800" dirty="0"/>
              </a:p>
              <a:p>
                <a:pPr marL="441325" lvl="1" indent="0">
                  <a:buNone/>
                </a:pPr>
                <a:endParaRPr lang="en-US" altLang="zh-CN" sz="2000" dirty="0"/>
              </a:p>
              <a:p>
                <a:pPr lvl="1"/>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193" r="-119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3200" dirty="0"/>
                  <a:t>当</a:t>
                </a:r>
                <a:r>
                  <a:rPr lang="en-US" altLang="zh-CN" sz="3200" i="1" dirty="0"/>
                  <a:t>d</a:t>
                </a:r>
                <a:r>
                  <a:rPr lang="en-US" altLang="zh-CN" sz="3200" baseline="30000" dirty="0"/>
                  <a:t>(1)</a:t>
                </a:r>
                <a:r>
                  <a:rPr lang="en-US" altLang="zh-CN" sz="3200" dirty="0"/>
                  <a:t>,</a:t>
                </a:r>
                <a:r>
                  <a:rPr lang="en-US" altLang="zh-CN" sz="3200" i="1" dirty="0"/>
                  <a:t>d</a:t>
                </a:r>
                <a:r>
                  <a:rPr lang="en-US" altLang="zh-CN" sz="3200" baseline="30000" dirty="0"/>
                  <a:t>(2)</a:t>
                </a:r>
                <a:r>
                  <a:rPr lang="en-US" altLang="zh-CN" sz="3200" dirty="0"/>
                  <a:t>, …,</a:t>
                </a:r>
                <a:r>
                  <a:rPr lang="en-US" altLang="zh-CN" sz="3200" i="1" dirty="0"/>
                  <a:t>d</a:t>
                </a:r>
                <a:r>
                  <a:rPr lang="en-US" altLang="zh-CN" sz="3200" baseline="30000" dirty="0"/>
                  <a:t>(</a:t>
                </a:r>
                <a:r>
                  <a:rPr lang="en-US" altLang="zh-CN" sz="3200" i="1" baseline="30000" dirty="0"/>
                  <a:t>m</a:t>
                </a:r>
                <a:r>
                  <a:rPr lang="en-US" altLang="zh-CN" sz="3200" baseline="30000" dirty="0"/>
                  <a:t>)</a:t>
                </a:r>
                <a:r>
                  <a:rPr lang="en-US" altLang="zh-CN" sz="3200" dirty="0"/>
                  <a:t> </a:t>
                </a:r>
                <a:r>
                  <a:rPr lang="zh-CN" altLang="en-US" sz="3200" dirty="0"/>
                  <a:t>关于正定矩阵</a:t>
                </a:r>
                <a:r>
                  <a:rPr lang="en-US" altLang="zh-CN" sz="3200" i="1" dirty="0"/>
                  <a:t>A</a:t>
                </a:r>
                <a:r>
                  <a:rPr lang="zh-CN" altLang="en-US" sz="3200" dirty="0"/>
                  <a:t>两两共轭时， </a:t>
                </a:r>
                <a:r>
                  <a:rPr lang="en-US" altLang="zh-CN" sz="3600" i="1" dirty="0"/>
                  <a:t>d</a:t>
                </a:r>
                <a:r>
                  <a:rPr lang="en-US" altLang="zh-CN" sz="3600" baseline="30000" dirty="0"/>
                  <a:t>(1)</a:t>
                </a:r>
                <a:r>
                  <a:rPr lang="en-US" altLang="zh-CN" sz="3600" dirty="0"/>
                  <a:t>,</a:t>
                </a:r>
                <a:r>
                  <a:rPr lang="en-US" altLang="zh-CN" sz="3600" i="1" dirty="0"/>
                  <a:t>d</a:t>
                </a:r>
                <a:r>
                  <a:rPr lang="en-US" altLang="zh-CN" sz="3600" baseline="30000" dirty="0"/>
                  <a:t>(2)</a:t>
                </a:r>
                <a:r>
                  <a:rPr lang="en-US" altLang="zh-CN" sz="3600" dirty="0"/>
                  <a:t>, …,</a:t>
                </a:r>
                <a:r>
                  <a:rPr lang="en-US" altLang="zh-CN" sz="3600" i="1" dirty="0"/>
                  <a:t>d</a:t>
                </a:r>
                <a:r>
                  <a:rPr lang="en-US" altLang="zh-CN" sz="3600" baseline="30000" dirty="0"/>
                  <a:t>(</a:t>
                </a:r>
                <a:r>
                  <a:rPr lang="en-US" altLang="zh-CN" sz="3600" i="1" baseline="30000" dirty="0"/>
                  <a:t>m</a:t>
                </a:r>
                <a:r>
                  <a:rPr lang="en-US" altLang="zh-CN" sz="3600" baseline="30000" dirty="0"/>
                  <a:t>)</a:t>
                </a:r>
                <a:r>
                  <a:rPr lang="en-US" altLang="zh-CN" sz="3600" dirty="0"/>
                  <a:t> </a:t>
                </a:r>
                <a:r>
                  <a:rPr lang="zh-CN" altLang="en-US" sz="3600" dirty="0"/>
                  <a:t>线性无关</a:t>
                </a:r>
                <a:endParaRPr lang="en-US" altLang="zh-CN" sz="3600" dirty="0"/>
              </a:p>
              <a:p>
                <a:pPr lvl="1"/>
                <a:r>
                  <a:rPr lang="zh-CN" altLang="en-US" sz="3200" dirty="0">
                    <a:solidFill>
                      <a:schemeClr val="hlink"/>
                    </a:solidFill>
                  </a:rPr>
                  <a:t>证明</a:t>
                </a:r>
                <a:r>
                  <a:rPr lang="en-US" altLang="zh-CN" sz="3200" dirty="0">
                    <a:solidFill>
                      <a:schemeClr val="hlink"/>
                    </a:solidFill>
                  </a:rPr>
                  <a:t>:</a:t>
                </a:r>
                <a:r>
                  <a:rPr lang="zh-CN" altLang="en-US" sz="3200" dirty="0"/>
                  <a:t>设</a:t>
                </a:r>
                <a14:m>
                  <m:oMath xmlns:m="http://schemas.openxmlformats.org/officeDocument/2006/math">
                    <m:r>
                      <a:rPr lang="en-US" altLang="zh-CN" sz="3200" b="1" i="1" dirty="0" smtClean="0">
                        <a:latin typeface="Cambria Math"/>
                      </a:rPr>
                      <m:t>𝒅</m:t>
                    </m:r>
                    <m:r>
                      <a:rPr lang="en-US" altLang="zh-CN" sz="3200" b="1" i="1" dirty="0" smtClean="0">
                        <a:latin typeface="Cambria Math"/>
                      </a:rPr>
                      <m:t>=</m:t>
                    </m:r>
                    <m:sSub>
                      <m:sSubPr>
                        <m:ctrlPr>
                          <a:rPr lang="en-US" altLang="zh-CN" sz="3200" b="1" i="1" dirty="0" smtClean="0">
                            <a:latin typeface="Cambria Math" panose="02040503050406030204" pitchFamily="18" charset="0"/>
                          </a:rPr>
                        </m:ctrlPr>
                      </m:sSubPr>
                      <m:e>
                        <m:r>
                          <a:rPr lang="en-US" altLang="zh-CN" sz="3200" b="1" i="1" dirty="0" smtClean="0">
                            <a:latin typeface="Cambria Math"/>
                          </a:rPr>
                          <m:t>𝜶</m:t>
                        </m:r>
                      </m:e>
                      <m:sub>
                        <m:r>
                          <a:rPr lang="en-US" altLang="zh-CN" sz="3200" b="1" i="1" dirty="0" smtClean="0">
                            <a:latin typeface="Cambria Math"/>
                          </a:rPr>
                          <m:t>𝟏</m:t>
                        </m:r>
                      </m:sub>
                    </m:sSub>
                    <m:sSup>
                      <m:sSupPr>
                        <m:ctrlPr>
                          <a:rPr lang="en-US" altLang="zh-CN" sz="3200" b="1" i="1" dirty="0" smtClean="0">
                            <a:latin typeface="Cambria Math" panose="02040503050406030204" pitchFamily="18" charset="0"/>
                          </a:rPr>
                        </m:ctrlPr>
                      </m:sSupPr>
                      <m:e>
                        <m:r>
                          <a:rPr lang="en-US" altLang="zh-CN" sz="3200" b="1" i="1" dirty="0" smtClean="0">
                            <a:latin typeface="Cambria Math"/>
                          </a:rPr>
                          <m:t>𝒑</m:t>
                        </m:r>
                      </m:e>
                      <m:sup>
                        <m:d>
                          <m:dPr>
                            <m:ctrlPr>
                              <a:rPr lang="en-US" altLang="zh-CN" sz="3200" b="1" i="1" dirty="0" smtClean="0">
                                <a:latin typeface="Cambria Math" panose="02040503050406030204" pitchFamily="18" charset="0"/>
                              </a:rPr>
                            </m:ctrlPr>
                          </m:dPr>
                          <m:e>
                            <m:r>
                              <a:rPr lang="en-US" altLang="zh-CN" sz="3200" b="1" i="1" dirty="0" smtClean="0">
                                <a:latin typeface="Cambria Math"/>
                              </a:rPr>
                              <m:t>𝟏</m:t>
                            </m:r>
                          </m:e>
                        </m:d>
                      </m:sup>
                    </m:sSup>
                    <m:r>
                      <a:rPr lang="en-US" altLang="zh-CN" sz="3200" b="1" i="1" dirty="0" smtClean="0">
                        <a:latin typeface="Cambria Math"/>
                      </a:rPr>
                      <m:t>+</m:t>
                    </m:r>
                    <m:sSub>
                      <m:sSubPr>
                        <m:ctrlPr>
                          <a:rPr lang="en-US" altLang="zh-CN" sz="3200" b="1" i="1" dirty="0" smtClean="0">
                            <a:latin typeface="Cambria Math" panose="02040503050406030204" pitchFamily="18" charset="0"/>
                          </a:rPr>
                        </m:ctrlPr>
                      </m:sSubPr>
                      <m:e>
                        <m:r>
                          <a:rPr lang="en-US" altLang="zh-CN" sz="3200" b="1" i="1" dirty="0" smtClean="0">
                            <a:latin typeface="Cambria Math"/>
                          </a:rPr>
                          <m:t>𝜶</m:t>
                        </m:r>
                      </m:e>
                      <m:sub>
                        <m:r>
                          <a:rPr lang="en-US" altLang="zh-CN" sz="3200" b="1" i="1" dirty="0" smtClean="0">
                            <a:latin typeface="Cambria Math"/>
                          </a:rPr>
                          <m:t>𝟐</m:t>
                        </m:r>
                      </m:sub>
                    </m:sSub>
                    <m:sSup>
                      <m:sSupPr>
                        <m:ctrlPr>
                          <a:rPr lang="en-US" altLang="zh-CN" sz="3200" b="1" i="1" dirty="0" smtClean="0">
                            <a:latin typeface="Cambria Math" panose="02040503050406030204" pitchFamily="18" charset="0"/>
                          </a:rPr>
                        </m:ctrlPr>
                      </m:sSupPr>
                      <m:e>
                        <m:r>
                          <a:rPr lang="en-US" altLang="zh-CN" sz="3200" b="1" i="1" dirty="0" smtClean="0">
                            <a:latin typeface="Cambria Math"/>
                          </a:rPr>
                          <m:t>𝒑</m:t>
                        </m:r>
                      </m:e>
                      <m:sup>
                        <m:d>
                          <m:dPr>
                            <m:ctrlPr>
                              <a:rPr lang="en-US" altLang="zh-CN" sz="3200" b="1" i="1" dirty="0" smtClean="0">
                                <a:latin typeface="Cambria Math" panose="02040503050406030204" pitchFamily="18" charset="0"/>
                              </a:rPr>
                            </m:ctrlPr>
                          </m:dPr>
                          <m:e>
                            <m:r>
                              <a:rPr lang="en-US" altLang="zh-CN" sz="3200" b="1" i="1" dirty="0" smtClean="0">
                                <a:latin typeface="Cambria Math"/>
                              </a:rPr>
                              <m:t>𝟐</m:t>
                            </m:r>
                          </m:e>
                        </m:d>
                      </m:sup>
                    </m:sSup>
                    <m:r>
                      <a:rPr lang="en-US" altLang="zh-CN" sz="3200" b="1" i="1" dirty="0" smtClean="0">
                        <a:latin typeface="Cambria Math"/>
                      </a:rPr>
                      <m:t>+⋯+</m:t>
                    </m:r>
                    <m:sSub>
                      <m:sSubPr>
                        <m:ctrlPr>
                          <a:rPr lang="en-US" altLang="zh-CN" sz="3200" b="1" i="1" dirty="0" smtClean="0">
                            <a:latin typeface="Cambria Math" panose="02040503050406030204" pitchFamily="18" charset="0"/>
                          </a:rPr>
                        </m:ctrlPr>
                      </m:sSubPr>
                      <m:e>
                        <m:r>
                          <a:rPr lang="en-US" altLang="zh-CN" sz="3200" b="1" i="1" dirty="0" smtClean="0">
                            <a:latin typeface="Cambria Math"/>
                          </a:rPr>
                          <m:t>𝜶</m:t>
                        </m:r>
                      </m:e>
                      <m:sub>
                        <m:r>
                          <a:rPr lang="en-US" altLang="zh-CN" sz="3200" b="1" i="1" dirty="0" smtClean="0">
                            <a:latin typeface="Cambria Math"/>
                          </a:rPr>
                          <m:t>𝒎</m:t>
                        </m:r>
                      </m:sub>
                    </m:sSub>
                    <m:sSup>
                      <m:sSupPr>
                        <m:ctrlPr>
                          <a:rPr lang="en-US" altLang="zh-CN" sz="3200" b="1" i="1" dirty="0" smtClean="0">
                            <a:latin typeface="Cambria Math" panose="02040503050406030204" pitchFamily="18" charset="0"/>
                          </a:rPr>
                        </m:ctrlPr>
                      </m:sSupPr>
                      <m:e>
                        <m:r>
                          <a:rPr lang="en-US" altLang="zh-CN" sz="3200" b="1" i="1" dirty="0" smtClean="0">
                            <a:latin typeface="Cambria Math"/>
                          </a:rPr>
                          <m:t>𝒑</m:t>
                        </m:r>
                      </m:e>
                      <m:sup>
                        <m:d>
                          <m:dPr>
                            <m:ctrlPr>
                              <a:rPr lang="en-US" altLang="zh-CN" sz="3200" b="1" i="1" dirty="0" smtClean="0">
                                <a:latin typeface="Cambria Math" panose="02040503050406030204" pitchFamily="18" charset="0"/>
                              </a:rPr>
                            </m:ctrlPr>
                          </m:dPr>
                          <m:e>
                            <m:r>
                              <a:rPr lang="en-US" altLang="zh-CN" sz="3200" b="1" i="1" dirty="0" smtClean="0">
                                <a:latin typeface="Cambria Math"/>
                              </a:rPr>
                              <m:t>𝒎</m:t>
                            </m:r>
                          </m:e>
                        </m:d>
                      </m:sup>
                    </m:sSup>
                    <m:r>
                      <a:rPr lang="en-US" altLang="zh-CN" sz="3200" i="1" dirty="0">
                        <a:latin typeface="Cambria Math"/>
                      </a:rPr>
                      <m:t>=0</m:t>
                    </m:r>
                  </m:oMath>
                </a14:m>
                <a:r>
                  <a:rPr lang="en-US" altLang="zh-CN" sz="3200" i="1" dirty="0"/>
                  <a:t>, </a:t>
                </a:r>
                <a14:m>
                  <m:oMath xmlns:m="http://schemas.openxmlformats.org/officeDocument/2006/math">
                    <m:r>
                      <a:rPr lang="en-US" altLang="zh-CN" sz="3200" b="1" i="1" smtClean="0">
                        <a:latin typeface="Cambria Math"/>
                      </a:rPr>
                      <m:t>∀</m:t>
                    </m:r>
                    <m:r>
                      <a:rPr lang="en-US" altLang="zh-CN" sz="3200" b="1" i="1" smtClean="0">
                        <a:latin typeface="Cambria Math"/>
                      </a:rPr>
                      <m:t>𝒋</m:t>
                    </m:r>
                    <m:r>
                      <a:rPr lang="en-US" altLang="zh-CN" sz="3200" b="1" i="1" smtClean="0">
                        <a:latin typeface="Cambria Math"/>
                      </a:rPr>
                      <m:t>=</m:t>
                    </m:r>
                    <m:r>
                      <a:rPr lang="en-US" altLang="zh-CN" sz="3200" b="1" i="1" smtClean="0">
                        <a:latin typeface="Cambria Math"/>
                      </a:rPr>
                      <m:t>𝟏</m:t>
                    </m:r>
                    <m:r>
                      <a:rPr lang="en-US" altLang="zh-CN" sz="3200" b="1" i="1" smtClean="0">
                        <a:latin typeface="Cambria Math"/>
                      </a:rPr>
                      <m:t>,</m:t>
                    </m:r>
                    <m:r>
                      <a:rPr lang="en-US" altLang="zh-CN" sz="3200" b="1" i="1" smtClean="0">
                        <a:latin typeface="Cambria Math"/>
                      </a:rPr>
                      <m:t>𝟐</m:t>
                    </m:r>
                    <m:r>
                      <a:rPr lang="en-US" altLang="zh-CN" sz="3200" b="1" i="1" smtClean="0">
                        <a:latin typeface="Cambria Math"/>
                      </a:rPr>
                      <m:t>,⋯,</m:t>
                    </m:r>
                    <m:r>
                      <a:rPr lang="en-US" altLang="zh-CN" sz="3200" b="1" i="1" smtClean="0">
                        <a:latin typeface="Cambria Math"/>
                      </a:rPr>
                      <m:t>𝒎</m:t>
                    </m:r>
                    <m:r>
                      <a:rPr lang="en-US" altLang="zh-CN" sz="3200" b="1" i="1" smtClean="0">
                        <a:latin typeface="Cambria Math"/>
                      </a:rPr>
                      <m:t>,</m:t>
                    </m:r>
                    <m:sSup>
                      <m:sSupPr>
                        <m:ctrlPr>
                          <a:rPr lang="en-US" altLang="zh-CN" sz="3200" b="1" i="1" smtClean="0">
                            <a:latin typeface="Cambria Math" panose="02040503050406030204" pitchFamily="18" charset="0"/>
                          </a:rPr>
                        </m:ctrlPr>
                      </m:sSupPr>
                      <m:e>
                        <m:sSup>
                          <m:sSupPr>
                            <m:ctrlPr>
                              <a:rPr lang="en-US" altLang="zh-CN" sz="3200" b="1" i="1" smtClean="0">
                                <a:latin typeface="Cambria Math" panose="02040503050406030204" pitchFamily="18" charset="0"/>
                              </a:rPr>
                            </m:ctrlPr>
                          </m:sSupPr>
                          <m:e>
                            <m:r>
                              <a:rPr lang="en-US" altLang="zh-CN" sz="3200" b="1" i="1" smtClean="0">
                                <a:latin typeface="Cambria Math"/>
                              </a:rPr>
                              <m:t>𝒑</m:t>
                            </m:r>
                          </m:e>
                          <m:sup>
                            <m:d>
                              <m:dPr>
                                <m:ctrlPr>
                                  <a:rPr lang="en-US" altLang="zh-CN" sz="3200" b="1" i="1" smtClean="0">
                                    <a:latin typeface="Cambria Math" panose="02040503050406030204" pitchFamily="18" charset="0"/>
                                  </a:rPr>
                                </m:ctrlPr>
                              </m:dPr>
                              <m:e>
                                <m:r>
                                  <a:rPr lang="en-US" altLang="zh-CN" sz="3200" b="1" i="1" smtClean="0">
                                    <a:latin typeface="Cambria Math"/>
                                  </a:rPr>
                                  <m:t>𝒋</m:t>
                                </m:r>
                              </m:e>
                            </m:d>
                          </m:sup>
                        </m:sSup>
                      </m:e>
                      <m:sup>
                        <m:r>
                          <a:rPr lang="en-US" altLang="zh-CN" sz="3200" b="1" i="1" smtClean="0">
                            <a:latin typeface="Cambria Math"/>
                          </a:rPr>
                          <m:t>𝑻</m:t>
                        </m:r>
                      </m:sup>
                    </m:sSup>
                    <m:r>
                      <a:rPr lang="en-US" altLang="zh-CN" sz="3200" b="1" i="1" smtClean="0">
                        <a:latin typeface="Cambria Math"/>
                      </a:rPr>
                      <m:t>𝑨𝒅</m:t>
                    </m:r>
                    <m:r>
                      <a:rPr lang="en-US" altLang="zh-CN" sz="3200" b="1" i="1" smtClean="0">
                        <a:latin typeface="Cambria Math"/>
                      </a:rPr>
                      <m:t>=</m:t>
                    </m:r>
                    <m:sSub>
                      <m:sSubPr>
                        <m:ctrlPr>
                          <a:rPr lang="en-US" altLang="zh-CN" sz="3200" b="1" i="1" smtClean="0">
                            <a:latin typeface="Cambria Math" panose="02040503050406030204" pitchFamily="18" charset="0"/>
                          </a:rPr>
                        </m:ctrlPr>
                      </m:sSubPr>
                      <m:e>
                        <m:r>
                          <a:rPr lang="en-US" altLang="zh-CN" sz="3200" b="1" i="1" smtClean="0">
                            <a:latin typeface="Cambria Math"/>
                          </a:rPr>
                          <m:t>𝜶</m:t>
                        </m:r>
                      </m:e>
                      <m:sub>
                        <m:r>
                          <a:rPr lang="en-US" altLang="zh-CN" sz="3200" b="1" i="1" smtClean="0">
                            <a:latin typeface="Cambria Math"/>
                          </a:rPr>
                          <m:t>𝒋</m:t>
                        </m:r>
                      </m:sub>
                    </m:sSub>
                    <m:sSup>
                      <m:sSupPr>
                        <m:ctrlPr>
                          <a:rPr lang="en-US" altLang="zh-CN" sz="3200" b="1" i="1" smtClean="0">
                            <a:latin typeface="Cambria Math" panose="02040503050406030204" pitchFamily="18" charset="0"/>
                          </a:rPr>
                        </m:ctrlPr>
                      </m:sSupPr>
                      <m:e>
                        <m:sSup>
                          <m:sSupPr>
                            <m:ctrlPr>
                              <a:rPr lang="en-US" altLang="zh-CN" sz="3200" b="1" i="1" smtClean="0">
                                <a:latin typeface="Cambria Math" panose="02040503050406030204" pitchFamily="18" charset="0"/>
                              </a:rPr>
                            </m:ctrlPr>
                          </m:sSupPr>
                          <m:e>
                            <m:r>
                              <a:rPr lang="en-US" altLang="zh-CN" sz="3200" b="1" i="1" smtClean="0">
                                <a:latin typeface="Cambria Math"/>
                              </a:rPr>
                              <m:t>𝒑</m:t>
                            </m:r>
                          </m:e>
                          <m:sup>
                            <m:d>
                              <m:dPr>
                                <m:ctrlPr>
                                  <a:rPr lang="en-US" altLang="zh-CN" sz="3200" b="1" i="1" smtClean="0">
                                    <a:latin typeface="Cambria Math" panose="02040503050406030204" pitchFamily="18" charset="0"/>
                                  </a:rPr>
                                </m:ctrlPr>
                              </m:dPr>
                              <m:e>
                                <m:r>
                                  <a:rPr lang="en-US" altLang="zh-CN" sz="3200" b="1" i="1" smtClean="0">
                                    <a:latin typeface="Cambria Math"/>
                                  </a:rPr>
                                  <m:t>𝒋</m:t>
                                </m:r>
                              </m:e>
                            </m:d>
                          </m:sup>
                        </m:sSup>
                      </m:e>
                      <m:sup>
                        <m:r>
                          <a:rPr lang="en-US" altLang="zh-CN" sz="3200" b="1" i="1" smtClean="0">
                            <a:latin typeface="Cambria Math"/>
                          </a:rPr>
                          <m:t>𝑻</m:t>
                        </m:r>
                      </m:sup>
                    </m:sSup>
                    <m:r>
                      <a:rPr lang="en-US" altLang="zh-CN" sz="3200" b="1" i="1" smtClean="0">
                        <a:latin typeface="Cambria Math"/>
                      </a:rPr>
                      <m:t>𝑨</m:t>
                    </m:r>
                    <m:sSup>
                      <m:sSupPr>
                        <m:ctrlPr>
                          <a:rPr lang="en-US" altLang="zh-CN" sz="3200" b="1" i="1" smtClean="0">
                            <a:latin typeface="Cambria Math" panose="02040503050406030204" pitchFamily="18" charset="0"/>
                          </a:rPr>
                        </m:ctrlPr>
                      </m:sSupPr>
                      <m:e>
                        <m:r>
                          <a:rPr lang="en-US" altLang="zh-CN" sz="3200" b="1" i="1" smtClean="0">
                            <a:latin typeface="Cambria Math"/>
                          </a:rPr>
                          <m:t>𝒑</m:t>
                        </m:r>
                      </m:e>
                      <m:sup>
                        <m:d>
                          <m:dPr>
                            <m:ctrlPr>
                              <a:rPr lang="en-US" altLang="zh-CN" sz="3200" b="1" i="1" smtClean="0">
                                <a:latin typeface="Cambria Math" panose="02040503050406030204" pitchFamily="18" charset="0"/>
                              </a:rPr>
                            </m:ctrlPr>
                          </m:dPr>
                          <m:e>
                            <m:r>
                              <a:rPr lang="en-US" altLang="zh-CN" sz="3200" b="1" i="1" smtClean="0">
                                <a:latin typeface="Cambria Math"/>
                              </a:rPr>
                              <m:t>𝒋</m:t>
                            </m:r>
                          </m:e>
                        </m:d>
                      </m:sup>
                    </m:sSup>
                    <m:r>
                      <a:rPr lang="en-US" altLang="zh-CN" sz="3200" b="1" i="1" smtClean="0">
                        <a:latin typeface="Cambria Math"/>
                      </a:rPr>
                      <m:t>=</m:t>
                    </m:r>
                    <m:r>
                      <a:rPr lang="en-US" altLang="zh-CN" sz="3200" b="1" i="1" smtClean="0">
                        <a:latin typeface="Cambria Math"/>
                      </a:rPr>
                      <m:t>𝟎</m:t>
                    </m:r>
                  </m:oMath>
                </a14:m>
                <a:r>
                  <a:rPr lang="en-US" altLang="zh-CN" sz="3600" i="1" dirty="0">
                    <a:solidFill>
                      <a:schemeClr val="tx1"/>
                    </a:solidFill>
                  </a:rPr>
                  <a:t>             </a:t>
                </a:r>
                <a:r>
                  <a:rPr lang="zh-CN" altLang="en-US" sz="3600" dirty="0">
                    <a:solidFill>
                      <a:schemeClr val="tx1"/>
                    </a:solidFill>
                  </a:rPr>
                  <a:t>从而</a:t>
                </a:r>
                <a14:m>
                  <m:oMath xmlns:m="http://schemas.openxmlformats.org/officeDocument/2006/math">
                    <m:sSub>
                      <m:sSubPr>
                        <m:ctrlPr>
                          <a:rPr lang="en-US" altLang="zh-CN" sz="3600" b="1" i="1" smtClean="0">
                            <a:solidFill>
                              <a:schemeClr val="tx1"/>
                            </a:solidFill>
                            <a:latin typeface="Cambria Math" panose="02040503050406030204" pitchFamily="18" charset="0"/>
                          </a:rPr>
                        </m:ctrlPr>
                      </m:sSubPr>
                      <m:e>
                        <m:r>
                          <a:rPr lang="en-US" altLang="zh-CN" sz="3600" b="1" i="1" smtClean="0">
                            <a:solidFill>
                              <a:schemeClr val="tx1"/>
                            </a:solidFill>
                            <a:latin typeface="Cambria Math"/>
                          </a:rPr>
                          <m:t>𝜶</m:t>
                        </m:r>
                      </m:e>
                      <m:sub>
                        <m:r>
                          <a:rPr lang="en-US" altLang="zh-CN" sz="3600" b="1" i="1" smtClean="0">
                            <a:solidFill>
                              <a:schemeClr val="tx1"/>
                            </a:solidFill>
                            <a:latin typeface="Cambria Math"/>
                          </a:rPr>
                          <m:t>𝒋</m:t>
                        </m:r>
                      </m:sub>
                    </m:sSub>
                    <m:r>
                      <a:rPr lang="en-US" altLang="zh-CN" sz="3600" b="1" i="1" smtClean="0">
                        <a:solidFill>
                          <a:schemeClr val="tx1"/>
                        </a:solidFill>
                        <a:latin typeface="Cambria Math"/>
                      </a:rPr>
                      <m:t>=</m:t>
                    </m:r>
                    <m:r>
                      <a:rPr lang="en-US" altLang="zh-CN" sz="3600" b="1" i="1" smtClean="0">
                        <a:solidFill>
                          <a:schemeClr val="tx1"/>
                        </a:solidFill>
                        <a:latin typeface="Cambria Math"/>
                      </a:rPr>
                      <m:t>𝟎</m:t>
                    </m:r>
                  </m:oMath>
                </a14:m>
                <a:r>
                  <a:rPr lang="en-US" altLang="zh-CN" sz="3600" i="1" dirty="0">
                    <a:solidFill>
                      <a:schemeClr val="tx1"/>
                    </a:solidFill>
                  </a:rPr>
                  <a:t>,</a:t>
                </a:r>
                <a:r>
                  <a:rPr lang="zh-CN" altLang="en-US" sz="3600" dirty="0">
                    <a:solidFill>
                      <a:schemeClr val="tx1"/>
                    </a:solidFill>
                  </a:rPr>
                  <a:t>即证其线性无关</a:t>
                </a:r>
                <a:endParaRPr lang="en-US" altLang="zh-CN" sz="3600" dirty="0">
                  <a:solidFill>
                    <a:schemeClr val="tx1"/>
                  </a:solidFill>
                </a:endParaRPr>
              </a:p>
              <a:p>
                <a:r>
                  <a:rPr lang="zh-CN" altLang="en-US" sz="3200" dirty="0"/>
                  <a:t>超线性收敛和二次终结性常用来讨论算法的优点</a:t>
                </a:r>
                <a:endParaRPr lang="zh-CN" alt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21" t="-1844" r="-992"/>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基本思路</a:t>
            </a:r>
          </a:p>
        </p:txBody>
      </p:sp>
      <p:sp>
        <p:nvSpPr>
          <p:cNvPr id="3" name="Content Placeholder 2"/>
          <p:cNvSpPr>
            <a:spLocks noGrp="1"/>
          </p:cNvSpPr>
          <p:nvPr>
            <p:ph idx="1"/>
          </p:nvPr>
        </p:nvSpPr>
        <p:spPr/>
        <p:txBody>
          <a:bodyPr/>
          <a:lstStyle/>
          <a:p>
            <a:r>
              <a:rPr lang="zh-CN" altLang="en-US" dirty="0"/>
              <a:t>基本的优化方法如下</a:t>
            </a:r>
          </a:p>
        </p:txBody>
      </p:sp>
      <p:grpSp>
        <p:nvGrpSpPr>
          <p:cNvPr id="10" name="Group 9"/>
          <p:cNvGrpSpPr/>
          <p:nvPr/>
        </p:nvGrpSpPr>
        <p:grpSpPr>
          <a:xfrm>
            <a:off x="1042915" y="1914127"/>
            <a:ext cx="7718073" cy="4503366"/>
            <a:chOff x="250825" y="620713"/>
            <a:chExt cx="8801437" cy="5568532"/>
          </a:xfrm>
        </p:grpSpPr>
        <mc:AlternateContent xmlns:mc="http://schemas.openxmlformats.org/markup-compatibility/2006" xmlns:a14="http://schemas.microsoft.com/office/drawing/2010/main">
          <mc:Choice Requires="a14">
            <p:sp>
              <p:nvSpPr>
                <p:cNvPr id="11" name="Rectangle 4"/>
                <p:cNvSpPr>
                  <a:spLocks noChangeArrowheads="1"/>
                </p:cNvSpPr>
                <p:nvPr/>
              </p:nvSpPr>
              <p:spPr bwMode="auto">
                <a:xfrm>
                  <a:off x="2301177" y="4852609"/>
                  <a:ext cx="4500913" cy="1336636"/>
                </a:xfrm>
                <a:prstGeom prst="rect">
                  <a:avLst/>
                </a:prstGeom>
                <a:noFill/>
                <a:ln w="9525">
                  <a:solidFill>
                    <a:schemeClr val="folHlink"/>
                  </a:solidFill>
                  <a:miter lim="800000"/>
                  <a:headEnd/>
                  <a:tailEnd/>
                </a:ln>
                <a:effectLst/>
                <a:extLst>
                  <a:ext uri="{909E8E84-426E-40DD-AFC4-6F175D3DCCD1}">
                    <a14:hiddenFill>
                      <a:solidFill>
                        <a:srgbClr val="FF0066"/>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nSpc>
                      <a:spcPct val="90000"/>
                    </a:lnSpc>
                  </a:pPr>
                  <a:r>
                    <a:rPr lang="zh-CN" altLang="en-US" dirty="0">
                      <a:solidFill>
                        <a:schemeClr val="tx1"/>
                      </a:solidFill>
                      <a:ea typeface="楷体_GB2312" pitchFamily="49" charset="-122"/>
                    </a:rPr>
                    <a:t>线搜索求</a:t>
                  </a:r>
                  <a:r>
                    <a:rPr lang="zh-CN" altLang="en-US" dirty="0">
                      <a:ea typeface="楷体_GB2312" pitchFamily="49" charset="-122"/>
                    </a:rPr>
                    <a:t>出</a:t>
                  </a:r>
                  <a:r>
                    <a:rPr lang="zh-CN" altLang="en-US" dirty="0">
                      <a:solidFill>
                        <a:srgbClr val="FF0000"/>
                      </a:solidFill>
                      <a:ea typeface="楷体_GB2312" pitchFamily="49" charset="-122"/>
                    </a:rPr>
                    <a:t>步长</a:t>
                  </a:r>
                  <a14:m>
                    <m:oMath xmlns:m="http://schemas.openxmlformats.org/officeDocument/2006/math">
                      <m:sSub>
                        <m:sSubPr>
                          <m:ctrlPr>
                            <a:rPr lang="en-US" altLang="zh-CN" b="1" i="1" smtClean="0">
                              <a:solidFill>
                                <a:srgbClr val="FF0000"/>
                              </a:solidFill>
                              <a:latin typeface="Cambria Math" panose="02040503050406030204" pitchFamily="18" charset="0"/>
                              <a:ea typeface="楷体_GB2312" pitchFamily="49" charset="-122"/>
                            </a:rPr>
                          </m:ctrlPr>
                        </m:sSubPr>
                        <m:e>
                          <m:r>
                            <a:rPr lang="en-US" altLang="zh-CN" b="1" i="1" smtClean="0">
                              <a:solidFill>
                                <a:srgbClr val="FF0000"/>
                              </a:solidFill>
                              <a:latin typeface="Cambria Math"/>
                              <a:ea typeface="楷体_GB2312" pitchFamily="49" charset="-122"/>
                            </a:rPr>
                            <m:t>𝝀</m:t>
                          </m:r>
                        </m:e>
                        <m:sub>
                          <m:r>
                            <a:rPr lang="en-US" altLang="zh-CN" b="1" i="1" smtClean="0">
                              <a:solidFill>
                                <a:srgbClr val="FF0000"/>
                              </a:solidFill>
                              <a:latin typeface="Cambria Math"/>
                              <a:ea typeface="楷体_GB2312" pitchFamily="49" charset="-122"/>
                            </a:rPr>
                            <m:t>𝒌</m:t>
                          </m:r>
                        </m:sub>
                      </m:sSub>
                    </m:oMath>
                  </a14:m>
                  <a:r>
                    <a:rPr lang="en-US" altLang="zh-CN" dirty="0">
                      <a:solidFill>
                        <a:srgbClr val="FF0000"/>
                      </a:solidFill>
                      <a:ea typeface="楷体_GB2312" pitchFamily="49" charset="-122"/>
                    </a:rPr>
                    <a:t>,</a:t>
                  </a:r>
                  <a:r>
                    <a:rPr lang="zh-CN" altLang="en-US" dirty="0">
                      <a:solidFill>
                        <a:schemeClr val="tx1"/>
                      </a:solidFill>
                      <a:ea typeface="楷体_GB2312" pitchFamily="49" charset="-122"/>
                    </a:rPr>
                    <a:t>使得</a:t>
                  </a:r>
                  <a:endParaRPr lang="en-US" altLang="zh-CN" dirty="0">
                    <a:solidFill>
                      <a:schemeClr val="tx1"/>
                    </a:solidFill>
                    <a:ea typeface="楷体_GB2312" pitchFamily="49" charset="-122"/>
                  </a:endParaRPr>
                </a:p>
                <a:p>
                  <a:pPr>
                    <a:lnSpc>
                      <a:spcPct val="90000"/>
                    </a:lnSpc>
                  </a:pPr>
                  <a14:m>
                    <m:oMathPara xmlns:m="http://schemas.openxmlformats.org/officeDocument/2006/math">
                      <m:oMathParaPr>
                        <m:jc m:val="centerGroup"/>
                      </m:oMathParaPr>
                      <m:oMath xmlns:m="http://schemas.openxmlformats.org/officeDocument/2006/math">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𝒙</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r>
                                  <a:rPr lang="en-US" altLang="zh-CN" b="1" i="1" smtClean="0">
                                    <a:solidFill>
                                      <a:schemeClr val="tx1"/>
                                    </a:solidFill>
                                    <a:latin typeface="Cambria Math"/>
                                    <a:ea typeface="楷体_GB2312" pitchFamily="49" charset="-122"/>
                                  </a:rPr>
                                  <m:t>+</m:t>
                                </m:r>
                                <m:r>
                                  <a:rPr lang="en-US" altLang="zh-CN" b="1" i="1" smtClean="0">
                                    <a:solidFill>
                                      <a:schemeClr val="tx1"/>
                                    </a:solidFill>
                                    <a:latin typeface="Cambria Math"/>
                                    <a:ea typeface="楷体_GB2312" pitchFamily="49" charset="-122"/>
                                  </a:rPr>
                                  <m:t>𝟏</m:t>
                                </m:r>
                              </m:e>
                            </m:d>
                          </m:sup>
                        </m:sSup>
                        <m:r>
                          <a:rPr lang="en-US" altLang="zh-CN" b="1" i="1" smtClean="0">
                            <a:solidFill>
                              <a:schemeClr val="tx1"/>
                            </a:solidFill>
                            <a:latin typeface="Cambria Math"/>
                            <a:ea typeface="楷体_GB2312" pitchFamily="49" charset="-122"/>
                          </a:rPr>
                          <m:t>=</m:t>
                        </m:r>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𝒙</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e>
                            </m:d>
                          </m:sup>
                        </m:sSup>
                        <m:r>
                          <a:rPr lang="en-US" altLang="zh-CN" b="1" i="1" smtClean="0">
                            <a:solidFill>
                              <a:schemeClr val="tx1"/>
                            </a:solidFill>
                            <a:latin typeface="Cambria Math"/>
                            <a:ea typeface="楷体_GB2312" pitchFamily="49" charset="-122"/>
                          </a:rPr>
                          <m:t>+</m:t>
                        </m:r>
                        <m:sSub>
                          <m:sSubPr>
                            <m:ctrlPr>
                              <a:rPr lang="en-US" altLang="zh-CN" b="1" i="1" smtClean="0">
                                <a:solidFill>
                                  <a:schemeClr val="tx1"/>
                                </a:solidFill>
                                <a:latin typeface="Cambria Math" panose="02040503050406030204" pitchFamily="18" charset="0"/>
                                <a:ea typeface="楷体_GB2312" pitchFamily="49" charset="-122"/>
                              </a:rPr>
                            </m:ctrlPr>
                          </m:sSubPr>
                          <m:e>
                            <m:r>
                              <a:rPr lang="en-US" altLang="zh-CN" b="1" i="1" smtClean="0">
                                <a:solidFill>
                                  <a:schemeClr val="tx1"/>
                                </a:solidFill>
                                <a:latin typeface="Cambria Math"/>
                                <a:ea typeface="楷体_GB2312" pitchFamily="49" charset="-122"/>
                              </a:rPr>
                              <m:t>𝝀</m:t>
                            </m:r>
                          </m:e>
                          <m:sub>
                            <m:r>
                              <a:rPr lang="en-US" altLang="zh-CN" b="1" i="1" smtClean="0">
                                <a:solidFill>
                                  <a:schemeClr val="tx1"/>
                                </a:solidFill>
                                <a:latin typeface="Cambria Math"/>
                                <a:ea typeface="楷体_GB2312" pitchFamily="49" charset="-122"/>
                              </a:rPr>
                              <m:t>𝒌</m:t>
                            </m:r>
                          </m:sub>
                        </m:sSub>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𝒑</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e>
                            </m:d>
                          </m:sup>
                        </m:sSup>
                        <m:r>
                          <a:rPr lang="en-US" altLang="zh-CN" b="1" i="1" smtClean="0">
                            <a:solidFill>
                              <a:schemeClr val="tx1"/>
                            </a:solidFill>
                            <a:latin typeface="Cambria Math"/>
                            <a:ea typeface="楷体_GB2312" pitchFamily="49" charset="-122"/>
                          </a:rPr>
                          <m:t>,</m:t>
                        </m:r>
                      </m:oMath>
                    </m:oMathPara>
                  </a14:m>
                  <a:endParaRPr lang="en-US" altLang="zh-CN" dirty="0">
                    <a:solidFill>
                      <a:schemeClr val="tx1"/>
                    </a:solidFill>
                    <a:ea typeface="楷体_GB2312" pitchFamily="49" charset="-122"/>
                  </a:endParaRPr>
                </a:p>
                <a:p>
                  <a:pPr>
                    <a:lnSpc>
                      <a:spcPct val="90000"/>
                    </a:lnSpc>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a:ea typeface="楷体_GB2312" pitchFamily="49" charset="-122"/>
                          </a:rPr>
                          <m:t>𝒇</m:t>
                        </m:r>
                        <m:d>
                          <m:dPr>
                            <m:ctrlPr>
                              <a:rPr lang="en-US" altLang="zh-CN" b="1" i="1" smtClean="0">
                                <a:solidFill>
                                  <a:schemeClr val="tx1"/>
                                </a:solidFill>
                                <a:latin typeface="Cambria Math" panose="02040503050406030204" pitchFamily="18" charset="0"/>
                                <a:ea typeface="楷体_GB2312" pitchFamily="49" charset="-122"/>
                              </a:rPr>
                            </m:ctrlPr>
                          </m:dPr>
                          <m:e>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𝒙</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e>
                                </m:d>
                              </m:sup>
                            </m:sSup>
                            <m:r>
                              <a:rPr lang="en-US" altLang="zh-CN" b="1" i="1" smtClean="0">
                                <a:solidFill>
                                  <a:schemeClr val="tx1"/>
                                </a:solidFill>
                                <a:latin typeface="Cambria Math"/>
                                <a:ea typeface="楷体_GB2312" pitchFamily="49" charset="-122"/>
                              </a:rPr>
                              <m:t>+</m:t>
                            </m:r>
                            <m:sSub>
                              <m:sSubPr>
                                <m:ctrlPr>
                                  <a:rPr lang="en-US" altLang="zh-CN" b="1" i="1" smtClean="0">
                                    <a:solidFill>
                                      <a:schemeClr val="tx1"/>
                                    </a:solidFill>
                                    <a:latin typeface="Cambria Math" panose="02040503050406030204" pitchFamily="18" charset="0"/>
                                    <a:ea typeface="楷体_GB2312" pitchFamily="49" charset="-122"/>
                                  </a:rPr>
                                </m:ctrlPr>
                              </m:sSubPr>
                              <m:e>
                                <m:r>
                                  <a:rPr lang="en-US" altLang="zh-CN" b="1" i="1" smtClean="0">
                                    <a:solidFill>
                                      <a:schemeClr val="tx1"/>
                                    </a:solidFill>
                                    <a:latin typeface="Cambria Math"/>
                                    <a:ea typeface="楷体_GB2312" pitchFamily="49" charset="-122"/>
                                  </a:rPr>
                                  <m:t>𝝀</m:t>
                                </m:r>
                              </m:e>
                              <m:sub>
                                <m:r>
                                  <a:rPr lang="en-US" altLang="zh-CN" b="1" i="1" smtClean="0">
                                    <a:solidFill>
                                      <a:schemeClr val="tx1"/>
                                    </a:solidFill>
                                    <a:latin typeface="Cambria Math"/>
                                    <a:ea typeface="楷体_GB2312" pitchFamily="49" charset="-122"/>
                                  </a:rPr>
                                  <m:t>𝒌</m:t>
                                </m:r>
                              </m:sub>
                            </m:sSub>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𝒑</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e>
                                </m:d>
                              </m:sup>
                            </m:sSup>
                          </m:e>
                        </m:d>
                        <m:r>
                          <a:rPr lang="en-US" altLang="zh-CN" b="1" i="1" smtClean="0">
                            <a:solidFill>
                              <a:schemeClr val="tx1"/>
                            </a:solidFill>
                            <a:latin typeface="Cambria Math"/>
                            <a:ea typeface="楷体_GB2312" pitchFamily="49" charset="-122"/>
                          </a:rPr>
                          <m:t>&lt;</m:t>
                        </m:r>
                        <m:r>
                          <a:rPr lang="en-US" altLang="zh-CN" b="1" i="1" smtClean="0">
                            <a:solidFill>
                              <a:schemeClr val="tx1"/>
                            </a:solidFill>
                            <a:latin typeface="Cambria Math"/>
                            <a:ea typeface="楷体_GB2312" pitchFamily="49" charset="-122"/>
                          </a:rPr>
                          <m:t>𝒇</m:t>
                        </m:r>
                        <m:r>
                          <a:rPr lang="en-US" altLang="zh-CN" b="1" i="1" smtClean="0">
                            <a:solidFill>
                              <a:schemeClr val="tx1"/>
                            </a:solidFill>
                            <a:latin typeface="Cambria Math"/>
                            <a:ea typeface="楷体_GB2312" pitchFamily="49" charset="-122"/>
                          </a:rPr>
                          <m:t>(</m:t>
                        </m:r>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𝒙</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e>
                            </m:d>
                          </m:sup>
                        </m:sSup>
                        <m:r>
                          <a:rPr lang="en-US" altLang="zh-CN" b="1" i="1" smtClean="0">
                            <a:solidFill>
                              <a:schemeClr val="tx1"/>
                            </a:solidFill>
                            <a:latin typeface="Cambria Math"/>
                            <a:ea typeface="楷体_GB2312" pitchFamily="49" charset="-122"/>
                          </a:rPr>
                          <m:t>)</m:t>
                        </m:r>
                      </m:oMath>
                    </m:oMathPara>
                  </a14:m>
                  <a:endParaRPr lang="en-US" altLang="zh-CN" i="1" dirty="0">
                    <a:solidFill>
                      <a:schemeClr val="tx1"/>
                    </a:solidFill>
                    <a:ea typeface="楷体_GB2312" pitchFamily="49" charset="-122"/>
                  </a:endParaRPr>
                </a:p>
              </p:txBody>
            </p:sp>
          </mc:Choice>
          <mc:Fallback xmlns="">
            <p:sp>
              <p:nvSpPr>
                <p:cNvPr id="11" name="Rectangle 4"/>
                <p:cNvSpPr>
                  <a:spLocks noRot="1" noChangeAspect="1" noMove="1" noResize="1" noEditPoints="1" noAdjustHandles="1" noChangeArrowheads="1" noChangeShapeType="1" noTextEdit="1"/>
                </p:cNvSpPr>
                <p:nvPr/>
              </p:nvSpPr>
              <p:spPr bwMode="auto">
                <a:xfrm>
                  <a:off x="2301177" y="4852609"/>
                  <a:ext cx="4500913" cy="1336636"/>
                </a:xfrm>
                <a:prstGeom prst="rect">
                  <a:avLst/>
                </a:prstGeom>
                <a:blipFill rotWithShape="1">
                  <a:blip r:embed="rId3"/>
                  <a:stretch>
                    <a:fillRect t="-11667" b="-8889"/>
                  </a:stretch>
                </a:blipFill>
                <a:ln w="9525">
                  <a:solidFill>
                    <a:schemeClr val="folHlink"/>
                  </a:solidFill>
                  <a:miter lim="800000"/>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grpSp>
          <p:nvGrpSpPr>
            <p:cNvPr id="12" name="Group 6"/>
            <p:cNvGrpSpPr/>
            <p:nvPr/>
          </p:nvGrpSpPr>
          <p:grpSpPr bwMode="auto">
            <a:xfrm>
              <a:off x="250825" y="620713"/>
              <a:ext cx="8801437" cy="4945714"/>
              <a:chOff x="576" y="480"/>
              <a:chExt cx="4893" cy="3051"/>
            </a:xfrm>
          </p:grpSpPr>
          <mc:AlternateContent xmlns:mc="http://schemas.openxmlformats.org/markup-compatibility/2006" xmlns:a14="http://schemas.microsoft.com/office/drawing/2010/main">
            <mc:Choice Requires="a14">
              <p:sp>
                <p:nvSpPr>
                  <p:cNvPr id="15" name="AutoShape 7"/>
                  <p:cNvSpPr>
                    <a:spLocks noChangeArrowheads="1"/>
                  </p:cNvSpPr>
                  <p:nvPr/>
                </p:nvSpPr>
                <p:spPr bwMode="auto">
                  <a:xfrm>
                    <a:off x="1728" y="480"/>
                    <a:ext cx="2240" cy="336"/>
                  </a:xfrm>
                  <a:prstGeom prst="flowChartAlternateProcess">
                    <a:avLst/>
                  </a:prstGeom>
                  <a:noFill/>
                  <a:ln w="9525">
                    <a:solidFill>
                      <a:schemeClr val="folHlink"/>
                    </a:solidFill>
                    <a:miter lim="800000"/>
                    <a:headEnd/>
                    <a:tailEnd/>
                  </a:ln>
                  <a:effectLst/>
                  <a:extLst>
                    <a:ext uri="{909E8E84-426E-40DD-AFC4-6F175D3DCCD1}">
                      <a14:hiddenFill>
                        <a:solidFill>
                          <a:srgbClr val="FF0066"/>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lnSpc>
                        <a:spcPct val="90000"/>
                      </a:lnSpc>
                    </a:pPr>
                    <a:r>
                      <a:rPr lang="zh-CN" altLang="en-US" sz="2000" dirty="0">
                        <a:solidFill>
                          <a:srgbClr val="FF0000"/>
                        </a:solidFill>
                        <a:ea typeface="楷体_GB2312" pitchFamily="49" charset="-122"/>
                      </a:rPr>
                      <a:t>初始</a:t>
                    </a:r>
                    <a14:m>
                      <m:oMath xmlns:m="http://schemas.openxmlformats.org/officeDocument/2006/math">
                        <m:sSup>
                          <m:sSupPr>
                            <m:ctrlPr>
                              <a:rPr lang="en-US" altLang="zh-CN" sz="2000" b="1" i="1" smtClean="0">
                                <a:solidFill>
                                  <a:schemeClr val="tx1"/>
                                </a:solidFill>
                                <a:latin typeface="Cambria Math" panose="02040503050406030204" pitchFamily="18" charset="0"/>
                                <a:ea typeface="楷体_GB2312" pitchFamily="49" charset="-122"/>
                              </a:rPr>
                            </m:ctrlPr>
                          </m:sSupPr>
                          <m:e>
                            <m:r>
                              <a:rPr lang="en-US" altLang="zh-CN" sz="2000" b="1" i="1" smtClean="0">
                                <a:solidFill>
                                  <a:schemeClr val="tx1"/>
                                </a:solidFill>
                                <a:latin typeface="Cambria Math"/>
                                <a:ea typeface="楷体_GB2312" pitchFamily="49" charset="-122"/>
                              </a:rPr>
                              <m:t>𝒙</m:t>
                            </m:r>
                          </m:e>
                          <m:sup>
                            <m:d>
                              <m:dPr>
                                <m:ctrlPr>
                                  <a:rPr lang="en-US" altLang="zh-CN" sz="2000" b="1" i="1" smtClean="0">
                                    <a:solidFill>
                                      <a:schemeClr val="tx1"/>
                                    </a:solidFill>
                                    <a:latin typeface="Cambria Math" panose="02040503050406030204" pitchFamily="18" charset="0"/>
                                    <a:ea typeface="楷体_GB2312" pitchFamily="49" charset="-122"/>
                                  </a:rPr>
                                </m:ctrlPr>
                              </m:dPr>
                              <m:e>
                                <m:r>
                                  <a:rPr lang="en-US" altLang="zh-CN" sz="2000" b="1" i="1" smtClean="0">
                                    <a:solidFill>
                                      <a:schemeClr val="tx1"/>
                                    </a:solidFill>
                                    <a:latin typeface="Cambria Math"/>
                                    <a:ea typeface="楷体_GB2312" pitchFamily="49" charset="-122"/>
                                  </a:rPr>
                                  <m:t>𝟎</m:t>
                                </m:r>
                              </m:e>
                            </m:d>
                          </m:sup>
                        </m:sSup>
                        <m:r>
                          <a:rPr lang="en-US" altLang="zh-CN" sz="2000" b="1" i="1" smtClean="0">
                            <a:solidFill>
                              <a:schemeClr val="tx1"/>
                            </a:solidFill>
                            <a:latin typeface="Cambria Math"/>
                            <a:ea typeface="楷体_GB2312" pitchFamily="49" charset="-122"/>
                          </a:rPr>
                          <m:t>∈</m:t>
                        </m:r>
                        <m:r>
                          <a:rPr lang="en-US" altLang="zh-CN" sz="2000" b="1" i="1" smtClean="0">
                            <a:solidFill>
                              <a:schemeClr val="tx1"/>
                            </a:solidFill>
                            <a:latin typeface="Cambria Math"/>
                            <a:ea typeface="楷体_GB2312" pitchFamily="49" charset="-122"/>
                          </a:rPr>
                          <m:t>𝑺</m:t>
                        </m:r>
                      </m:oMath>
                    </a14:m>
                    <a:r>
                      <a:rPr lang="en-US" altLang="zh-CN" sz="2000" i="1" dirty="0">
                        <a:solidFill>
                          <a:schemeClr val="tx1"/>
                        </a:solidFill>
                        <a:ea typeface="楷体_GB2312" pitchFamily="49" charset="-122"/>
                      </a:rPr>
                      <a:t>,</a:t>
                    </a:r>
                    <a14:m>
                      <m:oMath xmlns:m="http://schemas.openxmlformats.org/officeDocument/2006/math">
                        <m:r>
                          <a:rPr lang="en-US" altLang="zh-CN" sz="2000" b="1" i="1" dirty="0" smtClean="0">
                            <a:solidFill>
                              <a:schemeClr val="tx1"/>
                            </a:solidFill>
                            <a:latin typeface="Cambria Math"/>
                            <a:ea typeface="楷体_GB2312" pitchFamily="49" charset="-122"/>
                          </a:rPr>
                          <m:t>𝒌</m:t>
                        </m:r>
                        <m:r>
                          <a:rPr lang="en-US" altLang="zh-CN" sz="2000" b="1" i="1" dirty="0" smtClean="0">
                            <a:solidFill>
                              <a:schemeClr val="tx1"/>
                            </a:solidFill>
                            <a:latin typeface="Cambria Math"/>
                            <a:ea typeface="楷体_GB2312" pitchFamily="49" charset="-122"/>
                          </a:rPr>
                          <m:t>=</m:t>
                        </m:r>
                        <m:r>
                          <a:rPr lang="en-US" altLang="zh-CN" sz="2000" b="1" i="1" dirty="0" smtClean="0">
                            <a:solidFill>
                              <a:schemeClr val="tx1"/>
                            </a:solidFill>
                            <a:latin typeface="Cambria Math"/>
                            <a:ea typeface="楷体_GB2312" pitchFamily="49" charset="-122"/>
                          </a:rPr>
                          <m:t>𝟎</m:t>
                        </m:r>
                        <m:r>
                          <a:rPr lang="en-US" altLang="zh-CN" sz="2000" b="1" i="1" dirty="0" smtClean="0">
                            <a:solidFill>
                              <a:schemeClr val="tx1"/>
                            </a:solidFill>
                            <a:latin typeface="Cambria Math"/>
                            <a:ea typeface="楷体_GB2312" pitchFamily="49" charset="-122"/>
                          </a:rPr>
                          <m:t>,</m:t>
                        </m:r>
                        <m:r>
                          <a:rPr lang="en-US" altLang="zh-CN" sz="2000" b="1" i="1" dirty="0" smtClean="0">
                            <a:solidFill>
                              <a:schemeClr val="tx1"/>
                            </a:solidFill>
                            <a:latin typeface="Cambria Math"/>
                            <a:ea typeface="楷体_GB2312" pitchFamily="49" charset="-122"/>
                          </a:rPr>
                          <m:t>𝝐</m:t>
                        </m:r>
                        <m:r>
                          <a:rPr lang="en-US" altLang="zh-CN" sz="2000" b="1" i="1" dirty="0" smtClean="0">
                            <a:solidFill>
                              <a:schemeClr val="tx1"/>
                            </a:solidFill>
                            <a:latin typeface="Cambria Math"/>
                            <a:ea typeface="楷体_GB2312" pitchFamily="49" charset="-122"/>
                          </a:rPr>
                          <m:t>&gt;</m:t>
                        </m:r>
                        <m:r>
                          <a:rPr lang="en-US" altLang="zh-CN" sz="2000" b="1" i="1" dirty="0" smtClean="0">
                            <a:solidFill>
                              <a:schemeClr val="tx1"/>
                            </a:solidFill>
                            <a:latin typeface="Cambria Math"/>
                            <a:ea typeface="楷体_GB2312" pitchFamily="49" charset="-122"/>
                          </a:rPr>
                          <m:t>𝟎</m:t>
                        </m:r>
                        <m:r>
                          <a:rPr lang="en-US" altLang="zh-CN" sz="2000" b="1" i="1" dirty="0" smtClean="0">
                            <a:solidFill>
                              <a:schemeClr val="tx1"/>
                            </a:solidFill>
                            <a:latin typeface="Cambria Math"/>
                            <a:ea typeface="楷体_GB2312" pitchFamily="49" charset="-122"/>
                          </a:rPr>
                          <m:t>, </m:t>
                        </m:r>
                        <m:r>
                          <a:rPr lang="en-US" altLang="zh-CN" sz="2000" b="1" i="1" dirty="0" smtClean="0">
                            <a:solidFill>
                              <a:schemeClr val="tx1"/>
                            </a:solidFill>
                            <a:latin typeface="Cambria Math"/>
                            <a:ea typeface="楷体_GB2312" pitchFamily="49" charset="-122"/>
                          </a:rPr>
                          <m:t>𝒌</m:t>
                        </m:r>
                        <m:r>
                          <a:rPr lang="en-US" altLang="zh-CN" sz="2000" b="1" i="1" dirty="0" smtClean="0">
                            <a:solidFill>
                              <a:schemeClr val="tx1"/>
                            </a:solidFill>
                            <a:latin typeface="Cambria Math"/>
                            <a:ea typeface="楷体_GB2312" pitchFamily="49" charset="-122"/>
                          </a:rPr>
                          <m:t>=</m:t>
                        </m:r>
                        <m:r>
                          <a:rPr lang="en-US" altLang="zh-CN" sz="2000" b="1" i="1" dirty="0" smtClean="0">
                            <a:solidFill>
                              <a:schemeClr val="tx1"/>
                            </a:solidFill>
                            <a:latin typeface="Cambria Math"/>
                            <a:ea typeface="楷体_GB2312" pitchFamily="49" charset="-122"/>
                          </a:rPr>
                          <m:t>𝟎</m:t>
                        </m:r>
                      </m:oMath>
                    </a14:m>
                    <a:endParaRPr lang="en-US" altLang="zh-CN" sz="2000" i="1" dirty="0">
                      <a:solidFill>
                        <a:schemeClr val="tx1"/>
                      </a:solidFill>
                      <a:ea typeface="楷体_GB2312" pitchFamily="49" charset="-122"/>
                    </a:endParaRPr>
                  </a:p>
                </p:txBody>
              </p:sp>
            </mc:Choice>
            <mc:Fallback xmlns="">
              <p:sp>
                <p:nvSpPr>
                  <p:cNvPr id="15" name="AutoShape 7"/>
                  <p:cNvSpPr>
                    <a:spLocks noRot="1" noChangeAspect="1" noMove="1" noResize="1" noEditPoints="1" noAdjustHandles="1" noChangeArrowheads="1" noChangeShapeType="1" noTextEdit="1"/>
                  </p:cNvSpPr>
                  <p:nvPr/>
                </p:nvSpPr>
                <p:spPr bwMode="auto">
                  <a:xfrm>
                    <a:off x="1728" y="480"/>
                    <a:ext cx="2240" cy="336"/>
                  </a:xfrm>
                  <a:prstGeom prst="flowChartAlternateProcess">
                    <a:avLst/>
                  </a:prstGeom>
                  <a:blipFill rotWithShape="1">
                    <a:blip r:embed="rId4"/>
                    <a:stretch>
                      <a:fillRect l="-5155" t="-4054" r="-3265" b="-14865"/>
                    </a:stretch>
                  </a:blipFill>
                  <a:ln w="9525">
                    <a:solidFill>
                      <a:schemeClr val="folHlink"/>
                    </a:solidFill>
                    <a:miter lim="800000"/>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6" name="Rectangle 8"/>
                  <p:cNvSpPr>
                    <a:spLocks noChangeArrowheads="1"/>
                  </p:cNvSpPr>
                  <p:nvPr/>
                </p:nvSpPr>
                <p:spPr bwMode="auto">
                  <a:xfrm>
                    <a:off x="2112" y="2217"/>
                    <a:ext cx="1632" cy="624"/>
                  </a:xfrm>
                  <a:prstGeom prst="rect">
                    <a:avLst/>
                  </a:prstGeom>
                  <a:noFill/>
                  <a:ln w="9525">
                    <a:solidFill>
                      <a:schemeClr val="folHlink"/>
                    </a:solidFill>
                    <a:miter lim="800000"/>
                    <a:headEnd/>
                    <a:tailEnd/>
                  </a:ln>
                  <a:effectLst/>
                  <a:extLst>
                    <a:ext uri="{909E8E84-426E-40DD-AFC4-6F175D3DCCD1}">
                      <a14:hiddenFill>
                        <a:solidFill>
                          <a:schemeClr val="folHlink"/>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lnSpc>
                        <a:spcPct val="90000"/>
                      </a:lnSpc>
                    </a:pPr>
                    <a:r>
                      <a:rPr lang="zh-CN" altLang="en-US" dirty="0">
                        <a:ea typeface="楷体_GB2312" pitchFamily="49" charset="-122"/>
                      </a:rPr>
                      <a:t>在</a:t>
                    </a:r>
                    <a14:m>
                      <m:oMath xmlns:m="http://schemas.openxmlformats.org/officeDocument/2006/math">
                        <m:sSup>
                          <m:sSupPr>
                            <m:ctrlPr>
                              <a:rPr lang="en-US" altLang="zh-CN" b="1" i="1" smtClean="0">
                                <a:latin typeface="Cambria Math" panose="02040503050406030204" pitchFamily="18" charset="0"/>
                                <a:ea typeface="楷体_GB2312" pitchFamily="49" charset="-122"/>
                              </a:rPr>
                            </m:ctrlPr>
                          </m:sSupPr>
                          <m:e>
                            <m:r>
                              <a:rPr lang="en-US" altLang="zh-CN" b="1" i="1" smtClean="0">
                                <a:latin typeface="Cambria Math"/>
                                <a:ea typeface="楷体_GB2312" pitchFamily="49" charset="-122"/>
                              </a:rPr>
                              <m:t>𝒙</m:t>
                            </m:r>
                          </m:e>
                          <m:sup>
                            <m:d>
                              <m:dPr>
                                <m:ctrlPr>
                                  <a:rPr lang="en-US" altLang="zh-CN" b="1" i="1" smtClean="0">
                                    <a:latin typeface="Cambria Math" panose="02040503050406030204" pitchFamily="18" charset="0"/>
                                    <a:ea typeface="楷体_GB2312" pitchFamily="49" charset="-122"/>
                                  </a:rPr>
                                </m:ctrlPr>
                              </m:dPr>
                              <m:e>
                                <m:r>
                                  <a:rPr lang="en-US" altLang="zh-CN" b="1" i="1" smtClean="0">
                                    <a:latin typeface="Cambria Math"/>
                                    <a:ea typeface="楷体_GB2312" pitchFamily="49" charset="-122"/>
                                  </a:rPr>
                                  <m:t>𝒌</m:t>
                                </m:r>
                              </m:e>
                            </m:d>
                          </m:sup>
                        </m:sSup>
                      </m:oMath>
                    </a14:m>
                    <a:r>
                      <a:rPr lang="zh-CN" altLang="en-US" dirty="0">
                        <a:solidFill>
                          <a:schemeClr val="tx1"/>
                        </a:solidFill>
                        <a:ea typeface="楷体_GB2312" pitchFamily="49" charset="-122"/>
                      </a:rPr>
                      <a:t>点选择</a:t>
                    </a:r>
                  </a:p>
                  <a:p>
                    <a:pPr algn="ctr">
                      <a:lnSpc>
                        <a:spcPct val="90000"/>
                      </a:lnSpc>
                    </a:pPr>
                    <a:r>
                      <a:rPr lang="zh-CN" altLang="en-US" dirty="0">
                        <a:solidFill>
                          <a:srgbClr val="FF0000"/>
                        </a:solidFill>
                        <a:ea typeface="楷体_GB2312" pitchFamily="49" charset="-122"/>
                      </a:rPr>
                      <a:t>可行下降方向</a:t>
                    </a:r>
                    <a14:m>
                      <m:oMath xmlns:m="http://schemas.openxmlformats.org/officeDocument/2006/math">
                        <m:sSup>
                          <m:sSupPr>
                            <m:ctrlPr>
                              <a:rPr lang="en-US" altLang="zh-CN" b="1" i="1" smtClean="0">
                                <a:solidFill>
                                  <a:schemeClr val="tx1"/>
                                </a:solidFill>
                                <a:latin typeface="Cambria Math" panose="02040503050406030204" pitchFamily="18" charset="0"/>
                                <a:ea typeface="楷体_GB2312" pitchFamily="49" charset="-122"/>
                              </a:rPr>
                            </m:ctrlPr>
                          </m:sSupPr>
                          <m:e>
                            <m:r>
                              <a:rPr lang="en-US" altLang="zh-CN" b="1" i="1" smtClean="0">
                                <a:solidFill>
                                  <a:schemeClr val="tx1"/>
                                </a:solidFill>
                                <a:latin typeface="Cambria Math"/>
                                <a:ea typeface="楷体_GB2312" pitchFamily="49" charset="-122"/>
                              </a:rPr>
                              <m:t>𝒑</m:t>
                            </m:r>
                          </m:e>
                          <m:sup>
                            <m:d>
                              <m:dPr>
                                <m:ctrlPr>
                                  <a:rPr lang="en-US" altLang="zh-CN" b="1" i="1" smtClean="0">
                                    <a:solidFill>
                                      <a:schemeClr val="tx1"/>
                                    </a:solidFill>
                                    <a:latin typeface="Cambria Math" panose="02040503050406030204" pitchFamily="18" charset="0"/>
                                    <a:ea typeface="楷体_GB2312" pitchFamily="49" charset="-122"/>
                                  </a:rPr>
                                </m:ctrlPr>
                              </m:dPr>
                              <m:e>
                                <m:r>
                                  <a:rPr lang="en-US" altLang="zh-CN" b="1" i="1" smtClean="0">
                                    <a:solidFill>
                                      <a:schemeClr val="tx1"/>
                                    </a:solidFill>
                                    <a:latin typeface="Cambria Math"/>
                                    <a:ea typeface="楷体_GB2312" pitchFamily="49" charset="-122"/>
                                  </a:rPr>
                                  <m:t>𝒌</m:t>
                                </m:r>
                              </m:e>
                            </m:d>
                          </m:sup>
                        </m:sSup>
                      </m:oMath>
                    </a14:m>
                    <a:endParaRPr lang="en-US" altLang="zh-CN" baseline="30000" dirty="0">
                      <a:solidFill>
                        <a:schemeClr val="tx1"/>
                      </a:solidFill>
                      <a:ea typeface="楷体_GB2312" pitchFamily="49" charset="-122"/>
                    </a:endParaRPr>
                  </a:p>
                </p:txBody>
              </p:sp>
            </mc:Choice>
            <mc:Fallback xmlns="">
              <p:sp>
                <p:nvSpPr>
                  <p:cNvPr id="16" name="Rectangle 8"/>
                  <p:cNvSpPr>
                    <a:spLocks noRot="1" noChangeAspect="1" noMove="1" noResize="1" noEditPoints="1" noAdjustHandles="1" noChangeArrowheads="1" noChangeShapeType="1" noTextEdit="1"/>
                  </p:cNvSpPr>
                  <p:nvPr/>
                </p:nvSpPr>
                <p:spPr bwMode="auto">
                  <a:xfrm>
                    <a:off x="2112" y="2217"/>
                    <a:ext cx="1632" cy="624"/>
                  </a:xfrm>
                  <a:prstGeom prst="rect">
                    <a:avLst/>
                  </a:prstGeom>
                  <a:blipFill rotWithShape="1">
                    <a:blip r:embed="rId5"/>
                    <a:stretch>
                      <a:fillRect l="-3066" t="-8088" b="-11765"/>
                    </a:stretch>
                  </a:blipFill>
                  <a:ln w="9525">
                    <a:solidFill>
                      <a:schemeClr val="folHlink"/>
                    </a:solidFill>
                    <a:miter lim="800000"/>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graphicFrame>
                <p:nvGraphicFramePr>
                  <p:cNvPr id="17" name="Object 9"/>
                  <p:cNvGraphicFramePr>
                    <a:graphicFrameLocks noChangeAspect="1"/>
                  </p:cNvGraphicFramePr>
                  <p:nvPr/>
                </p:nvGraphicFramePr>
                <p:xfrm>
                  <a:off x="3168" y="2304"/>
                  <a:ext cx="246" cy="294"/>
                </p:xfrm>
                <a:graphic>
                  <a:graphicData uri="http://schemas.openxmlformats.org/presentationml/2006/ole">
                    <mc:AlternateContent>
                      <mc:Choice xmlns:v="urn:schemas-microsoft-com:vml" Requires="v">
                        <p:oleObj spid="_x0000_s36988" r:id="rId6" imgW="254000" imgH="304800" progId="Equation.3">
                          <p:embed/>
                        </p:oleObj>
                      </mc:Choice>
                      <mc:Fallback>
                        <p:oleObj r:id="rId6" imgW="254000" imgH="304800" progId="Equation.3">
                          <p:embed/>
                          <p:pic>
                            <p:nvPicPr>
                              <p:cNvPr id="0" name="图片 36935"/>
                              <p:cNvPicPr>
                                <a:picLocks noChangeAspect="1" noChangeArrowheads="1"/>
                              </p:cNvPicPr>
                              <p:nvPr/>
                            </p:nvPicPr>
                            <p:blipFill>
                              <a:blip r:embed="rId7">
                                <a:extLst>
                                  <a:ext uri="{28A0092B-C50C-407E-A947-70E740481C1C}">
                                    <a14:useLocalDpi val="0"/>
                                  </a:ext>
                                </a:extLst>
                              </a:blip>
                              <a:srcRect/>
                              <a:stretch>
                                <a:fillRect/>
                              </a:stretch>
                            </p:blipFill>
                            <p:spPr bwMode="auto">
                              <a:xfrm>
                                <a:off x="3168" y="2304"/>
                                <a:ext cx="246" cy="294"/>
                              </a:xfrm>
                              <a:prstGeom prst="rect">
                                <a:avLst/>
                              </a:prstGeom>
                              <a:noFill/>
                              <a:extLst>
                                <a:ext uri="{909E8E84-426E-40DD-AFC4-6F175D3DCCD1}">
                                  <a14:hiddenFill>
                                    <a:solidFill>
                                      <a:schemeClr val="tx1"/>
                                    </a:solidFill>
                                  </a14:hiddenFill>
                                </a:ext>
                              </a:extLst>
                            </p:spPr>
                          </p:pic>
                        </p:oleObj>
                      </mc:Fallback>
                    </mc:AlternateContent>
                  </a:graphicData>
                </a:graphic>
              </p:graphicFrame>
            </mc:Choice>
            <mc:Fallback xmlns="">
              <p:graphicFrame>
                <p:nvGraphicFramePr>
                  <p:cNvPr id="17" name="Object 9"/>
                  <p:cNvGraphicFramePr>
                    <a:graphicFrameLocks noChangeAspect="1"/>
                  </p:cNvGraphicFramePr>
                  <p:nvPr/>
                </p:nvGraphicFramePr>
                <p:xfrm>
                  <a:off x="3168" y="2304"/>
                  <a:ext cx="246" cy="294"/>
                </p:xfrm>
                <a:graphic>
                  <a:graphicData uri="http://schemas.openxmlformats.org/presentationml/2006/ole">
                    <mc:AlternateContent>
                      <mc:Choice xmlns:v="urn:schemas-microsoft-com:vml" Requires="v">
                        <p:oleObj spid="_x0000_s36940" r:id="rId8" imgW="254000" imgH="304800" progId="Equation.3">
                          <p:embed/>
                        </p:oleObj>
                      </mc:Choice>
                      <mc:Fallback>
                        <p:oleObj r:id="rId8" imgW="254000" imgH="304800" progId="Equation.3">
                          <p:embed/>
                          <p:pic>
                            <p:nvPicPr>
                              <p:cNvPr id="0" name="图片 369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68" y="2304"/>
                                <a:ext cx="246" cy="294"/>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9" name="AutoShape 11"/>
                  <p:cNvSpPr>
                    <a:spLocks noChangeArrowheads="1"/>
                  </p:cNvSpPr>
                  <p:nvPr/>
                </p:nvSpPr>
                <p:spPr bwMode="auto">
                  <a:xfrm>
                    <a:off x="1704" y="1200"/>
                    <a:ext cx="2448" cy="720"/>
                  </a:xfrm>
                  <a:prstGeom prst="flowChartDecision">
                    <a:avLst/>
                  </a:prstGeom>
                  <a:noFill/>
                  <a:ln w="9525">
                    <a:solidFill>
                      <a:schemeClr val="folHlink"/>
                    </a:solidFill>
                    <a:miter lim="800000"/>
                    <a:headEnd/>
                    <a:tailEnd/>
                  </a:ln>
                  <a:effectLst/>
                  <a:extLst>
                    <a:ext uri="{909E8E84-426E-40DD-AFC4-6F175D3DCCD1}">
                      <a14:hiddenFill>
                        <a:solidFill>
                          <a:srgbClr val="FF0066"/>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lnSpc>
                        <a:spcPct val="90000"/>
                      </a:lnSpc>
                    </a:pPr>
                    <a:r>
                      <a:rPr lang="zh-CN" altLang="en-US" sz="1800" dirty="0">
                        <a:solidFill>
                          <a:schemeClr val="tx1"/>
                        </a:solidFill>
                        <a:ea typeface="楷体_GB2312" pitchFamily="49" charset="-122"/>
                      </a:rPr>
                      <a:t>是否满足</a:t>
                    </a:r>
                    <a:r>
                      <a:rPr lang="zh-CN" altLang="en-US" sz="1800" dirty="0">
                        <a:solidFill>
                          <a:srgbClr val="FF0000"/>
                        </a:solidFill>
                        <a:ea typeface="楷体_GB2312" pitchFamily="49" charset="-122"/>
                      </a:rPr>
                      <a:t>停止准则</a:t>
                    </a:r>
                    <a:r>
                      <a:rPr lang="en-US" altLang="zh-CN" sz="1800" dirty="0">
                        <a:ea typeface="楷体_GB2312" pitchFamily="49" charset="-122"/>
                      </a:rPr>
                      <a:t>:</a:t>
                    </a:r>
                    <a14:m>
                      <m:oMath xmlns:m="http://schemas.openxmlformats.org/officeDocument/2006/math">
                        <m:d>
                          <m:dPr>
                            <m:begChr m:val="|"/>
                            <m:endChr m:val="|"/>
                            <m:ctrlPr>
                              <a:rPr lang="en-US" altLang="zh-CN" sz="1800" b="1" i="1" smtClean="0">
                                <a:latin typeface="Cambria Math" panose="02040503050406030204" pitchFamily="18" charset="0"/>
                                <a:ea typeface="楷体_GB2312" pitchFamily="49" charset="-122"/>
                              </a:rPr>
                            </m:ctrlPr>
                          </m:dPr>
                          <m:e>
                            <m:d>
                              <m:dPr>
                                <m:begChr m:val="|"/>
                                <m:endChr m:val="|"/>
                                <m:ctrlPr>
                                  <a:rPr lang="en-US" altLang="zh-CN" sz="1800" b="1" i="1" smtClean="0">
                                    <a:latin typeface="Cambria Math" panose="02040503050406030204" pitchFamily="18" charset="0"/>
                                    <a:ea typeface="楷体_GB2312" pitchFamily="49" charset="-122"/>
                                  </a:rPr>
                                </m:ctrlPr>
                              </m:dPr>
                              <m:e>
                                <m:r>
                                  <a:rPr lang="en-US" altLang="zh-CN" sz="1800" b="1" i="0" smtClean="0">
                                    <a:latin typeface="Cambria Math"/>
                                    <a:ea typeface="楷体_GB2312" pitchFamily="49" charset="-122"/>
                                  </a:rPr>
                                  <m:t>𝛁</m:t>
                                </m:r>
                                <m:r>
                                  <a:rPr lang="en-US" altLang="zh-CN" sz="1800" b="1" i="1" smtClean="0">
                                    <a:latin typeface="Cambria Math"/>
                                    <a:ea typeface="楷体_GB2312" pitchFamily="49" charset="-122"/>
                                  </a:rPr>
                                  <m:t>𝒇</m:t>
                                </m:r>
                                <m:d>
                                  <m:dPr>
                                    <m:ctrlPr>
                                      <a:rPr lang="en-US" altLang="zh-CN" sz="1800" b="1" i="1" smtClean="0">
                                        <a:latin typeface="Cambria Math" panose="02040503050406030204" pitchFamily="18" charset="0"/>
                                        <a:ea typeface="楷体_GB2312" pitchFamily="49" charset="-122"/>
                                      </a:rPr>
                                    </m:ctrlPr>
                                  </m:dPr>
                                  <m:e>
                                    <m:sSup>
                                      <m:sSupPr>
                                        <m:ctrlPr>
                                          <a:rPr lang="en-US" altLang="zh-CN" sz="1800" b="1" i="1" smtClean="0">
                                            <a:latin typeface="Cambria Math" panose="02040503050406030204" pitchFamily="18" charset="0"/>
                                            <a:ea typeface="楷体_GB2312" pitchFamily="49" charset="-122"/>
                                          </a:rPr>
                                        </m:ctrlPr>
                                      </m:sSupPr>
                                      <m:e>
                                        <m:r>
                                          <a:rPr lang="en-US" altLang="zh-CN" sz="1800" b="1" i="1" smtClean="0">
                                            <a:latin typeface="Cambria Math"/>
                                            <a:ea typeface="楷体_GB2312" pitchFamily="49" charset="-122"/>
                                          </a:rPr>
                                          <m:t>𝒙</m:t>
                                        </m:r>
                                      </m:e>
                                      <m:sup>
                                        <m:d>
                                          <m:dPr>
                                            <m:ctrlPr>
                                              <a:rPr lang="en-US" altLang="zh-CN" sz="1800" b="1" i="1" smtClean="0">
                                                <a:latin typeface="Cambria Math" panose="02040503050406030204" pitchFamily="18" charset="0"/>
                                                <a:ea typeface="楷体_GB2312" pitchFamily="49" charset="-122"/>
                                              </a:rPr>
                                            </m:ctrlPr>
                                          </m:dPr>
                                          <m:e>
                                            <m:r>
                                              <a:rPr lang="en-US" altLang="zh-CN" sz="1800" b="1" i="1" smtClean="0">
                                                <a:latin typeface="Cambria Math"/>
                                                <a:ea typeface="楷体_GB2312" pitchFamily="49" charset="-122"/>
                                              </a:rPr>
                                              <m:t>𝒌</m:t>
                                            </m:r>
                                          </m:e>
                                        </m:d>
                                      </m:sup>
                                    </m:sSup>
                                  </m:e>
                                </m:d>
                              </m:e>
                            </m:d>
                          </m:e>
                        </m:d>
                        <m:r>
                          <a:rPr lang="en-US" altLang="zh-CN" sz="1800" b="1" i="1" smtClean="0">
                            <a:latin typeface="Cambria Math"/>
                            <a:ea typeface="楷体_GB2312" pitchFamily="49" charset="-122"/>
                          </a:rPr>
                          <m:t>≤</m:t>
                        </m:r>
                        <m:r>
                          <a:rPr lang="en-US" altLang="zh-CN" sz="1800" b="1" i="1" smtClean="0">
                            <a:latin typeface="Cambria Math"/>
                            <a:ea typeface="楷体_GB2312" pitchFamily="49" charset="-122"/>
                          </a:rPr>
                          <m:t>𝝐</m:t>
                        </m:r>
                      </m:oMath>
                    </a14:m>
                    <a:r>
                      <a:rPr lang="zh-CN" altLang="en-US" sz="1800" dirty="0">
                        <a:solidFill>
                          <a:schemeClr val="tx1"/>
                        </a:solidFill>
                        <a:ea typeface="楷体_GB2312" pitchFamily="49" charset="-122"/>
                      </a:rPr>
                      <a:t>？</a:t>
                    </a:r>
                  </a:p>
                </p:txBody>
              </p:sp>
            </mc:Choice>
            <mc:Fallback xmlns="">
              <p:sp>
                <p:nvSpPr>
                  <p:cNvPr id="19" name="AutoShape 11"/>
                  <p:cNvSpPr>
                    <a:spLocks noRot="1" noChangeAspect="1" noMove="1" noResize="1" noEditPoints="1" noAdjustHandles="1" noChangeArrowheads="1" noChangeShapeType="1" noTextEdit="1"/>
                  </p:cNvSpPr>
                  <p:nvPr/>
                </p:nvSpPr>
                <p:spPr bwMode="auto">
                  <a:xfrm>
                    <a:off x="1704" y="1200"/>
                    <a:ext cx="2448" cy="720"/>
                  </a:xfrm>
                  <a:prstGeom prst="flowChartDecision">
                    <a:avLst/>
                  </a:prstGeom>
                  <a:blipFill rotWithShape="1">
                    <a:blip r:embed="rId10"/>
                    <a:stretch>
                      <a:fillRect l="-1711" r="-1866"/>
                    </a:stretch>
                  </a:blipFill>
                  <a:ln w="9525">
                    <a:solidFill>
                      <a:schemeClr val="folHlink"/>
                    </a:solidFill>
                    <a:miter lim="800000"/>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20" name="AutoShape 12"/>
              <p:cNvSpPr>
                <a:spLocks noChangeArrowheads="1"/>
              </p:cNvSpPr>
              <p:nvPr/>
            </p:nvSpPr>
            <p:spPr bwMode="auto">
              <a:xfrm>
                <a:off x="4701" y="1356"/>
                <a:ext cx="768" cy="384"/>
              </a:xfrm>
              <a:prstGeom prst="flowChartAlternateProcess">
                <a:avLst/>
              </a:prstGeom>
              <a:noFill/>
              <a:ln w="9525">
                <a:solidFill>
                  <a:schemeClr val="folHlink"/>
                </a:solidFill>
                <a:miter lim="800000"/>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pPr>
                <a:r>
                  <a:rPr lang="zh-CN" altLang="en-US" dirty="0">
                    <a:solidFill>
                      <a:schemeClr val="tx1"/>
                    </a:solidFill>
                    <a:ea typeface="楷体_GB2312" pitchFamily="49" charset="-122"/>
                  </a:rPr>
                  <a:t>停</a:t>
                </a:r>
              </a:p>
            </p:txBody>
          </p:sp>
          <p:sp>
            <p:nvSpPr>
              <p:cNvPr id="21" name="Line 13"/>
              <p:cNvSpPr>
                <a:spLocks noChangeShapeType="1"/>
              </p:cNvSpPr>
              <p:nvPr/>
            </p:nvSpPr>
            <p:spPr bwMode="auto">
              <a:xfrm>
                <a:off x="2928" y="816"/>
                <a:ext cx="0" cy="384"/>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14"/>
              <p:cNvSpPr>
                <a:spLocks noChangeShapeType="1"/>
              </p:cNvSpPr>
              <p:nvPr/>
            </p:nvSpPr>
            <p:spPr bwMode="auto">
              <a:xfrm>
                <a:off x="2928" y="1920"/>
                <a:ext cx="0" cy="288"/>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15"/>
              <p:cNvSpPr>
                <a:spLocks noChangeShapeType="1"/>
              </p:cNvSpPr>
              <p:nvPr/>
            </p:nvSpPr>
            <p:spPr bwMode="auto">
              <a:xfrm>
                <a:off x="2976" y="3168"/>
                <a:ext cx="0" cy="192"/>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16"/>
              <p:cNvSpPr>
                <a:spLocks noChangeShapeType="1"/>
              </p:cNvSpPr>
              <p:nvPr/>
            </p:nvSpPr>
            <p:spPr bwMode="auto">
              <a:xfrm>
                <a:off x="4140" y="1564"/>
                <a:ext cx="576" cy="0"/>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xmlns:a14="http://schemas.microsoft.com/office/drawing/2010/main">
            <mc:Choice Requires="a14">
              <p:sp>
                <p:nvSpPr>
                  <p:cNvPr id="25" name="Rectangle 17"/>
                  <p:cNvSpPr>
                    <a:spLocks noChangeArrowheads="1"/>
                  </p:cNvSpPr>
                  <p:nvPr/>
                </p:nvSpPr>
                <p:spPr bwMode="auto">
                  <a:xfrm>
                    <a:off x="576" y="1584"/>
                    <a:ext cx="1008" cy="336"/>
                  </a:xfrm>
                  <a:prstGeom prst="rect">
                    <a:avLst/>
                  </a:prstGeom>
                  <a:noFill/>
                  <a:ln w="9525">
                    <a:solidFill>
                      <a:schemeClr val="folHlink"/>
                    </a:solidFill>
                    <a:miter lim="800000"/>
                    <a:headEnd/>
                    <a:tailEnd/>
                  </a:ln>
                  <a:effectLst/>
                  <a:extLst>
                    <a:ext uri="{909E8E84-426E-40DD-AFC4-6F175D3DCCD1}">
                      <a14:hiddenFill>
                        <a:solidFill>
                          <a:srgbClr val="FF0066"/>
                        </a:solidFill>
                      </a14:hiddenFill>
                    </a:ext>
                    <a:ext uri="{AF507438-7753-43E0-B8FC-AC1667EBCBE1}">
                      <a14:hiddenEffects>
                        <a:effectLst>
                          <a:outerShdw dist="35921" dir="2700000" algn="ctr" rotWithShape="0">
                            <a:schemeClr val="bg2"/>
                          </a:outerShdw>
                        </a:effectLst>
                      </a14:hiddenEffects>
                    </a:ext>
                  </a:extLst>
                </p:spPr>
                <p:txBody>
                  <a:bodyPr wrap="none" anchor="ctr"/>
                  <a:lstStyle/>
                  <a:p>
                    <a:pPr algn="ctr">
                      <a:lnSpc>
                        <a:spcPct val="90000"/>
                      </a:lnSpc>
                    </a:pPr>
                    <a14:m>
                      <m:oMathPara xmlns:m="http://schemas.openxmlformats.org/officeDocument/2006/math">
                        <m:oMathParaPr>
                          <m:jc m:val="centerGroup"/>
                        </m:oMathParaPr>
                        <m:oMath xmlns:m="http://schemas.openxmlformats.org/officeDocument/2006/math">
                          <m:r>
                            <a:rPr lang="en-US" altLang="zh-CN" b="1" i="1" dirty="0" smtClean="0">
                              <a:solidFill>
                                <a:schemeClr val="tx1"/>
                              </a:solidFill>
                              <a:latin typeface="Cambria Math"/>
                              <a:ea typeface="楷体_GB2312" pitchFamily="49" charset="-122"/>
                            </a:rPr>
                            <m:t>𝒌</m:t>
                          </m:r>
                          <m:r>
                            <a:rPr lang="en-US" altLang="zh-CN" b="1" i="1" dirty="0" smtClean="0">
                              <a:solidFill>
                                <a:schemeClr val="tx1"/>
                              </a:solidFill>
                              <a:latin typeface="Cambria Math"/>
                              <a:ea typeface="楷体_GB2312" pitchFamily="49" charset="-122"/>
                            </a:rPr>
                            <m:t>=</m:t>
                          </m:r>
                          <m:r>
                            <a:rPr lang="en-US" altLang="zh-CN" b="1" i="1" dirty="0" smtClean="0">
                              <a:solidFill>
                                <a:schemeClr val="tx1"/>
                              </a:solidFill>
                              <a:latin typeface="Cambria Math"/>
                              <a:ea typeface="楷体_GB2312" pitchFamily="49" charset="-122"/>
                            </a:rPr>
                            <m:t>𝒌</m:t>
                          </m:r>
                          <m:r>
                            <a:rPr lang="en-US" altLang="zh-CN" b="1" i="1" dirty="0" smtClean="0">
                              <a:solidFill>
                                <a:schemeClr val="tx1"/>
                              </a:solidFill>
                              <a:latin typeface="Cambria Math"/>
                              <a:ea typeface="楷体_GB2312" pitchFamily="49" charset="-122"/>
                            </a:rPr>
                            <m:t>+</m:t>
                          </m:r>
                          <m:r>
                            <a:rPr lang="en-US" altLang="zh-CN" b="1" i="1" dirty="0" smtClean="0">
                              <a:solidFill>
                                <a:schemeClr val="tx1"/>
                              </a:solidFill>
                              <a:latin typeface="Cambria Math"/>
                              <a:ea typeface="楷体_GB2312" pitchFamily="49" charset="-122"/>
                            </a:rPr>
                            <m:t>𝟏</m:t>
                          </m:r>
                        </m:oMath>
                      </m:oMathPara>
                    </a14:m>
                    <a:endParaRPr lang="en-US" altLang="zh-CN" dirty="0">
                      <a:solidFill>
                        <a:schemeClr val="tx1"/>
                      </a:solidFill>
                      <a:ea typeface="楷体_GB2312" pitchFamily="49" charset="-122"/>
                    </a:endParaRPr>
                  </a:p>
                </p:txBody>
              </p:sp>
            </mc:Choice>
            <mc:Fallback xmlns="">
              <p:sp>
                <p:nvSpPr>
                  <p:cNvPr id="25" name="Rectangle 17"/>
                  <p:cNvSpPr>
                    <a:spLocks noRot="1" noChangeAspect="1" noMove="1" noResize="1" noEditPoints="1" noAdjustHandles="1" noChangeArrowheads="1" noChangeShapeType="1" noTextEdit="1"/>
                  </p:cNvSpPr>
                  <p:nvPr/>
                </p:nvSpPr>
                <p:spPr bwMode="auto">
                  <a:xfrm>
                    <a:off x="576" y="1584"/>
                    <a:ext cx="1008" cy="336"/>
                  </a:xfrm>
                  <a:prstGeom prst="rect">
                    <a:avLst/>
                  </a:prstGeom>
                  <a:blipFill rotWithShape="1">
                    <a:blip r:embed="rId11"/>
                    <a:stretch>
                      <a:fillRect l="-2662"/>
                    </a:stretch>
                  </a:blipFill>
                  <a:ln w="9525">
                    <a:solidFill>
                      <a:schemeClr val="folHlink"/>
                    </a:solidFill>
                    <a:miter lim="800000"/>
                  </a:ln>
                  <a:effectLst/>
                  <a:extLst>
                    <a:ext uri="{909E8E84-426E-40DD-AFC4-6F175D3DCCD1}">
                      <a14:hiddenFill xmlns:a14="http://schemas.microsoft.com/office/drawing/2010/main">
                        <a:solidFill>
                          <a:srgbClr val="FF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26" name="Line 18"/>
              <p:cNvSpPr>
                <a:spLocks noChangeShapeType="1"/>
              </p:cNvSpPr>
              <p:nvPr/>
            </p:nvSpPr>
            <p:spPr bwMode="auto">
              <a:xfrm flipH="1">
                <a:off x="1056" y="3531"/>
                <a:ext cx="672" cy="0"/>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19"/>
              <p:cNvSpPr>
                <a:spLocks noChangeShapeType="1"/>
              </p:cNvSpPr>
              <p:nvPr/>
            </p:nvSpPr>
            <p:spPr bwMode="auto">
              <a:xfrm flipV="1">
                <a:off x="1056" y="1920"/>
                <a:ext cx="0" cy="1611"/>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20"/>
              <p:cNvSpPr>
                <a:spLocks noChangeShapeType="1"/>
              </p:cNvSpPr>
              <p:nvPr/>
            </p:nvSpPr>
            <p:spPr bwMode="auto">
              <a:xfrm flipV="1">
                <a:off x="1056" y="1056"/>
                <a:ext cx="0" cy="528"/>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21"/>
              <p:cNvSpPr>
                <a:spLocks noChangeShapeType="1"/>
              </p:cNvSpPr>
              <p:nvPr/>
            </p:nvSpPr>
            <p:spPr bwMode="auto">
              <a:xfrm>
                <a:off x="1056" y="1056"/>
                <a:ext cx="1872" cy="0"/>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14"/>
              <p:cNvSpPr>
                <a:spLocks noChangeShapeType="1"/>
              </p:cNvSpPr>
              <p:nvPr/>
            </p:nvSpPr>
            <p:spPr bwMode="auto">
              <a:xfrm>
                <a:off x="2969" y="2841"/>
                <a:ext cx="0" cy="249"/>
              </a:xfrm>
              <a:prstGeom prst="line">
                <a:avLst/>
              </a:prstGeom>
              <a:noFill/>
              <a:ln w="9525">
                <a:solidFill>
                  <a:schemeClr val="fo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 name="Rectangle 22"/>
            <p:cNvSpPr>
              <a:spLocks noChangeArrowheads="1"/>
            </p:cNvSpPr>
            <p:nvPr/>
          </p:nvSpPr>
          <p:spPr bwMode="auto">
            <a:xfrm>
              <a:off x="6847632" y="1787843"/>
              <a:ext cx="762000" cy="457199"/>
            </a:xfrm>
            <a:prstGeom prst="rect">
              <a:avLst/>
            </a:prstGeom>
            <a:noFill/>
            <a:ln>
              <a:noFill/>
            </a:ln>
            <a:effectLst/>
            <a:extLst>
              <a:ext uri="{909E8E84-426E-40DD-AFC4-6F175D3DCCD1}">
                <a14:hiddenFill xmlns:a14="http://schemas.microsoft.com/office/drawing/2010/main">
                  <a:solidFill>
                    <a:srgbClr val="FF0066"/>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pPr>
              <a:r>
                <a:rPr lang="en-US" altLang="zh-CN">
                  <a:solidFill>
                    <a:schemeClr val="tx1"/>
                  </a:solidFill>
                  <a:ea typeface="楷体_GB2312" pitchFamily="49" charset="-122"/>
                </a:rPr>
                <a:t>yes</a:t>
              </a:r>
            </a:p>
          </p:txBody>
        </p:sp>
        <p:sp>
          <p:nvSpPr>
            <p:cNvPr id="14" name="Rectangle 23"/>
            <p:cNvSpPr>
              <a:spLocks noChangeArrowheads="1"/>
            </p:cNvSpPr>
            <p:nvPr/>
          </p:nvSpPr>
          <p:spPr bwMode="auto">
            <a:xfrm>
              <a:off x="4428622" y="2888425"/>
              <a:ext cx="609600" cy="533400"/>
            </a:xfrm>
            <a:prstGeom prst="rect">
              <a:avLst/>
            </a:prstGeom>
            <a:noFill/>
            <a:ln>
              <a:noFill/>
            </a:ln>
            <a:effectLst/>
            <a:extLst>
              <a:ext uri="{909E8E84-426E-40DD-AFC4-6F175D3DCCD1}">
                <a14:hiddenFill xmlns:a14="http://schemas.microsoft.com/office/drawing/2010/main">
                  <a:solidFill>
                    <a:srgbClr val="FF0066"/>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pPr>
              <a:r>
                <a:rPr lang="en-US" altLang="zh-CN" dirty="0">
                  <a:solidFill>
                    <a:schemeClr val="tx1"/>
                  </a:solidFill>
                  <a:ea typeface="楷体_GB2312" pitchFamily="49" charset="-122"/>
                </a:rPr>
                <a:t>no</a:t>
              </a: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总体概括</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从前述可知，搜索方向和步长是其中两个关键的步骤</a:t>
                </a:r>
                <a:endParaRPr lang="en-US" altLang="zh-CN" dirty="0"/>
              </a:p>
              <a:p>
                <a:r>
                  <a:rPr lang="zh-CN" altLang="en-US" dirty="0"/>
                  <a:t>最优步长</a:t>
                </a:r>
                <a:r>
                  <a:rPr lang="en-US" altLang="zh-CN" dirty="0"/>
                  <a:t>(optimal step size)</a:t>
                </a:r>
                <a:r>
                  <a:rPr lang="zh-CN" altLang="en-US" dirty="0"/>
                  <a:t>一般没有解析的形式，例如函数不能求导，此时采用近似求解的办法</a:t>
                </a:r>
                <a:endParaRPr lang="en-US" altLang="zh-CN" dirty="0"/>
              </a:p>
              <a:p>
                <a:pPr lvl="1"/>
                <a:r>
                  <a:rPr lang="zh-CN" altLang="en-US" dirty="0"/>
                  <a:t>首先，确定包含最小值的初始搜索区间</a:t>
                </a:r>
                <a:endParaRPr lang="en-US" altLang="zh-CN" dirty="0"/>
              </a:p>
              <a:p>
                <a:pPr lvl="1"/>
                <a:r>
                  <a:rPr lang="zh-CN" altLang="en-US" dirty="0"/>
                  <a:t>其次，利用某些区间分割技术或者插值技术来迭代减小该区间，直到区间宽度小于预先设定的精度，即得其近似解</a:t>
                </a:r>
                <a:endParaRPr lang="en-US" altLang="zh-CN" dirty="0"/>
              </a:p>
              <a:p>
                <a:r>
                  <a:rPr lang="zh-CN" altLang="en-US" dirty="0"/>
                  <a:t>可分为试探法和插值法</a:t>
                </a:r>
                <a:r>
                  <a:rPr lang="en-US" altLang="zh-CN" dirty="0"/>
                  <a:t>(interpolations)</a:t>
                </a:r>
              </a:p>
              <a:p>
                <a:pPr lvl="1"/>
                <a:r>
                  <a:rPr lang="zh-CN" altLang="en-US" dirty="0"/>
                  <a:t>进退法：初始点</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oMath>
                </a14:m>
                <a:r>
                  <a:rPr lang="zh-CN" altLang="en-US" dirty="0"/>
                  <a:t>和初始步长</a:t>
                </a:r>
                <a14:m>
                  <m:oMath xmlns:m="http://schemas.openxmlformats.org/officeDocument/2006/math">
                    <m:r>
                      <a:rPr lang="en-US" altLang="zh-CN" b="1" i="1" smtClean="0">
                        <a:latin typeface="Cambria Math"/>
                      </a:rPr>
                      <m:t>𝒉</m:t>
                    </m:r>
                  </m:oMath>
                </a14:m>
                <a:r>
                  <a:rPr lang="en-US" altLang="zh-CN" dirty="0"/>
                  <a:t>,</a:t>
                </a:r>
                <a:r>
                  <a:rPr lang="zh-CN" altLang="en-US" dirty="0"/>
                  <a:t>以及精度参数</a:t>
                </a:r>
                <a14:m>
                  <m:oMath xmlns:m="http://schemas.openxmlformats.org/officeDocument/2006/math">
                    <m:r>
                      <a:rPr lang="en-US" altLang="zh-CN" b="1" i="1" smtClean="0">
                        <a:latin typeface="Cambria Math"/>
                      </a:rPr>
                      <m:t>𝝐</m:t>
                    </m:r>
                  </m:oMath>
                </a14:m>
                <a:r>
                  <a:rPr lang="en-US" altLang="zh-CN" dirty="0"/>
                  <a:t>,</a:t>
                </a:r>
                <a:r>
                  <a:rPr lang="zh-CN" altLang="en-US" dirty="0"/>
                  <a:t>首先取</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r>
                      <a:rPr lang="en-US" altLang="zh-CN" b="1" i="1" smtClean="0">
                        <a:latin typeface="Cambria Math"/>
                      </a:rPr>
                      <m:t>+</m:t>
                    </m:r>
                    <m:r>
                      <a:rPr lang="en-US" altLang="zh-CN" b="1" i="1" smtClean="0">
                        <a:latin typeface="Cambria Math"/>
                      </a:rPr>
                      <m:t>𝒉</m:t>
                    </m:r>
                  </m:oMath>
                </a14:m>
                <a:r>
                  <a:rPr lang="zh-CN" altLang="en-US" dirty="0"/>
                  <a:t>作为新的试探点：若</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r>
                          <a:rPr lang="en-US" altLang="zh-CN" b="1" i="1" smtClean="0">
                            <a:latin typeface="Cambria Math"/>
                          </a:rPr>
                          <m:t>+</m:t>
                        </m:r>
                        <m:r>
                          <a:rPr lang="en-US" altLang="zh-CN" b="1" i="1" smtClean="0">
                            <a:latin typeface="Cambria Math"/>
                          </a:rPr>
                          <m:t>𝒉</m:t>
                        </m:r>
                      </m:e>
                    </m:d>
                    <m:r>
                      <a:rPr lang="en-US" altLang="zh-CN" b="1" i="1" smtClean="0">
                        <a:latin typeface="Cambria Math"/>
                      </a:rPr>
                      <m:t>&lt;</m:t>
                    </m:r>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𝟎</m:t>
                                </m:r>
                              </m:e>
                            </m:d>
                          </m:sup>
                        </m:sSup>
                      </m:e>
                    </m:d>
                  </m:oMath>
                </a14:m>
                <a:r>
                  <a:rPr lang="en-US" altLang="zh-CN" dirty="0"/>
                  <a:t>,</a:t>
                </a:r>
                <a:r>
                  <a:rPr lang="zh-CN" altLang="en-US" dirty="0"/>
                  <a:t>搜索成功，下一步搜索增大步长为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𝜷</m:t>
                        </m:r>
                      </m:e>
                      <m:sub>
                        <m:r>
                          <a:rPr lang="en-US" altLang="zh-CN" b="1" i="1" smtClean="0">
                            <a:latin typeface="Cambria Math"/>
                          </a:rPr>
                          <m:t>𝟏</m:t>
                        </m:r>
                      </m:sub>
                    </m:sSub>
                    <m:r>
                      <a:rPr lang="en-US" altLang="zh-CN" b="1" i="1" smtClean="0">
                        <a:latin typeface="Cambria Math"/>
                      </a:rPr>
                      <m:t>𝒉</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𝜷</m:t>
                        </m:r>
                      </m:e>
                      <m:sub>
                        <m:r>
                          <a:rPr lang="en-US" altLang="zh-CN" b="1" i="1" smtClean="0">
                            <a:latin typeface="Cambria Math"/>
                          </a:rPr>
                          <m:t>𝟏</m:t>
                        </m:r>
                      </m:sub>
                    </m:sSub>
                    <m:r>
                      <a:rPr lang="en-US" altLang="zh-CN" b="1" i="1" smtClean="0">
                        <a:latin typeface="Cambria Math"/>
                      </a:rPr>
                      <m:t>&gt;</m:t>
                    </m:r>
                    <m:r>
                      <a:rPr lang="en-US" altLang="zh-CN" b="1" i="1" smtClean="0">
                        <a:latin typeface="Cambria Math"/>
                      </a:rPr>
                      <m:t>𝟏</m:t>
                    </m:r>
                  </m:oMath>
                </a14:m>
                <a:r>
                  <a:rPr lang="en-US" altLang="zh-CN" dirty="0"/>
                  <a:t>,</a:t>
                </a:r>
                <a:r>
                  <a:rPr lang="zh-CN" altLang="en-US" dirty="0"/>
                  <a:t>继续搜索；否则，搜索失败，后退一小步</a:t>
                </a:r>
                <a:r>
                  <a:rPr lang="en-US" altLang="zh-CN" dirty="0"/>
                  <a:t>,</a:t>
                </a:r>
                <a:r>
                  <a:rPr lang="zh-CN" altLang="en-US" dirty="0"/>
                  <a:t>步长缩小为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𝜷</m:t>
                        </m:r>
                      </m:e>
                      <m:sub>
                        <m:r>
                          <a:rPr lang="en-US" altLang="zh-CN" b="1" i="1" smtClean="0">
                            <a:latin typeface="Cambria Math"/>
                          </a:rPr>
                          <m:t>𝟐</m:t>
                        </m:r>
                      </m:sub>
                    </m:sSub>
                    <m:r>
                      <a:rPr lang="en-US" altLang="zh-CN" b="1" i="1" smtClean="0">
                        <a:latin typeface="Cambria Math"/>
                      </a:rPr>
                      <m:t>𝒉</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𝜷</m:t>
                        </m:r>
                      </m:e>
                      <m:sub>
                        <m:r>
                          <a:rPr lang="en-US" altLang="zh-CN" b="1" i="1" smtClean="0">
                            <a:latin typeface="Cambria Math"/>
                          </a:rPr>
                          <m:t>𝟐</m:t>
                        </m:r>
                      </m:sub>
                    </m:sSub>
                    <m:r>
                      <a:rPr lang="en-US" altLang="zh-CN" b="1" i="1" smtClean="0">
                        <a:latin typeface="Cambria Math"/>
                      </a:rPr>
                      <m:t>&lt;</m:t>
                    </m:r>
                    <m:r>
                      <a:rPr lang="en-US" altLang="zh-CN" b="1" i="1" smtClean="0">
                        <a:latin typeface="Cambria Math"/>
                      </a:rPr>
                      <m:t>𝟏</m:t>
                    </m:r>
                  </m:oMath>
                </a14:m>
                <a:r>
                  <a:rPr lang="en-US" altLang="zh-CN" dirty="0"/>
                  <a:t>,</a:t>
                </a:r>
                <a:r>
                  <a:rPr lang="zh-CN" altLang="en-US" dirty="0"/>
                  <a:t>继续搜索；最后直到步长参数下降到预先给定的精度时停止。</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410" r="-1257" b="-10304"/>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总体概括</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1"/>
                <a:r>
                  <a:rPr lang="zh-CN" altLang="en-US" sz="2000" dirty="0"/>
                  <a:t>进退法简单，但效率低，可用于求包含函数极小点的区间</a:t>
                </a:r>
                <a:r>
                  <a:rPr lang="en-US" altLang="zh-CN" sz="2000" dirty="0"/>
                  <a:t>(</a:t>
                </a:r>
                <a:r>
                  <a:rPr lang="zh-CN" altLang="en-US" sz="2000" dirty="0"/>
                  <a:t>称为区间搜索算法</a:t>
                </a:r>
                <a:r>
                  <a:rPr lang="en-US" altLang="zh-CN" sz="2000" dirty="0"/>
                  <a:t>)</a:t>
                </a:r>
              </a:p>
              <a:p>
                <a:r>
                  <a:rPr lang="en-US" altLang="zh-CN" sz="2400" dirty="0"/>
                  <a:t>Golden Section(</a:t>
                </a:r>
                <a:r>
                  <a:rPr lang="zh-CN" altLang="en-US" sz="2400" dirty="0"/>
                  <a:t>黄金分割法，</a:t>
                </a:r>
                <a:r>
                  <a:rPr lang="en-US" altLang="zh-CN" sz="2400" dirty="0"/>
                  <a:t>0.618</a:t>
                </a:r>
                <a:r>
                  <a:rPr lang="zh-CN" altLang="en-US" sz="2400" dirty="0"/>
                  <a:t>法</a:t>
                </a:r>
                <a:r>
                  <a:rPr lang="en-US" altLang="zh-CN" sz="2400" dirty="0"/>
                  <a:t>),</a:t>
                </a:r>
                <a:r>
                  <a:rPr lang="zh-CN" altLang="en-US" sz="2400" dirty="0"/>
                  <a:t>只对单谷函数</a:t>
                </a:r>
                <a:r>
                  <a:rPr lang="en-US" altLang="zh-CN" sz="2400" dirty="0"/>
                  <a:t>(</a:t>
                </a:r>
                <a:r>
                  <a:rPr lang="en-US" altLang="zh-CN" sz="2400" dirty="0" err="1"/>
                  <a:t>unimodal</a:t>
                </a:r>
                <a:r>
                  <a:rPr lang="en-US" altLang="zh-CN" sz="2400" dirty="0"/>
                  <a:t> function)</a:t>
                </a:r>
              </a:p>
              <a:p>
                <a:pPr lvl="1"/>
                <a:r>
                  <a:rPr lang="zh-CN" altLang="en-US" sz="2000" dirty="0"/>
                  <a:t>对区间</a:t>
                </a:r>
                <a14:m>
                  <m:oMath xmlns:m="http://schemas.openxmlformats.org/officeDocument/2006/math">
                    <m:r>
                      <a:rPr lang="en-US" altLang="zh-CN" sz="2000" b="1" i="1" smtClean="0">
                        <a:latin typeface="Cambria Math"/>
                      </a:rPr>
                      <m:t>[</m:t>
                    </m:r>
                    <m:r>
                      <a:rPr lang="en-US" altLang="zh-CN" sz="2000" b="1" i="1" smtClean="0">
                        <a:latin typeface="Cambria Math"/>
                      </a:rPr>
                      <m:t>𝒂</m:t>
                    </m:r>
                    <m:r>
                      <a:rPr lang="en-US" altLang="zh-CN" sz="2000" b="1" i="1" smtClean="0">
                        <a:latin typeface="Cambria Math"/>
                      </a:rPr>
                      <m:t>,</m:t>
                    </m:r>
                    <m:r>
                      <a:rPr lang="en-US" altLang="zh-CN" sz="2000" b="1" i="1" smtClean="0">
                        <a:latin typeface="Cambria Math"/>
                      </a:rPr>
                      <m:t>𝒃</m:t>
                    </m:r>
                    <m:r>
                      <a:rPr lang="en-US" altLang="zh-CN" sz="2000" b="1" i="1" smtClean="0">
                        <a:latin typeface="Cambria Math"/>
                      </a:rPr>
                      <m:t>]</m:t>
                    </m:r>
                  </m:oMath>
                </a14:m>
                <a:r>
                  <a:rPr lang="en-US" altLang="zh-CN" sz="2000" dirty="0"/>
                  <a:t>,</a:t>
                </a:r>
                <a:r>
                  <a:rPr lang="zh-CN" altLang="en-US" sz="2000" dirty="0"/>
                  <a:t>任意计算两个试探点</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oMath>
                </a14:m>
                <a:r>
                  <a:rPr lang="en-US" altLang="zh-CN" sz="2000" dirty="0"/>
                  <a:t>,</a:t>
                </a:r>
                <a:r>
                  <a:rPr lang="zh-CN" altLang="en-US" sz="2000" dirty="0"/>
                  <a:t>按照对称原则</a:t>
                </a:r>
                <a:r>
                  <a:rPr lang="en-US" altLang="zh-CN" sz="2000" dirty="0"/>
                  <a:t>:</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𝒂</m:t>
                    </m:r>
                    <m:r>
                      <a:rPr lang="en-US" altLang="zh-CN" sz="2000" b="1" i="1" smtClean="0">
                        <a:latin typeface="Cambria Math"/>
                      </a:rPr>
                      <m:t>=</m:t>
                    </m:r>
                    <m:r>
                      <a:rPr lang="en-US" altLang="zh-CN" sz="2000" b="1" i="1" smtClean="0">
                        <a:latin typeface="Cambria Math"/>
                      </a:rPr>
                      <m:t>𝒃</m:t>
                    </m:r>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oMath>
                </a14:m>
                <a:r>
                  <a:rPr lang="en-US" altLang="zh-CN" sz="2000" dirty="0"/>
                  <a:t>;</a:t>
                </a:r>
                <a:r>
                  <a:rPr lang="zh-CN" altLang="en-US" sz="2000" dirty="0"/>
                  <a:t>等比收缩原则</a:t>
                </a:r>
                <a:r>
                  <a:rPr lang="en-US" altLang="zh-CN" sz="2000" dirty="0"/>
                  <a:t>:</a:t>
                </a:r>
                <a14:m>
                  <m:oMath xmlns:m="http://schemas.openxmlformats.org/officeDocument/2006/math">
                    <m:f>
                      <m:fPr>
                        <m:ctrlPr>
                          <a:rPr lang="en-US" altLang="zh-CN" sz="2000" b="1" i="1" smtClean="0">
                            <a:latin typeface="Cambria Math" panose="02040503050406030204" pitchFamily="18" charset="0"/>
                          </a:rPr>
                        </m:ctrlPr>
                      </m:fPr>
                      <m:num>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𝒂</m:t>
                        </m:r>
                      </m:num>
                      <m:den>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r>
                          <a:rPr lang="en-US" altLang="zh-CN" sz="2000" b="1" i="1" smtClean="0">
                            <a:latin typeface="Cambria Math"/>
                          </a:rPr>
                          <m:t>𝒂</m:t>
                        </m:r>
                      </m:den>
                    </m:f>
                    <m:r>
                      <a:rPr lang="en-US" altLang="zh-CN" sz="2000" b="1" i="1" smtClean="0">
                        <a:latin typeface="Cambria Math"/>
                      </a:rPr>
                      <m:t>=</m:t>
                    </m:r>
                    <m:f>
                      <m:fPr>
                        <m:ctrlPr>
                          <a:rPr lang="en-US" altLang="zh-CN" sz="2000" b="1" i="1" smtClean="0">
                            <a:latin typeface="Cambria Math" panose="02040503050406030204" pitchFamily="18" charset="0"/>
                          </a:rPr>
                        </m:ctrlPr>
                      </m:fPr>
                      <m:num>
                        <m:r>
                          <a:rPr lang="en-US" altLang="zh-CN" sz="2000" b="1" i="1" smtClean="0">
                            <a:latin typeface="Cambria Math"/>
                          </a:rPr>
                          <m:t>𝒃</m:t>
                        </m:r>
                        <m:r>
                          <a:rPr lang="en-US" altLang="zh-CN" sz="2000" b="1" i="1" smtClean="0">
                            <a:latin typeface="Cambria Math"/>
                          </a:rPr>
                          <m:t>−</m:t>
                        </m:r>
                        <m:r>
                          <a:rPr lang="en-US" altLang="zh-CN" sz="2000" b="1" i="1" smtClean="0">
                            <a:latin typeface="Cambria Math"/>
                          </a:rPr>
                          <m:t>𝒂</m:t>
                        </m:r>
                      </m:num>
                      <m:den>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𝒂</m:t>
                        </m:r>
                      </m:den>
                    </m:f>
                    <m:r>
                      <a:rPr lang="en-US" altLang="zh-CN" sz="2000" b="1" i="1" smtClean="0">
                        <a:latin typeface="Cambria Math"/>
                      </a:rPr>
                      <m:t>⇒</m:t>
                    </m:r>
                    <m:r>
                      <a:rPr lang="zh-CN" altLang="en-US" sz="2000" i="1">
                        <a:latin typeface="Cambria Math"/>
                      </a:rPr>
                      <m:t>每次</m:t>
                    </m:r>
                    <m:r>
                      <a:rPr lang="zh-CN" altLang="en-US" sz="2000" i="1" smtClean="0">
                        <a:latin typeface="Cambria Math"/>
                      </a:rPr>
                      <m:t>保留</m:t>
                    </m:r>
                  </m:oMath>
                </a14:m>
                <a:r>
                  <a:rPr lang="zh-CN" altLang="en-US" sz="2000" dirty="0"/>
                  <a:t>的区间是原区间的</a:t>
                </a:r>
                <a:r>
                  <a:rPr lang="en-US" altLang="zh-CN" sz="2000" dirty="0"/>
                  <a:t>0.618</a:t>
                </a:r>
                <a:r>
                  <a:rPr lang="zh-CN" altLang="en-US" sz="2000" dirty="0"/>
                  <a:t>倍</a:t>
                </a:r>
                <a:endParaRPr lang="en-US" altLang="zh-CN" sz="2000" dirty="0"/>
              </a:p>
              <a:p>
                <a:r>
                  <a:rPr lang="zh-CN" altLang="en-US" sz="2400" dirty="0"/>
                  <a:t>插值法，根据原函数在某些试探点的信息，构造一个与</a:t>
                </a:r>
                <a14:m>
                  <m:oMath xmlns:m="http://schemas.openxmlformats.org/officeDocument/2006/math">
                    <m:r>
                      <a:rPr lang="en-US" altLang="zh-CN" sz="2400" b="1" i="1" smtClean="0">
                        <a:latin typeface="Cambria Math"/>
                      </a:rPr>
                      <m:t>𝒇</m:t>
                    </m:r>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oMath>
                </a14:m>
                <a:r>
                  <a:rPr lang="zh-CN" altLang="en-US" sz="2400" dirty="0"/>
                  <a:t>近似的函数</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𝒇</m:t>
                        </m:r>
                      </m:e>
                    </m:acc>
                    <m:r>
                      <a:rPr lang="en-US" altLang="zh-CN" sz="2400" b="1" i="1" dirty="0" smtClean="0">
                        <a:latin typeface="Cambria Math"/>
                      </a:rPr>
                      <m:t>(</m:t>
                    </m:r>
                    <m:r>
                      <a:rPr lang="en-US" altLang="zh-CN" sz="2400" b="1" i="1" dirty="0" smtClean="0">
                        <a:latin typeface="Cambria Math"/>
                      </a:rPr>
                      <m:t>𝒙</m:t>
                    </m:r>
                    <m:r>
                      <a:rPr lang="en-US" altLang="zh-CN" sz="2400" b="1" i="1" dirty="0" smtClean="0">
                        <a:latin typeface="Cambria Math"/>
                      </a:rPr>
                      <m:t>)</m:t>
                    </m:r>
                  </m:oMath>
                </a14:m>
                <a:r>
                  <a:rPr lang="en-US" altLang="zh-CN" sz="2400" dirty="0"/>
                  <a:t>,</a:t>
                </a:r>
                <a:r>
                  <a:rPr lang="zh-CN" altLang="en-US" sz="2400" dirty="0"/>
                  <a:t>在一定条件下可以期望</a:t>
                </a:r>
                <a14:m>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a:rPr>
                          <m:t>𝒇</m:t>
                        </m:r>
                      </m:e>
                    </m:acc>
                  </m:oMath>
                </a14:m>
                <a:r>
                  <a:rPr lang="zh-CN" altLang="en-US" sz="2400" dirty="0"/>
                  <a:t>的极小点会接近</a:t>
                </a:r>
                <a14:m>
                  <m:oMath xmlns:m="http://schemas.openxmlformats.org/officeDocument/2006/math">
                    <m:r>
                      <a:rPr lang="en-US" altLang="zh-CN" sz="2400" i="1">
                        <a:latin typeface="Cambria Math"/>
                      </a:rPr>
                      <m:t>𝒇</m:t>
                    </m:r>
                    <m:r>
                      <a:rPr lang="en-US" altLang="zh-CN" sz="2400" i="1">
                        <a:latin typeface="Cambria Math"/>
                      </a:rPr>
                      <m:t>(</m:t>
                    </m:r>
                    <m:r>
                      <a:rPr lang="en-US" altLang="zh-CN" sz="2400" i="1">
                        <a:latin typeface="Cambria Math"/>
                      </a:rPr>
                      <m:t>𝒙</m:t>
                    </m:r>
                    <m:r>
                      <a:rPr lang="en-US" altLang="zh-CN" sz="2400" i="1">
                        <a:latin typeface="Cambria Math"/>
                      </a:rPr>
                      <m:t>)</m:t>
                    </m:r>
                  </m:oMath>
                </a14:m>
                <a:r>
                  <a:rPr lang="zh-CN" altLang="en-US" sz="2400" dirty="0"/>
                  <a:t>的极小点，然后取</a:t>
                </a:r>
                <a14:m>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a:rPr>
                          <m:t>𝒇</m:t>
                        </m:r>
                      </m:e>
                    </m:acc>
                  </m:oMath>
                </a14:m>
                <a:r>
                  <a:rPr lang="zh-CN" altLang="en-US" sz="2400" dirty="0"/>
                  <a:t>的极小点作为新的试探点，设法缩短搜索区间，一般去二次或三次函数近似</a:t>
                </a:r>
                <a:endParaRPr lang="en-US" altLang="zh-CN" sz="2400" dirty="0"/>
              </a:p>
              <a:p>
                <a:pPr lvl="1"/>
                <a:r>
                  <a:rPr lang="zh-CN" altLang="en-US" sz="2000" dirty="0"/>
                  <a:t>二次插值和试位法</a:t>
                </a:r>
                <a:endParaRPr lang="en-US" altLang="zh-CN" sz="2000" dirty="0"/>
              </a:p>
              <a:p>
                <a:pPr lvl="1"/>
                <a:r>
                  <a:rPr lang="zh-CN" altLang="en-US" sz="2000" dirty="0"/>
                  <a:t>三次插值法</a:t>
                </a:r>
                <a:r>
                  <a:rPr lang="en-US" altLang="zh-CN" sz="2000" dirty="0"/>
                  <a:t>(</a:t>
                </a:r>
                <a:r>
                  <a:rPr lang="en-US" altLang="zh-CN" sz="2000" dirty="0" err="1"/>
                  <a:t>Davidon</a:t>
                </a:r>
                <a:r>
                  <a:rPr lang="zh-CN" altLang="en-US" sz="2000" dirty="0"/>
                  <a:t>搜索法</a:t>
                </a:r>
                <a:r>
                  <a:rPr lang="en-US" altLang="zh-CN" sz="2000" dirty="0"/>
                  <a:t>)</a:t>
                </a:r>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759" r="-26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数学模型</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构件的表面积问题</a:t>
                </a:r>
                <a:endParaRPr lang="en-US" altLang="zh-CN" dirty="0"/>
              </a:p>
              <a:p>
                <a:pPr lvl="1"/>
                <a:r>
                  <a:rPr lang="zh-CN" altLang="en-US" dirty="0"/>
                  <a:t>一个半球形与圆柱形相接的构件，要求在构件体积一定的条件下，确定构件的尺寸使其表面积最小</a:t>
                </a:r>
                <a:endParaRPr lang="en-US" altLang="zh-CN" dirty="0"/>
              </a:p>
              <a:p>
                <a:pPr lvl="1"/>
                <a:r>
                  <a:rPr lang="zh-CN" altLang="en-US" dirty="0"/>
                  <a:t>设如图，圆柱形底半径为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oMath>
                </a14:m>
                <a:r>
                  <a:rPr lang="en-US" altLang="zh-CN" dirty="0"/>
                  <a:t>,</a:t>
                </a:r>
                <a:r>
                  <a:rPr lang="zh-CN" altLang="en-US" dirty="0"/>
                  <a:t>高为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oMath>
                </a14:m>
                <a:r>
                  <a:rPr lang="en-US" altLang="zh-CN" dirty="0"/>
                  <a:t>,</a:t>
                </a:r>
                <a:r>
                  <a:rPr lang="zh-CN" altLang="en-US" dirty="0"/>
                  <a:t>其表面积为</a:t>
                </a:r>
                <a:endParaRPr lang="en-US" altLang="zh-CN" dirty="0"/>
              </a:p>
              <a:p>
                <a:pPr lvl="1"/>
                <a14:m>
                  <m:oMath xmlns:m="http://schemas.openxmlformats.org/officeDocument/2006/math">
                    <m:r>
                      <a:rPr lang="en-US" altLang="zh-CN" b="1" i="1" smtClean="0">
                        <a:latin typeface="Cambria Math"/>
                      </a:rPr>
                      <m:t>𝑺</m:t>
                    </m:r>
                    <m:r>
                      <a:rPr lang="en-US" altLang="zh-CN" b="1" i="1" smtClean="0">
                        <a:latin typeface="Cambria Math"/>
                      </a:rPr>
                      <m:t>=</m:t>
                    </m:r>
                    <m:r>
                      <a:rPr lang="en-US" altLang="zh-CN" b="1" i="1" smtClean="0">
                        <a:latin typeface="Cambria Math"/>
                      </a:rPr>
                      <m:t>𝟐</m:t>
                    </m:r>
                    <m:r>
                      <a:rPr lang="en-US" altLang="zh-CN" b="1" i="1" smtClean="0">
                        <a:latin typeface="Cambria Math"/>
                      </a:rPr>
                      <m:t>𝝅</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r>
                      <a:rPr lang="en-US" altLang="zh-CN" b="1" i="1" smtClean="0">
                        <a:latin typeface="Cambria Math"/>
                      </a:rPr>
                      <m:t>+</m:t>
                    </m:r>
                    <m:r>
                      <a:rPr lang="en-US" altLang="zh-CN" b="1" i="1" smtClean="0">
                        <a:latin typeface="Cambria Math"/>
                      </a:rPr>
                      <m:t>𝟐</m:t>
                    </m:r>
                    <m:r>
                      <a:rPr lang="en-US" altLang="zh-CN" b="1" i="1" smtClean="0">
                        <a:latin typeface="Cambria Math"/>
                      </a:rPr>
                      <m:t>𝝅</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𝝅</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r>
                      <a:rPr lang="en-US" altLang="zh-CN" b="1" i="1" smtClean="0">
                        <a:latin typeface="Cambria Math"/>
                      </a:rPr>
                      <m:t>=</m:t>
                    </m:r>
                    <m:r>
                      <a:rPr lang="en-US" altLang="zh-CN" b="1" i="1" smtClean="0">
                        <a:latin typeface="Cambria Math"/>
                      </a:rPr>
                      <m:t>𝟑</m:t>
                    </m:r>
                    <m:r>
                      <a:rPr lang="en-US" altLang="zh-CN" b="1" i="1" smtClean="0">
                        <a:latin typeface="Cambria Math"/>
                      </a:rPr>
                      <m:t>𝝅</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r>
                      <a:rPr lang="en-US" altLang="zh-CN" b="1" i="1" smtClean="0">
                        <a:latin typeface="Cambria Math"/>
                      </a:rPr>
                      <m:t>+</m:t>
                    </m:r>
                    <m:r>
                      <a:rPr lang="en-US" altLang="zh-CN" b="1" i="1" smtClean="0">
                        <a:latin typeface="Cambria Math"/>
                      </a:rPr>
                      <m:t>𝟐</m:t>
                    </m:r>
                    <m:r>
                      <a:rPr lang="en-US" altLang="zh-CN" b="1" i="1" smtClean="0">
                        <a:latin typeface="Cambria Math"/>
                      </a:rPr>
                      <m:t>𝝅</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oMath>
                </a14:m>
                <a:endParaRPr lang="en-US" altLang="zh-CN" b="1" dirty="0"/>
              </a:p>
              <a:p>
                <a:pPr lvl="1"/>
                <a:r>
                  <a:rPr lang="zh-CN" altLang="en-US" dirty="0"/>
                  <a:t>设其体积为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𝑽</m:t>
                        </m:r>
                      </m:e>
                      <m:sub>
                        <m:r>
                          <a:rPr lang="en-US" altLang="zh-CN" b="1" i="1" smtClean="0">
                            <a:latin typeface="Cambria Math"/>
                          </a:rPr>
                          <m:t>𝟎</m:t>
                        </m:r>
                      </m:sub>
                    </m:sSub>
                    <m:r>
                      <a:rPr lang="en-US" altLang="zh-CN" b="1" i="1" smtClean="0">
                        <a:latin typeface="Cambria Math"/>
                      </a:rPr>
                      <m:t>,</m:t>
                    </m:r>
                  </m:oMath>
                </a14:m>
                <a:r>
                  <a:rPr lang="zh-CN" altLang="en-US" dirty="0"/>
                  <a:t>则有</a:t>
                </a:r>
                <a:endParaRPr lang="en-US" altLang="zh-CN" dirty="0"/>
              </a:p>
              <a:p>
                <a:pPr lvl="1"/>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𝑽</m:t>
                        </m:r>
                      </m:e>
                      <m:sub>
                        <m:r>
                          <a:rPr lang="en-US" altLang="zh-CN" b="1" i="1" smtClean="0">
                            <a:latin typeface="Cambria Math"/>
                          </a:rPr>
                          <m:t>𝟎</m:t>
                        </m:r>
                      </m:sub>
                    </m:sSub>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𝟐</m:t>
                        </m:r>
                      </m:num>
                      <m:den>
                        <m:r>
                          <a:rPr lang="en-US" altLang="zh-CN" b="1" i="1" smtClean="0">
                            <a:latin typeface="Cambria Math"/>
                          </a:rPr>
                          <m:t>𝟑</m:t>
                        </m:r>
                      </m:den>
                    </m:f>
                    <m:r>
                      <a:rPr lang="en-US" altLang="zh-CN" b="1" i="1" smtClean="0">
                        <a:latin typeface="Cambria Math"/>
                      </a:rPr>
                      <m:t>𝝅</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𝟑</m:t>
                        </m:r>
                      </m:sup>
                    </m:sSubSup>
                    <m:r>
                      <a:rPr lang="en-US" altLang="zh-CN" b="1" i="1" smtClean="0">
                        <a:latin typeface="Cambria Math"/>
                      </a:rPr>
                      <m:t>+</m:t>
                    </m:r>
                    <m:r>
                      <a:rPr lang="en-US" altLang="zh-CN" b="1" i="1" smtClean="0">
                        <a:latin typeface="Cambria Math"/>
                      </a:rPr>
                      <m:t>𝝅</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oMath>
                </a14:m>
                <a:endParaRPr lang="en-US" altLang="zh-CN" dirty="0"/>
              </a:p>
              <a:p>
                <a:pPr lvl="1"/>
                <a:r>
                  <a:rPr lang="zh-CN" altLang="en-US" dirty="0"/>
                  <a:t>故其数学模型为</a:t>
                </a:r>
                <a14:m>
                  <m:oMath xmlns:m="http://schemas.openxmlformats.org/officeDocument/2006/math">
                    <m:r>
                      <a:rPr lang="en-US" altLang="zh-CN" b="1" i="1" smtClean="0">
                        <a:latin typeface="Cambria Math"/>
                      </a:rPr>
                      <m:t>𝒎𝒊𝒏</m:t>
                    </m:r>
                    <m:r>
                      <a:rPr lang="en-US" altLang="zh-CN" b="1" i="1" smtClean="0">
                        <a:latin typeface="Cambria Math"/>
                      </a:rPr>
                      <m:t> </m:t>
                    </m:r>
                    <m:r>
                      <a:rPr lang="en-US" altLang="zh-CN" b="1" i="1" smtClean="0">
                        <a:latin typeface="Cambria Math"/>
                      </a:rPr>
                      <m:t>𝑺</m:t>
                    </m:r>
                    <m:r>
                      <a:rPr lang="en-US" altLang="zh-CN" b="1" i="1" smtClean="0">
                        <a:latin typeface="Cambria Math"/>
                      </a:rPr>
                      <m:t>=</m:t>
                    </m:r>
                    <m:r>
                      <a:rPr lang="en-US" altLang="zh-CN" b="1" i="1" smtClean="0">
                        <a:latin typeface="Cambria Math"/>
                      </a:rPr>
                      <m:t>𝟑</m:t>
                    </m:r>
                    <m:r>
                      <a:rPr lang="en-US" altLang="zh-CN" b="1" i="1" smtClean="0">
                        <a:latin typeface="Cambria Math"/>
                      </a:rPr>
                      <m:t>𝝅</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r>
                      <a:rPr lang="en-US" altLang="zh-CN" b="1" i="1" smtClean="0">
                        <a:latin typeface="Cambria Math"/>
                      </a:rPr>
                      <m:t>+</m:t>
                    </m:r>
                    <m:r>
                      <a:rPr lang="en-US" altLang="zh-CN" b="1" i="1" smtClean="0">
                        <a:latin typeface="Cambria Math"/>
                      </a:rPr>
                      <m:t>𝟐</m:t>
                    </m:r>
                    <m:r>
                      <a:rPr lang="en-US" altLang="zh-CN" b="1" i="1" smtClean="0">
                        <a:latin typeface="Cambria Math"/>
                      </a:rPr>
                      <m:t>𝝅</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f>
                              <m:fPr>
                                <m:ctrlPr>
                                  <a:rPr lang="en-US" altLang="zh-CN" i="1">
                                    <a:latin typeface="Cambria Math" panose="02040503050406030204" pitchFamily="18" charset="0"/>
                                  </a:rPr>
                                </m:ctrlPr>
                              </m:fPr>
                              <m:num>
                                <m:r>
                                  <a:rPr lang="en-US" altLang="zh-CN" i="1">
                                    <a:latin typeface="Cambria Math"/>
                                  </a:rPr>
                                  <m:t>𝟐</m:t>
                                </m:r>
                              </m:num>
                              <m:den>
                                <m:r>
                                  <a:rPr lang="en-US" altLang="zh-CN" i="1">
                                    <a:latin typeface="Cambria Math"/>
                                  </a:rPr>
                                  <m:t>𝟑</m:t>
                                </m:r>
                              </m:den>
                            </m:f>
                            <m:r>
                              <a:rPr lang="en-US" altLang="zh-CN" i="1">
                                <a:latin typeface="Cambria Math"/>
                              </a:rPr>
                              <m:t>𝝅</m:t>
                            </m:r>
                            <m:sSubSup>
                              <m:sSubSupPr>
                                <m:ctrlPr>
                                  <a:rPr lang="en-US" altLang="zh-CN" i="1">
                                    <a:latin typeface="Cambria Math" panose="02040503050406030204" pitchFamily="18" charset="0"/>
                                  </a:rPr>
                                </m:ctrlPr>
                              </m:sSubSupPr>
                              <m:e>
                                <m:r>
                                  <a:rPr lang="en-US" altLang="zh-CN" i="1">
                                    <a:latin typeface="Cambria Math"/>
                                  </a:rPr>
                                  <m:t>𝒙</m:t>
                                </m:r>
                              </m:e>
                              <m:sub>
                                <m:r>
                                  <a:rPr lang="en-US" altLang="zh-CN" i="1">
                                    <a:latin typeface="Cambria Math"/>
                                  </a:rPr>
                                  <m:t>𝟏</m:t>
                                </m:r>
                              </m:sub>
                              <m:sup>
                                <m:r>
                                  <a:rPr lang="en-US" altLang="zh-CN" i="1">
                                    <a:latin typeface="Cambria Math"/>
                                  </a:rPr>
                                  <m:t>𝟑</m:t>
                                </m:r>
                              </m:sup>
                            </m:sSubSup>
                            <m:r>
                              <a:rPr lang="en-US" altLang="zh-CN" i="1">
                                <a:latin typeface="Cambria Math"/>
                              </a:rPr>
                              <m:t>+</m:t>
                            </m:r>
                            <m:r>
                              <a:rPr lang="en-US" altLang="zh-CN" i="1">
                                <a:latin typeface="Cambria Math"/>
                              </a:rPr>
                              <m:t>𝝅</m:t>
                            </m:r>
                            <m:sSubSup>
                              <m:sSubSupPr>
                                <m:ctrlPr>
                                  <a:rPr lang="en-US" altLang="zh-CN" i="1">
                                    <a:latin typeface="Cambria Math" panose="02040503050406030204" pitchFamily="18" charset="0"/>
                                  </a:rPr>
                                </m:ctrlPr>
                              </m:sSubSupPr>
                              <m:e>
                                <m:r>
                                  <a:rPr lang="en-US" altLang="zh-CN" i="1">
                                    <a:latin typeface="Cambria Math"/>
                                  </a:rPr>
                                  <m:t>𝒙</m:t>
                                </m:r>
                              </m:e>
                              <m:sub>
                                <m:r>
                                  <a:rPr lang="en-US" altLang="zh-CN" i="1">
                                    <a:latin typeface="Cambria Math"/>
                                  </a:rPr>
                                  <m:t>𝟏</m:t>
                                </m:r>
                              </m:sub>
                              <m:sup>
                                <m:r>
                                  <a:rPr lang="en-US" altLang="zh-CN" i="1">
                                    <a:latin typeface="Cambria Math"/>
                                  </a:rPr>
                                  <m:t>𝟐</m:t>
                                </m:r>
                              </m:sup>
                            </m:sSubSup>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𝟐</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𝑽</m:t>
                                </m:r>
                              </m:e>
                              <m:sub>
                                <m:r>
                                  <a:rPr lang="en-US" altLang="zh-CN" b="1" i="1" smtClean="0">
                                    <a:latin typeface="Cambria Math"/>
                                  </a:rPr>
                                  <m:t>𝟎</m:t>
                                </m:r>
                              </m:sub>
                            </m:sSub>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𝟎</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𝟎</m:t>
                            </m:r>
                          </m:e>
                        </m:eqArr>
                      </m:e>
                    </m:d>
                  </m:oMath>
                </a14:m>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735" r="-1190"/>
                </a:stretch>
              </a:blipFill>
            </p:spPr>
            <p:txBody>
              <a:bodyPr/>
              <a:lstStyle/>
              <a:p>
                <a:r>
                  <a:rPr lang="zh-CN" altLang="en-US">
                    <a:noFill/>
                  </a:rPr>
                  <a:t> </a:t>
                </a:r>
                <a:endParaRPr lang="zh-CN" altLang="en-US">
                  <a:noFill/>
                </a:endParaRPr>
              </a:p>
            </p:txBody>
          </p:sp>
        </mc:Fallback>
      </mc:AlternateContent>
      <p:grpSp>
        <p:nvGrpSpPr>
          <p:cNvPr id="5" name="Group 4"/>
          <p:cNvGrpSpPr/>
          <p:nvPr/>
        </p:nvGrpSpPr>
        <p:grpSpPr>
          <a:xfrm>
            <a:off x="7961196" y="3039673"/>
            <a:ext cx="2032366" cy="2153684"/>
            <a:chOff x="7892715" y="2607625"/>
            <a:chExt cx="2032366" cy="2153684"/>
          </a:xfrm>
        </p:grpSpPr>
        <p:sp>
          <p:nvSpPr>
            <p:cNvPr id="4" name="Can 3"/>
            <p:cNvSpPr/>
            <p:nvPr/>
          </p:nvSpPr>
          <p:spPr bwMode="auto">
            <a:xfrm>
              <a:off x="7905328" y="3033117"/>
              <a:ext cx="1368152" cy="1728192"/>
            </a:xfrm>
            <a:prstGeom prst="ca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7" name="Freeform 6"/>
            <p:cNvSpPr/>
            <p:nvPr/>
          </p:nvSpPr>
          <p:spPr bwMode="auto">
            <a:xfrm>
              <a:off x="7892715" y="2607625"/>
              <a:ext cx="1395664" cy="592775"/>
            </a:xfrm>
            <a:custGeom>
              <a:avLst/>
              <a:gdLst>
                <a:gd name="connsiteX0" fmla="*/ 0 w 1395664"/>
                <a:gd name="connsiteY0" fmla="*/ 592775 h 592775"/>
                <a:gd name="connsiteX1" fmla="*/ 120316 w 1395664"/>
                <a:gd name="connsiteY1" fmla="*/ 267922 h 592775"/>
                <a:gd name="connsiteX2" fmla="*/ 385011 w 1395664"/>
                <a:gd name="connsiteY2" fmla="*/ 63386 h 592775"/>
                <a:gd name="connsiteX3" fmla="*/ 601579 w 1395664"/>
                <a:gd name="connsiteY3" fmla="*/ 3228 h 592775"/>
                <a:gd name="connsiteX4" fmla="*/ 818148 w 1395664"/>
                <a:gd name="connsiteY4" fmla="*/ 15259 h 592775"/>
                <a:gd name="connsiteX5" fmla="*/ 998621 w 1395664"/>
                <a:gd name="connsiteY5" fmla="*/ 75417 h 592775"/>
                <a:gd name="connsiteX6" fmla="*/ 1179095 w 1395664"/>
                <a:gd name="connsiteY6" fmla="*/ 171670 h 592775"/>
                <a:gd name="connsiteX7" fmla="*/ 1347537 w 1395664"/>
                <a:gd name="connsiteY7" fmla="*/ 388238 h 592775"/>
                <a:gd name="connsiteX8" fmla="*/ 1395664 w 1395664"/>
                <a:gd name="connsiteY8" fmla="*/ 580743 h 59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5664" h="592775">
                  <a:moveTo>
                    <a:pt x="0" y="592775"/>
                  </a:moveTo>
                  <a:cubicBezTo>
                    <a:pt x="28074" y="474464"/>
                    <a:pt x="56148" y="356153"/>
                    <a:pt x="120316" y="267922"/>
                  </a:cubicBezTo>
                  <a:cubicBezTo>
                    <a:pt x="184485" y="179690"/>
                    <a:pt x="304801" y="107502"/>
                    <a:pt x="385011" y="63386"/>
                  </a:cubicBezTo>
                  <a:cubicBezTo>
                    <a:pt x="465221" y="19270"/>
                    <a:pt x="529390" y="11249"/>
                    <a:pt x="601579" y="3228"/>
                  </a:cubicBezTo>
                  <a:cubicBezTo>
                    <a:pt x="673769" y="-4793"/>
                    <a:pt x="751974" y="3227"/>
                    <a:pt x="818148" y="15259"/>
                  </a:cubicBezTo>
                  <a:cubicBezTo>
                    <a:pt x="884322" y="27290"/>
                    <a:pt x="938463" y="49349"/>
                    <a:pt x="998621" y="75417"/>
                  </a:cubicBezTo>
                  <a:cubicBezTo>
                    <a:pt x="1058779" y="101485"/>
                    <a:pt x="1120942" y="119533"/>
                    <a:pt x="1179095" y="171670"/>
                  </a:cubicBezTo>
                  <a:cubicBezTo>
                    <a:pt x="1237248" y="223807"/>
                    <a:pt x="1311442" y="320059"/>
                    <a:pt x="1347537" y="388238"/>
                  </a:cubicBezTo>
                  <a:cubicBezTo>
                    <a:pt x="1383632" y="456417"/>
                    <a:pt x="1389648" y="518580"/>
                    <a:pt x="1395664" y="580743"/>
                  </a:cubicBezTo>
                </a:path>
              </a:pathLst>
            </a:cu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cxnSp>
          <p:nvCxnSpPr>
            <p:cNvPr id="9" name="Straight Connector 8"/>
            <p:cNvCxnSpPr/>
            <p:nvPr/>
          </p:nvCxnSpPr>
          <p:spPr bwMode="auto">
            <a:xfrm>
              <a:off x="9288379" y="3200400"/>
              <a:ext cx="48915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p:cNvCxnSpPr/>
            <p:nvPr/>
          </p:nvCxnSpPr>
          <p:spPr bwMode="auto">
            <a:xfrm>
              <a:off x="9288379" y="4617293"/>
              <a:ext cx="48915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flipH="1">
              <a:off x="7892715" y="3200400"/>
              <a:ext cx="69668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4" name="TextBox 13"/>
                <p:cNvSpPr txBox="1"/>
                <p:nvPr/>
              </p:nvSpPr>
              <p:spPr>
                <a:xfrm>
                  <a:off x="8066765" y="2745085"/>
                  <a:ext cx="57606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oMath>
                    </m:oMathPara>
                  </a14:m>
                  <a:endParaRPr lang="zh-CN" alt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066765" y="2745085"/>
                  <a:ext cx="576064" cy="461665"/>
                </a:xfrm>
                <a:prstGeom prst="rect">
                  <a:avLst/>
                </a:prstGeom>
                <a:blipFill rotWithShape="1">
                  <a:blip r:embed="rId6"/>
                  <a:stretch>
                    <a:fillRect l="-4211" b="-39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9259579" y="3666380"/>
                  <a:ext cx="6655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oMath>
                    </m:oMathPara>
                  </a14:m>
                  <a:endParaRPr lang="zh-CN" alt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9259579" y="3666380"/>
                  <a:ext cx="665503" cy="461665"/>
                </a:xfrm>
                <a:prstGeom prst="rect">
                  <a:avLst/>
                </a:prstGeom>
                <a:blipFill rotWithShape="1">
                  <a:blip r:embed="rId7"/>
                  <a:stretch>
                    <a:fillRect b="-3947"/>
                  </a:stretch>
                </a:blipFill>
              </p:spPr>
              <p:txBody>
                <a:bodyPr/>
                <a:lstStyle/>
                <a:p>
                  <a:r>
                    <a:rPr lang="zh-CN" altLang="en-US">
                      <a:noFill/>
                    </a:rPr>
                    <a:t> </a:t>
                  </a:r>
                  <a:endParaRPr lang="zh-CN" altLang="en-US">
                    <a:noFill/>
                  </a:endParaRPr>
                </a:p>
              </p:txBody>
            </p:sp>
          </mc:Fallback>
        </mc:AlternateContent>
        <p:cxnSp>
          <p:nvCxnSpPr>
            <p:cNvPr id="17" name="Straight Connector 16"/>
            <p:cNvCxnSpPr/>
            <p:nvPr/>
          </p:nvCxnSpPr>
          <p:spPr bwMode="auto">
            <a:xfrm>
              <a:off x="9633520" y="3200400"/>
              <a:ext cx="0" cy="1416893"/>
            </a:xfrm>
            <a:prstGeom prst="line">
              <a:avLst/>
            </a:prstGeom>
            <a:solidFill>
              <a:schemeClr val="accent1"/>
            </a:solidFill>
            <a:ln w="9525"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一阶近似：</a:t>
                </a:r>
                <a14:m>
                  <m:oMath xmlns:m="http://schemas.openxmlformats.org/officeDocument/2006/math">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e>
                    </m:d>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e>
                    </m:d>
                  </m:oMath>
                </a14:m>
                <a:endParaRPr lang="en-US" altLang="zh-CN" b="1" dirty="0"/>
              </a:p>
              <a:p>
                <a:pPr marL="0" indent="0">
                  <a:buNone/>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𝒏𝒆𝒘</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𝒌</m:t>
                          </m:r>
                        </m:sub>
                      </m:sSub>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1" i="1" smtClean="0">
                              <a:latin typeface="Cambria Math" panose="02040503050406030204" pitchFamily="18" charset="0"/>
                            </a:rPr>
                            <m:t>𝒌</m:t>
                          </m:r>
                        </m:sub>
                      </m:sSub>
                    </m:oMath>
                  </m:oMathPara>
                </a14:m>
                <a:endParaRPr lang="en-US" altLang="zh-CN" b="1" dirty="0"/>
              </a:p>
              <a:p>
                <a:r>
                  <a:rPr lang="zh-CN" altLang="en-US" dirty="0"/>
                  <a:t>若</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oMath>
                </a14:m>
                <a:r>
                  <a:rPr lang="zh-CN" altLang="en-US" dirty="0"/>
                  <a:t>是最小值位置的近似，二阶近似：</a:t>
                </a:r>
                <a14:m>
                  <m:oMath xmlns:m="http://schemas.openxmlformats.org/officeDocument/2006/math">
                    <m:r>
                      <a:rPr lang="en-US" altLang="zh-CN" i="1">
                        <a:latin typeface="Cambria Math" panose="02040503050406030204" pitchFamily="18" charset="0"/>
                      </a:rPr>
                      <m:t>𝒇</m:t>
                    </m:r>
                    <m:d>
                      <m:dPr>
                        <m:ctrlPr>
                          <a:rPr lang="en-US" altLang="zh-CN" i="1">
                            <a:latin typeface="Cambria Math" panose="02040503050406030204" pitchFamily="18" charset="0"/>
                          </a:rPr>
                        </m:ctrlPr>
                      </m:dPr>
                      <m:e>
                        <m:r>
                          <a:rPr lang="en-US" altLang="zh-CN"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𝒇</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𝒇</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e>
                    </m:d>
                    <m:d>
                      <m:dPr>
                        <m:ctrlPr>
                          <a:rPr lang="en-US" altLang="zh-CN" i="1">
                            <a:latin typeface="Cambria Math" panose="02040503050406030204" pitchFamily="18" charset="0"/>
                          </a:rPr>
                        </m:ctrlPr>
                      </m:dPr>
                      <m:e>
                        <m:r>
                          <a:rPr lang="en-US" altLang="zh-CN"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e>
                    </m:d>
                    <m:r>
                      <a:rPr lang="en-US" altLang="zh-CN" b="1" i="0"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0" smtClean="0">
                            <a:latin typeface="Cambria Math" panose="02040503050406030204" pitchFamily="18" charset="0"/>
                          </a:rPr>
                          <m:t>𝟏</m:t>
                        </m:r>
                      </m:num>
                      <m:den>
                        <m:r>
                          <a:rPr lang="en-US" altLang="zh-CN" b="1" i="0" smtClean="0">
                            <a:latin typeface="Cambria Math" panose="02040503050406030204" pitchFamily="18" charset="0"/>
                          </a:rPr>
                          <m:t>𝟐</m:t>
                        </m:r>
                      </m:den>
                    </m:f>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e>
                    </m:d>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e>
                        </m:d>
                      </m:e>
                      <m:sup>
                        <m:r>
                          <a:rPr lang="en-US" altLang="zh-CN" b="1" i="1" smtClean="0">
                            <a:latin typeface="Cambria Math" panose="02040503050406030204" pitchFamily="18" charset="0"/>
                          </a:rPr>
                          <m:t>𝟐</m:t>
                        </m:r>
                      </m:sup>
                    </m:sSup>
                  </m:oMath>
                </a14:m>
                <a:endParaRPr lang="en-US" altLang="zh-CN" b="1" dirty="0"/>
              </a:p>
              <a:p>
                <a:r>
                  <a:rPr lang="zh-CN" altLang="en-US" dirty="0"/>
                  <a:t>因此，在靠近</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oMath>
                </a14:m>
                <a:r>
                  <a:rPr lang="zh-CN" altLang="en-US" dirty="0"/>
                  <a:t>的局部区域内，可用</a:t>
                </a:r>
                <a14:m>
                  <m:oMath xmlns:m="http://schemas.openxmlformats.org/officeDocument/2006/math">
                    <m:r>
                      <a:rPr lang="en-US" altLang="zh-CN" b="1" i="1" smtClean="0">
                        <a:latin typeface="Cambria Math" panose="02040503050406030204" pitchFamily="18" charset="0"/>
                      </a:rPr>
                      <m:t>𝒒</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𝒇</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e>
                    </m:d>
                    <m:d>
                      <m:dPr>
                        <m:ctrlPr>
                          <a:rPr lang="en-US" altLang="zh-CN" i="1">
                            <a:latin typeface="Cambria Math" panose="02040503050406030204" pitchFamily="18" charset="0"/>
                          </a:rPr>
                        </m:ctrlPr>
                      </m:dPr>
                      <m:e>
                        <m:r>
                          <a:rPr lang="en-US" altLang="zh-CN"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𝟏</m:t>
                        </m:r>
                      </m:num>
                      <m:den>
                        <m:r>
                          <a:rPr lang="en-US" altLang="zh-CN">
                            <a:latin typeface="Cambria Math" panose="02040503050406030204" pitchFamily="18" charset="0"/>
                          </a:rPr>
                          <m:t>𝟐</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𝒇</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e>
                    </m:d>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𝒙</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e>
                        </m:d>
                      </m:e>
                      <m:sup>
                        <m:r>
                          <a:rPr lang="en-US" altLang="zh-CN" i="1">
                            <a:latin typeface="Cambria Math" panose="02040503050406030204" pitchFamily="18" charset="0"/>
                          </a:rPr>
                          <m:t>𝟐</m:t>
                        </m:r>
                      </m:sup>
                    </m:sSup>
                  </m:oMath>
                </a14:m>
                <a:r>
                  <a:rPr lang="zh-CN" altLang="en-US" dirty="0"/>
                  <a:t>来近似</a:t>
                </a:r>
                <a14:m>
                  <m:oMath xmlns:m="http://schemas.openxmlformats.org/officeDocument/2006/math">
                    <m:r>
                      <a:rPr lang="en-US" altLang="zh-CN" b="1" i="1" smtClean="0">
                        <a:latin typeface="Cambria Math" panose="02040503050406030204" pitchFamily="18" charset="0"/>
                      </a:rPr>
                      <m:t>𝒇</m:t>
                    </m:r>
                  </m:oMath>
                </a14:m>
                <a:endParaRPr lang="en-US" altLang="zh-CN" dirty="0"/>
              </a:p>
              <a:p>
                <a14:m>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e>
                    </m:d>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e>
                    </m:d>
                  </m:oMath>
                </a14:m>
                <a:endParaRPr lang="en-US" altLang="zh-CN" b="1" dirty="0"/>
              </a:p>
              <a:p>
                <a:r>
                  <a:rPr lang="zh-CN" altLang="en-US" dirty="0"/>
                  <a:t>从而有</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𝒏𝒆𝒘</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e>
                        </m:d>
                      </m:num>
                      <m:den>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e>
                        </m:d>
                      </m:den>
                    </m:f>
                  </m:oMath>
                </a14:m>
                <a:endParaRPr lang="en-US" altLang="zh-CN" dirty="0"/>
              </a:p>
              <a:p>
                <a:r>
                  <a:rPr lang="zh-CN" altLang="en-US" dirty="0"/>
                  <a:t>因此，</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𝒏𝒆𝒘</m:t>
                        </m:r>
                      </m:sub>
                    </m:sSub>
                  </m:oMath>
                </a14:m>
                <a:r>
                  <a:rPr lang="zh-CN" altLang="en-US" dirty="0"/>
                  <a:t>是一个比</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oMath>
                </a14:m>
                <a:r>
                  <a:rPr lang="zh-CN" altLang="en-US" dirty="0"/>
                  <a:t>更好的近似</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sp>
        <p:nvSpPr>
          <p:cNvPr id="4"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总体概括</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总体概括</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无约束最优化算法分类</a:t>
                </a:r>
                <a:endParaRPr lang="en-US" altLang="zh-CN" sz="2800" dirty="0"/>
              </a:p>
              <a:p>
                <a:pPr lvl="1"/>
                <a:r>
                  <a:rPr lang="zh-CN" altLang="en-US" sz="2400" dirty="0"/>
                  <a:t>使用导数的方法，如一阶导数</a:t>
                </a:r>
                <a:r>
                  <a:rPr lang="en-US" altLang="zh-CN" sz="2400" dirty="0"/>
                  <a:t>(</a:t>
                </a:r>
                <a:r>
                  <a:rPr lang="zh-CN" altLang="en-US" sz="2400" dirty="0"/>
                  <a:t>梯度</a:t>
                </a:r>
                <a:r>
                  <a:rPr lang="en-US" altLang="zh-CN" sz="2400" dirty="0"/>
                  <a:t>)</a:t>
                </a:r>
                <a:r>
                  <a:rPr lang="zh-CN" altLang="en-US" sz="2400" dirty="0"/>
                  <a:t>，二阶导数</a:t>
                </a:r>
                <a:r>
                  <a:rPr lang="en-US" altLang="zh-CN" sz="2400" dirty="0"/>
                  <a:t>(Hessian</a:t>
                </a:r>
                <a:r>
                  <a:rPr lang="zh-CN" altLang="en-US" sz="2400" dirty="0"/>
                  <a:t>矩阵</a:t>
                </a:r>
                <a:r>
                  <a:rPr lang="en-US" altLang="zh-CN" sz="2400" dirty="0"/>
                  <a:t>)</a:t>
                </a:r>
              </a:p>
              <a:p>
                <a:pPr lvl="2"/>
                <a:r>
                  <a:rPr lang="zh-CN" altLang="en-US" sz="2000" dirty="0"/>
                  <a:t>最速下降法：搜索方向为负梯度方向，用一次函数做目标函数的近似，但本身收敛速度在出现锯齿现象时，很慢</a:t>
                </a:r>
                <a:endParaRPr lang="en-US" altLang="zh-CN" sz="2000" dirty="0"/>
              </a:p>
              <a:p>
                <a:pPr lvl="2"/>
                <a:r>
                  <a:rPr lang="en-US" altLang="zh-CN" sz="2000" dirty="0"/>
                  <a:t>Newton</a:t>
                </a:r>
                <a:r>
                  <a:rPr lang="zh-CN" altLang="en-US" sz="2000" dirty="0"/>
                  <a:t>法：以函数的二次近似为基础，具有二次终止性；但若初始点选择不好，远离极小点时，函数值可能会上升，因而不能保证收敛；此时可采用线搜索只搜索增量方向，称为阻尼牛顿法。但不管如何，这两种方法中搜索方向包含</a:t>
                </a:r>
                <a:r>
                  <a:rPr lang="en-US" altLang="zh-CN" sz="2000" dirty="0"/>
                  <a:t>Hessian</a:t>
                </a:r>
                <a:r>
                  <a:rPr lang="zh-CN" altLang="en-US" sz="2000" dirty="0"/>
                  <a:t>矩阵求逆，其为奇异时，无法求解；非奇异时，不能保证方向为下降方向。</a:t>
                </a:r>
                <a:endParaRPr lang="en-US" altLang="zh-CN" sz="2000" dirty="0"/>
              </a:p>
              <a:p>
                <a:pPr lvl="2"/>
                <a:r>
                  <a:rPr lang="zh-CN" altLang="en-US" sz="2000" dirty="0"/>
                  <a:t>但如果</a:t>
                </a:r>
                <a:r>
                  <a:rPr lang="en-US" altLang="zh-CN" sz="2000" dirty="0"/>
                  <a:t>Hessian</a:t>
                </a:r>
                <a:r>
                  <a:rPr lang="zh-CN" altLang="en-US" sz="2000" dirty="0"/>
                  <a:t>矩阵正定，则不会出现上述情况，因此可强迫</a:t>
                </a:r>
                <a:r>
                  <a:rPr lang="en-US" altLang="zh-CN" sz="2000" dirty="0"/>
                  <a:t>H</a:t>
                </a:r>
                <a:r>
                  <a:rPr lang="zh-CN" altLang="en-US" sz="2000" dirty="0"/>
                  <a:t>为正定来避免不收敛</a:t>
                </a:r>
                <a:endParaRPr lang="en-US" altLang="zh-CN" sz="2000" dirty="0"/>
              </a:p>
              <a:p>
                <a:pPr lvl="3"/>
                <a:r>
                  <a:rPr lang="en-US" altLang="zh-CN" sz="1800" dirty="0"/>
                  <a:t>Gill-Murray</a:t>
                </a:r>
                <a:r>
                  <a:rPr lang="zh-CN" altLang="en-US" sz="1800" dirty="0"/>
                  <a:t>方法</a:t>
                </a:r>
                <a:r>
                  <a:rPr lang="en-US" altLang="zh-CN" sz="1800" dirty="0"/>
                  <a:t>:</a:t>
                </a:r>
                <a14:m>
                  <m:oMath xmlns:m="http://schemas.openxmlformats.org/officeDocument/2006/math">
                    <m:r>
                      <a:rPr lang="en-US" altLang="zh-CN" sz="1800" b="1" i="0" smtClean="0">
                        <a:latin typeface="Cambria Math"/>
                      </a:rPr>
                      <m:t> </m:t>
                    </m:r>
                    <m:sSub>
                      <m:sSubPr>
                        <m:ctrlPr>
                          <a:rPr lang="en-US" altLang="zh-CN" sz="1800" b="1" i="1" smtClean="0">
                            <a:latin typeface="Cambria Math" panose="02040503050406030204" pitchFamily="18" charset="0"/>
                          </a:rPr>
                        </m:ctrlPr>
                      </m:sSubPr>
                      <m:e>
                        <m:r>
                          <a:rPr lang="en-US" altLang="zh-CN" sz="1800" b="1" i="1" smtClean="0">
                            <a:latin typeface="Cambria Math"/>
                          </a:rPr>
                          <m:t>𝑮</m:t>
                        </m:r>
                      </m:e>
                      <m:sub>
                        <m:r>
                          <a:rPr lang="en-US" altLang="zh-CN" sz="1800" b="1" i="1" smtClean="0">
                            <a:latin typeface="Cambria Math"/>
                          </a:rPr>
                          <m:t>𝒌</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𝑯</m:t>
                        </m:r>
                      </m:e>
                      <m:sub>
                        <m:r>
                          <a:rPr lang="en-US" altLang="zh-CN" sz="1800" b="1" i="1" smtClean="0">
                            <a:latin typeface="Cambria Math"/>
                          </a:rPr>
                          <m:t>𝒌</m:t>
                        </m:r>
                      </m:sub>
                    </m:sSub>
                    <m:r>
                      <a:rPr lang="en-US" altLang="zh-CN" sz="1800" b="1" i="1" smtClean="0">
                        <a:latin typeface="Cambria Math"/>
                      </a:rPr>
                      <m:t>+</m:t>
                    </m:r>
                    <m:sSub>
                      <m:sSubPr>
                        <m:ctrlPr>
                          <a:rPr lang="en-US" altLang="zh-CN" sz="1800" b="1" i="1" smtClean="0">
                            <a:latin typeface="Cambria Math" panose="02040503050406030204" pitchFamily="18" charset="0"/>
                          </a:rPr>
                        </m:ctrlPr>
                      </m:sSubPr>
                      <m:e>
                        <m:r>
                          <a:rPr lang="en-US" altLang="zh-CN" sz="1800" b="1" i="1" smtClean="0">
                            <a:latin typeface="Cambria Math"/>
                          </a:rPr>
                          <m:t>𝑬</m:t>
                        </m:r>
                      </m:e>
                      <m:sub>
                        <m:r>
                          <a:rPr lang="en-US" altLang="zh-CN" sz="1800" b="1" i="1" smtClean="0">
                            <a:latin typeface="Cambria Math"/>
                          </a:rPr>
                          <m:t>𝒌</m:t>
                        </m:r>
                      </m:sub>
                    </m:sSub>
                  </m:oMath>
                </a14:m>
                <a:endParaRPr lang="en-US" altLang="zh-CN" sz="1800" dirty="0"/>
              </a:p>
              <a:p>
                <a:pPr lvl="3"/>
                <a:r>
                  <a:rPr lang="en-US" altLang="zh-CN" sz="1800" dirty="0"/>
                  <a:t>Fletcher-Freeman</a:t>
                </a:r>
                <a:r>
                  <a:rPr lang="zh-CN" altLang="en-US" sz="1800" dirty="0"/>
                  <a:t>方法</a:t>
                </a:r>
                <a:r>
                  <a:rPr lang="en-US" altLang="zh-CN" sz="1800" dirty="0"/>
                  <a:t>:</a:t>
                </a:r>
                <a:r>
                  <a:rPr lang="zh-CN" altLang="en-US" sz="1800" dirty="0"/>
                  <a:t>采用</a:t>
                </a:r>
                <a:r>
                  <a:rPr lang="en-US" altLang="zh-CN" sz="1800" dirty="0"/>
                  <a:t>Bunch-</a:t>
                </a:r>
                <a:r>
                  <a:rPr lang="en-US" altLang="zh-CN" sz="1800" dirty="0" err="1"/>
                  <a:t>Parlett</a:t>
                </a:r>
                <a:r>
                  <a:rPr lang="zh-CN" altLang="en-US" sz="1800" dirty="0"/>
                  <a:t>分解，求出负曲率方向。</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a:rPr>
                          <m:t>𝑯</m:t>
                        </m:r>
                      </m:e>
                      <m:sub>
                        <m:r>
                          <a:rPr lang="en-US" altLang="zh-CN" sz="1800" b="1" i="1" smtClean="0">
                            <a:latin typeface="Cambria Math"/>
                          </a:rPr>
                          <m:t>𝒌</m:t>
                        </m:r>
                      </m:sub>
                    </m:sSub>
                  </m:oMath>
                </a14:m>
                <a:r>
                  <a:rPr lang="zh-CN" altLang="en-US" sz="1800" dirty="0"/>
                  <a:t>通过交换若干行和列后</a:t>
                </a:r>
                <a14:m>
                  <m:oMath xmlns:m="http://schemas.openxmlformats.org/officeDocument/2006/math">
                    <m:sSub>
                      <m:sSubPr>
                        <m:ctrlPr>
                          <a:rPr lang="en-US" altLang="zh-CN" sz="1800" b="1" i="1" dirty="0" smtClean="0">
                            <a:latin typeface="Cambria Math" panose="02040503050406030204" pitchFamily="18" charset="0"/>
                          </a:rPr>
                        </m:ctrlPr>
                      </m:sSubPr>
                      <m:e>
                        <m:acc>
                          <m:accPr>
                            <m:chr m:val="̃"/>
                            <m:ctrlPr>
                              <a:rPr lang="en-US" altLang="zh-CN" sz="1800" b="1" i="1" smtClean="0">
                                <a:latin typeface="Cambria Math" panose="02040503050406030204" pitchFamily="18" charset="0"/>
                              </a:rPr>
                            </m:ctrlPr>
                          </m:accPr>
                          <m:e>
                            <m:r>
                              <a:rPr lang="en-US" altLang="zh-CN" sz="1800" b="1" i="1" smtClean="0">
                                <a:latin typeface="Cambria Math"/>
                              </a:rPr>
                              <m:t>𝑯</m:t>
                            </m:r>
                          </m:e>
                        </m:acc>
                      </m:e>
                      <m:sub>
                        <m:r>
                          <a:rPr lang="en-US" altLang="zh-CN" sz="1800" b="1" i="1" dirty="0" smtClean="0">
                            <a:latin typeface="Cambria Math"/>
                          </a:rPr>
                          <m:t>𝒌</m:t>
                        </m:r>
                      </m:sub>
                    </m:sSub>
                    <m:r>
                      <a:rPr lang="en-US" altLang="zh-CN" sz="1800" b="1" i="1" dirty="0" smtClean="0">
                        <a:latin typeface="Cambria Math"/>
                      </a:rPr>
                      <m:t>=</m:t>
                    </m:r>
                    <m:r>
                      <a:rPr lang="en-US" altLang="zh-CN" sz="1800" b="1" i="1" dirty="0" smtClean="0">
                        <a:latin typeface="Cambria Math"/>
                      </a:rPr>
                      <m:t>𝑳𝑫𝑳</m:t>
                    </m:r>
                    <m:r>
                      <a:rPr lang="en-US" altLang="zh-CN" sz="1800" b="1" i="1" dirty="0" smtClean="0">
                        <a:latin typeface="Cambria Math"/>
                      </a:rPr>
                      <m:t>′</m:t>
                    </m:r>
                  </m:oMath>
                </a14:m>
                <a:r>
                  <a:rPr lang="en-US" altLang="zh-CN" sz="1800" dirty="0"/>
                  <a:t>,</a:t>
                </a:r>
                <a:r>
                  <a:rPr lang="zh-CN" altLang="en-US" sz="1800" dirty="0"/>
                  <a:t>其中</a:t>
                </a:r>
                <a14:m>
                  <m:oMath xmlns:m="http://schemas.openxmlformats.org/officeDocument/2006/math">
                    <m:r>
                      <a:rPr lang="en-US" altLang="zh-CN" sz="1800" b="1" i="1" smtClean="0">
                        <a:latin typeface="Cambria Math"/>
                      </a:rPr>
                      <m:t>𝑳</m:t>
                    </m:r>
                  </m:oMath>
                </a14:m>
                <a:r>
                  <a:rPr lang="zh-CN" altLang="en-US" sz="1800" dirty="0"/>
                  <a:t>为单位下三角，</a:t>
                </a:r>
                <a14:m>
                  <m:oMath xmlns:m="http://schemas.openxmlformats.org/officeDocument/2006/math">
                    <m:r>
                      <a:rPr lang="en-US" altLang="zh-CN" sz="1800" b="1" i="1" smtClean="0">
                        <a:latin typeface="Cambria Math"/>
                      </a:rPr>
                      <m:t>𝑫</m:t>
                    </m:r>
                  </m:oMath>
                </a14:m>
                <a:r>
                  <a:rPr lang="zh-CN" altLang="en-US" sz="1800" dirty="0"/>
                  <a:t>为一阶或二阶对角阵，然后再根据</a:t>
                </a:r>
                <a14:m>
                  <m:oMath xmlns:m="http://schemas.openxmlformats.org/officeDocument/2006/math">
                    <m:r>
                      <a:rPr lang="en-US" altLang="zh-CN" sz="1800" b="1" i="1" smtClean="0">
                        <a:latin typeface="Cambria Math"/>
                      </a:rPr>
                      <m:t>𝑫</m:t>
                    </m:r>
                  </m:oMath>
                </a14:m>
                <a:r>
                  <a:rPr lang="zh-CN" altLang="en-US" sz="1800" dirty="0"/>
                  <a:t>的特征值全为正、有负数或没有负数但有零特征根三种情况分别由负曲率方向确定搜索方向</a:t>
                </a:r>
                <a:endParaRPr lang="en-US" altLang="zh-CN" sz="1800" dirty="0"/>
              </a:p>
              <a:p>
                <a:pPr lvl="2"/>
                <a:r>
                  <a:rPr lang="en-US" altLang="zh-CN" sz="2000" dirty="0"/>
                  <a:t>Newton</a:t>
                </a:r>
                <a:r>
                  <a:rPr lang="zh-CN" altLang="en-US" sz="2000" dirty="0"/>
                  <a:t>法是把求二次函数极小点的方法用于求一般函数的极小点</a:t>
                </a:r>
                <a:endParaRPr lang="en-US" altLang="zh-C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728" b="-4121"/>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总体概括</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无约束最优化算法分类</a:t>
                </a:r>
                <a:endParaRPr lang="en-US" altLang="zh-CN" dirty="0"/>
              </a:p>
              <a:p>
                <a:pPr lvl="1"/>
                <a:r>
                  <a:rPr lang="zh-CN" altLang="en-US" dirty="0"/>
                  <a:t>使用导数的方法，如一阶导数</a:t>
                </a:r>
                <a:r>
                  <a:rPr lang="en-US" altLang="zh-CN" dirty="0"/>
                  <a:t>(</a:t>
                </a:r>
                <a:r>
                  <a:rPr lang="zh-CN" altLang="en-US" dirty="0"/>
                  <a:t>梯度</a:t>
                </a:r>
                <a:r>
                  <a:rPr lang="en-US" altLang="zh-CN" dirty="0"/>
                  <a:t>)</a:t>
                </a:r>
                <a:r>
                  <a:rPr lang="zh-CN" altLang="en-US" dirty="0"/>
                  <a:t>，二阶导数</a:t>
                </a:r>
                <a:r>
                  <a:rPr lang="en-US" altLang="zh-CN" dirty="0"/>
                  <a:t>(Hessian</a:t>
                </a:r>
                <a:r>
                  <a:rPr lang="zh-CN" altLang="en-US" dirty="0"/>
                  <a:t>矩阵</a:t>
                </a:r>
                <a:r>
                  <a:rPr lang="en-US" altLang="zh-CN" dirty="0"/>
                  <a:t>)</a:t>
                </a:r>
              </a:p>
              <a:p>
                <a:pPr lvl="2"/>
                <a:r>
                  <a:rPr lang="zh-CN" altLang="en-US" dirty="0"/>
                  <a:t>共轭方向法：介于最速下降法和</a:t>
                </a:r>
                <a:r>
                  <a:rPr lang="en-US" altLang="zh-CN" dirty="0"/>
                  <a:t>Newton</a:t>
                </a:r>
                <a:r>
                  <a:rPr lang="zh-CN" altLang="en-US" dirty="0"/>
                  <a:t>之间，克服了最速下降法的锯齿现象，提高收敛速度，迭代公式简单，不必计算二阶导数，减少了计算量和存储量</a:t>
                </a:r>
                <a:endParaRPr lang="en-US" altLang="zh-CN" dirty="0"/>
              </a:p>
              <a:p>
                <a:pPr lvl="3"/>
                <a:r>
                  <a:rPr lang="zh-CN" altLang="en-US" dirty="0"/>
                  <a:t>共轭梯度法：利用</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oMath>
                </a14:m>
                <a:r>
                  <a:rPr lang="zh-CN" altLang="en-US" dirty="0"/>
                  <a:t>处的梯度来构造共轭方向的算法；但各搜索方向的共轭性依赖于初始负梯度方向，也不能精确计算</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oMath>
                </a14:m>
                <a:r>
                  <a:rPr lang="zh-CN" altLang="en-US" dirty="0"/>
                  <a:t>和</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a:rPr>
                          <m:t>𝒑</m:t>
                        </m:r>
                      </m:e>
                      <m:sup>
                        <m:d>
                          <m:dPr>
                            <m:ctrlPr>
                              <a:rPr lang="en-US" altLang="zh-CN" b="1" i="1" dirty="0" smtClean="0">
                                <a:latin typeface="Cambria Math" panose="02040503050406030204" pitchFamily="18" charset="0"/>
                              </a:rPr>
                            </m:ctrlPr>
                          </m:dPr>
                          <m:e>
                            <m:r>
                              <a:rPr lang="en-US" altLang="zh-CN" b="1" i="1" dirty="0" smtClean="0">
                                <a:latin typeface="Cambria Math"/>
                              </a:rPr>
                              <m:t>𝒌</m:t>
                            </m:r>
                          </m:e>
                        </m:d>
                      </m:sup>
                    </m:sSup>
                  </m:oMath>
                </a14:m>
                <a:r>
                  <a:rPr lang="en-US" altLang="zh-CN" dirty="0"/>
                  <a:t>,</a:t>
                </a:r>
                <a:r>
                  <a:rPr lang="zh-CN" altLang="en-US" dirty="0"/>
                  <a:t>从而可能多次迭代后不共轭，需要迭代</a:t>
                </a:r>
                <a14:m>
                  <m:oMath xmlns:m="http://schemas.openxmlformats.org/officeDocument/2006/math">
                    <m:r>
                      <a:rPr lang="en-US" altLang="zh-CN" b="1" i="1" smtClean="0">
                        <a:latin typeface="Cambria Math"/>
                      </a:rPr>
                      <m:t>𝒓</m:t>
                    </m:r>
                  </m:oMath>
                </a14:m>
                <a:r>
                  <a:rPr lang="zh-CN" altLang="en-US" dirty="0"/>
                  <a:t>次后重新初始点后再迭代，如</a:t>
                </a:r>
                <a:r>
                  <a:rPr lang="en-US" altLang="zh-CN" dirty="0"/>
                  <a:t>Fletcher-Reeves</a:t>
                </a:r>
                <a:r>
                  <a:rPr lang="zh-CN" altLang="en-US" dirty="0"/>
                  <a:t>共轭梯度法</a:t>
                </a:r>
                <a:endParaRPr lang="en-US" altLang="zh-CN" dirty="0"/>
              </a:p>
              <a:p>
                <a:pPr lvl="2"/>
                <a:r>
                  <a:rPr lang="zh-CN" altLang="en-US" dirty="0"/>
                  <a:t>拟</a:t>
                </a:r>
                <a:r>
                  <a:rPr lang="en-US" altLang="zh-CN" dirty="0"/>
                  <a:t>Newton</a:t>
                </a:r>
                <a:r>
                  <a:rPr lang="zh-CN" altLang="en-US" dirty="0"/>
                  <a:t>法</a:t>
                </a:r>
                <a:r>
                  <a:rPr lang="en-US" altLang="zh-CN" dirty="0"/>
                  <a:t>(</a:t>
                </a:r>
                <a:r>
                  <a:rPr lang="zh-CN" altLang="en-US" dirty="0"/>
                  <a:t>变尺度法</a:t>
                </a:r>
                <a:r>
                  <a:rPr lang="en-US" altLang="zh-CN" dirty="0"/>
                  <a:t>)</a:t>
                </a:r>
                <a:r>
                  <a:rPr lang="zh-CN" altLang="en-US" dirty="0"/>
                  <a:t>：</a:t>
                </a:r>
                <a:r>
                  <a:rPr lang="en-US" altLang="zh-CN" dirty="0"/>
                  <a:t>Newton</a:t>
                </a:r>
                <a:r>
                  <a:rPr lang="zh-CN" altLang="en-US" dirty="0"/>
                  <a:t>法的搜索方向</a:t>
                </a:r>
                <a14:m>
                  <m:oMath xmlns:m="http://schemas.openxmlformats.org/officeDocument/2006/math">
                    <m:r>
                      <a:rPr lang="en-US" altLang="zh-CN" b="1" i="1" smtClean="0">
                        <a:latin typeface="Cambria Math"/>
                      </a:rPr>
                      <m:t>𝒑</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𝑯</m:t>
                        </m:r>
                      </m:e>
                      <m:sup>
                        <m:r>
                          <a:rPr lang="en-US" altLang="zh-CN" b="1" i="1" smtClean="0">
                            <a:latin typeface="Cambria Math"/>
                          </a:rPr>
                          <m:t>−</m:t>
                        </m:r>
                        <m:r>
                          <a:rPr lang="en-US" altLang="zh-CN" b="1" i="1" smtClean="0">
                            <a:latin typeface="Cambria Math"/>
                          </a:rPr>
                          <m:t>𝟏</m:t>
                        </m:r>
                      </m:sup>
                    </m:sSup>
                    <m:r>
                      <a:rPr lang="en-US" altLang="zh-CN" b="1" i="1" smtClean="0">
                        <a:latin typeface="Cambria Math"/>
                      </a:rPr>
                      <m:t>𝒈</m:t>
                    </m:r>
                  </m:oMath>
                </a14:m>
                <a:r>
                  <a:rPr lang="en-US" altLang="zh-CN" dirty="0"/>
                  <a:t>,</a:t>
                </a:r>
                <a14:m>
                  <m:oMath xmlns:m="http://schemas.openxmlformats.org/officeDocument/2006/math">
                    <m:r>
                      <a:rPr lang="en-US" altLang="zh-CN" b="1" i="1" dirty="0" smtClean="0">
                        <a:latin typeface="Cambria Math"/>
                      </a:rPr>
                      <m:t>𝒈</m:t>
                    </m:r>
                  </m:oMath>
                </a14:m>
                <a:r>
                  <a:rPr lang="zh-CN" altLang="en-US" dirty="0"/>
                  <a:t>为</a:t>
                </a:r>
                <a14:m>
                  <m:oMath xmlns:m="http://schemas.openxmlformats.org/officeDocument/2006/math">
                    <m:r>
                      <a:rPr lang="en-US" altLang="zh-CN" b="1" i="1" dirty="0" smtClean="0">
                        <a:latin typeface="Cambria Math"/>
                      </a:rPr>
                      <m:t>𝒇</m:t>
                    </m:r>
                    <m:r>
                      <a:rPr lang="en-US" altLang="zh-CN" b="1" i="1" dirty="0" smtClean="0">
                        <a:latin typeface="Cambria Math"/>
                      </a:rPr>
                      <m:t>(</m:t>
                    </m:r>
                    <m:r>
                      <a:rPr lang="en-US" altLang="zh-CN" b="1" i="1" dirty="0" smtClean="0">
                        <a:latin typeface="Cambria Math"/>
                      </a:rPr>
                      <m:t>𝒙</m:t>
                    </m:r>
                    <m:r>
                      <a:rPr lang="en-US" altLang="zh-CN" b="1" i="1" dirty="0" smtClean="0">
                        <a:latin typeface="Cambria Math"/>
                      </a:rPr>
                      <m:t>)</m:t>
                    </m:r>
                  </m:oMath>
                </a14:m>
                <a:r>
                  <a:rPr lang="zh-CN" altLang="en-US" dirty="0"/>
                  <a:t>的梯度方向，显然新方向需要求</a:t>
                </a:r>
                <a:r>
                  <a:rPr lang="en-US" altLang="zh-CN" dirty="0"/>
                  <a:t>Hessian</a:t>
                </a:r>
                <a:r>
                  <a:rPr lang="zh-CN" altLang="en-US" dirty="0"/>
                  <a:t>矩阵的逆矩阵，最速下降法中</a:t>
                </a:r>
                <a14:m>
                  <m:oMath xmlns:m="http://schemas.openxmlformats.org/officeDocument/2006/math">
                    <m:r>
                      <a:rPr lang="en-US" altLang="zh-CN" b="1" i="1" smtClean="0">
                        <a:latin typeface="Cambria Math"/>
                      </a:rPr>
                      <m:t>𝒑</m:t>
                    </m:r>
                    <m:r>
                      <a:rPr lang="en-US" altLang="zh-CN" b="1" i="1" smtClean="0">
                        <a:latin typeface="Cambria Math"/>
                      </a:rPr>
                      <m:t>=−</m:t>
                    </m:r>
                    <m:r>
                      <a:rPr lang="en-US" altLang="zh-CN" b="1" i="1" smtClean="0">
                        <a:latin typeface="Cambria Math"/>
                      </a:rPr>
                      <m:t>𝒈</m:t>
                    </m:r>
                  </m:oMath>
                </a14:m>
                <a:r>
                  <a:rPr lang="zh-CN" altLang="en-US" dirty="0"/>
                  <a:t>，简单但收敛慢。变尺度法可看作是最速下降法的推广。也可看作是</a:t>
                </a:r>
                <a:r>
                  <a:rPr lang="en-US" altLang="zh-CN" dirty="0"/>
                  <a:t>Newton</a:t>
                </a:r>
                <a:r>
                  <a:rPr lang="zh-CN" altLang="en-US" dirty="0"/>
                  <a:t>法的推广，因此称为拟</a:t>
                </a:r>
                <a:r>
                  <a:rPr lang="en-US" altLang="zh-CN" dirty="0"/>
                  <a:t>Newton</a:t>
                </a:r>
                <a:r>
                  <a:rPr lang="zh-CN" altLang="en-US" dirty="0"/>
                  <a:t>法</a:t>
                </a:r>
                <a:r>
                  <a:rPr lang="en-US" altLang="zh-CN"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735" r="-397" b="-1518"/>
                </a:stretch>
              </a:blipFill>
            </p:spPr>
            <p:txBody>
              <a:bodyPr/>
              <a:lstStyle/>
              <a:p>
                <a:r>
                  <a:rPr lang="zh-CN" altLang="en-US">
                    <a:noFill/>
                  </a:rPr>
                  <a:t> </a:t>
                </a: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总体概括</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2506" y="1016893"/>
                <a:ext cx="9217026" cy="5616575"/>
              </a:xfrm>
            </p:spPr>
            <p:txBody>
              <a:bodyPr/>
              <a:lstStyle/>
              <a:p>
                <a:pPr lvl="1"/>
                <a:r>
                  <a:rPr lang="en-US" altLang="zh-CN" dirty="0"/>
                  <a:t>Quasi-Newton</a:t>
                </a:r>
                <a:r>
                  <a:rPr lang="zh-CN" altLang="en-US" dirty="0"/>
                  <a:t>法的迭代公式：</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r>
                              <a:rPr lang="en-US" altLang="zh-CN" b="1" i="1" smtClean="0">
                                <a:latin typeface="Cambria Math"/>
                              </a:rPr>
                              <m:t>+</m:t>
                            </m:r>
                            <m:r>
                              <a:rPr lang="en-US" altLang="zh-CN" b="1" i="1" smtClean="0">
                                <a:latin typeface="Cambria Math"/>
                              </a:rPr>
                              <m:t>𝟏</m:t>
                            </m:r>
                          </m:e>
                        </m:d>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d>
                          <m:dPr>
                            <m:ctrlPr>
                              <a:rPr lang="en-US" altLang="zh-CN" b="1" i="1" smtClean="0">
                                <a:latin typeface="Cambria Math" panose="02040503050406030204" pitchFamily="18" charset="0"/>
                              </a:rPr>
                            </m:ctrlPr>
                          </m:dPr>
                          <m:e>
                            <m:r>
                              <a:rPr lang="en-US" altLang="zh-CN" b="1" i="1" smtClean="0">
                                <a:latin typeface="Cambria Math"/>
                              </a:rPr>
                              <m:t>𝒌</m:t>
                            </m:r>
                          </m:e>
                        </m:d>
                      </m:sup>
                    </m:sSup>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𝑯</m:t>
                        </m:r>
                      </m:e>
                      <m:sub>
                        <m:r>
                          <a:rPr lang="en-US" altLang="zh-CN" b="1" i="1" smtClean="0">
                            <a:latin typeface="Cambria Math"/>
                          </a:rPr>
                          <m:t>𝒌</m:t>
                        </m:r>
                      </m:sub>
                      <m:sup>
                        <m:r>
                          <a:rPr lang="en-US" altLang="zh-CN" b="1" i="1" smtClean="0">
                            <a:latin typeface="Cambria Math"/>
                          </a:rPr>
                          <m:t>−</m:t>
                        </m:r>
                        <m:r>
                          <a:rPr lang="en-US" altLang="zh-CN" b="1" i="1" smtClean="0">
                            <a:latin typeface="Cambria Math"/>
                          </a:rPr>
                          <m:t>𝟏</m:t>
                        </m:r>
                      </m:sup>
                    </m:sSubSup>
                    <m:sSub>
                      <m:sSubPr>
                        <m:ctrlPr>
                          <a:rPr lang="en-US" altLang="zh-CN" b="1" i="1" smtClean="0">
                            <a:latin typeface="Cambria Math" panose="02040503050406030204" pitchFamily="18" charset="0"/>
                          </a:rPr>
                        </m:ctrlPr>
                      </m:sSubPr>
                      <m:e>
                        <m:r>
                          <a:rPr lang="en-US" altLang="zh-CN" b="1" i="1" smtClean="0">
                            <a:latin typeface="Cambria Math"/>
                          </a:rPr>
                          <m:t>𝒈</m:t>
                        </m:r>
                      </m:e>
                      <m:sub>
                        <m:r>
                          <a:rPr lang="en-US" altLang="zh-CN" b="1" i="1" smtClean="0">
                            <a:latin typeface="Cambria Math"/>
                          </a:rPr>
                          <m:t>𝒌</m:t>
                        </m:r>
                      </m:sub>
                    </m:sSub>
                  </m:oMath>
                </a14:m>
                <a:r>
                  <a:rPr lang="en-US" altLang="zh-CN" dirty="0"/>
                  <a:t>,</a:t>
                </a:r>
                <a14:m>
                  <m:oMath xmlns:m="http://schemas.openxmlformats.org/officeDocument/2006/math">
                    <m:r>
                      <a:rPr lang="en-US" altLang="zh-CN" b="1" i="1" dirty="0" smtClean="0">
                        <a:latin typeface="Cambria Math"/>
                      </a:rPr>
                      <m:t> </m:t>
                    </m:r>
                    <m:sSub>
                      <m:sSubPr>
                        <m:ctrlPr>
                          <a:rPr lang="en-US" altLang="zh-CN" b="1" i="1" dirty="0" smtClean="0">
                            <a:latin typeface="Cambria Math" panose="02040503050406030204" pitchFamily="18" charset="0"/>
                          </a:rPr>
                        </m:ctrlPr>
                      </m:sSubPr>
                      <m:e>
                        <m:r>
                          <a:rPr lang="en-US" altLang="zh-CN" b="1" i="1" dirty="0" smtClean="0">
                            <a:latin typeface="Cambria Math"/>
                          </a:rPr>
                          <m:t>𝒈</m:t>
                        </m:r>
                      </m:e>
                      <m:sub>
                        <m:r>
                          <a:rPr lang="en-US" altLang="zh-CN" b="1" i="1" dirty="0" smtClean="0">
                            <a:latin typeface="Cambria Math"/>
                          </a:rPr>
                          <m:t>𝒌</m:t>
                        </m:r>
                      </m:sub>
                    </m:sSub>
                    <m:r>
                      <a:rPr lang="en-US" altLang="zh-CN" b="1" i="1" dirty="0" smtClean="0">
                        <a:latin typeface="Cambria Math"/>
                      </a:rPr>
                      <m:t>, </m:t>
                    </m:r>
                    <m:sSub>
                      <m:sSubPr>
                        <m:ctrlPr>
                          <a:rPr lang="en-US" altLang="zh-CN" b="1" i="1" dirty="0" smtClean="0">
                            <a:latin typeface="Cambria Math" panose="02040503050406030204" pitchFamily="18" charset="0"/>
                          </a:rPr>
                        </m:ctrlPr>
                      </m:sSubPr>
                      <m:e>
                        <m:r>
                          <a:rPr lang="en-US" altLang="zh-CN" b="1" i="1" dirty="0" smtClean="0">
                            <a:latin typeface="Cambria Math"/>
                          </a:rPr>
                          <m:t>𝑯</m:t>
                        </m:r>
                      </m:e>
                      <m:sub>
                        <m:r>
                          <a:rPr lang="en-US" altLang="zh-CN" b="1" i="1" dirty="0" smtClean="0">
                            <a:latin typeface="Cambria Math"/>
                          </a:rPr>
                          <m:t>𝒌</m:t>
                        </m:r>
                      </m:sub>
                    </m:sSub>
                  </m:oMath>
                </a14:m>
                <a:r>
                  <a:rPr lang="zh-CN" altLang="en-US" dirty="0"/>
                  <a:t>分别表示目标函数</a:t>
                </a:r>
                <a14:m>
                  <m:oMath xmlns:m="http://schemas.openxmlformats.org/officeDocument/2006/math">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r>
                  <a:rPr lang="zh-CN" altLang="en-US" dirty="0"/>
                  <a:t>在</a:t>
                </a:r>
                <a14:m>
                  <m:oMath xmlns:m="http://schemas.openxmlformats.org/officeDocument/2006/math">
                    <m:sSup>
                      <m:sSupPr>
                        <m:ctrlPr>
                          <a:rPr lang="en-US" altLang="zh-CN" b="1" i="1" dirty="0" smtClean="0">
                            <a:latin typeface="Cambria Math" panose="02040503050406030204" pitchFamily="18" charset="0"/>
                          </a:rPr>
                        </m:ctrlPr>
                      </m:sSupPr>
                      <m:e>
                        <m:r>
                          <a:rPr lang="en-US" altLang="zh-CN" b="1" i="1" dirty="0" smtClean="0">
                            <a:latin typeface="Cambria Math"/>
                          </a:rPr>
                          <m:t>𝒙</m:t>
                        </m:r>
                      </m:e>
                      <m:sup>
                        <m:d>
                          <m:dPr>
                            <m:ctrlPr>
                              <a:rPr lang="en-US" altLang="zh-CN" b="1" i="1" dirty="0" smtClean="0">
                                <a:latin typeface="Cambria Math" panose="02040503050406030204" pitchFamily="18" charset="0"/>
                              </a:rPr>
                            </m:ctrlPr>
                          </m:dPr>
                          <m:e>
                            <m:r>
                              <a:rPr lang="en-US" altLang="zh-CN" b="1" i="1" dirty="0" smtClean="0">
                                <a:latin typeface="Cambria Math"/>
                              </a:rPr>
                              <m:t>𝒌</m:t>
                            </m:r>
                          </m:e>
                        </m:d>
                      </m:sup>
                    </m:sSup>
                  </m:oMath>
                </a14:m>
                <a:r>
                  <a:rPr lang="zh-CN" altLang="en-US" dirty="0"/>
                  <a:t>处的梯度和</a:t>
                </a:r>
                <a:r>
                  <a:rPr lang="en-US" altLang="zh-CN" dirty="0"/>
                  <a:t>Hessian</a:t>
                </a:r>
                <a:r>
                  <a:rPr lang="zh-CN" altLang="en-US" dirty="0"/>
                  <a:t>矩阵</a:t>
                </a:r>
                <a:r>
                  <a:rPr lang="en-US" altLang="zh-CN" dirty="0"/>
                  <a:t>. </a:t>
                </a:r>
                <a:r>
                  <a:rPr lang="zh-CN" altLang="en-US" dirty="0"/>
                  <a:t>为消除</a:t>
                </a:r>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a:rPr>
                          <m:t>𝑯</m:t>
                        </m:r>
                      </m:e>
                      <m:sub>
                        <m:r>
                          <a:rPr lang="en-US" altLang="zh-CN" b="1" i="1" smtClean="0">
                            <a:latin typeface="Cambria Math"/>
                          </a:rPr>
                          <m:t>𝒌</m:t>
                        </m:r>
                      </m:sub>
                      <m:sup>
                        <m:r>
                          <a:rPr lang="en-US" altLang="zh-CN" b="1" i="1" smtClean="0">
                            <a:latin typeface="Cambria Math"/>
                          </a:rPr>
                          <m:t>−</m:t>
                        </m:r>
                        <m:r>
                          <a:rPr lang="en-US" altLang="zh-CN" b="1" i="1" smtClean="0">
                            <a:latin typeface="Cambria Math"/>
                          </a:rPr>
                          <m:t>𝟏</m:t>
                        </m:r>
                      </m:sup>
                    </m:sSubSup>
                  </m:oMath>
                </a14:m>
                <a:r>
                  <a:rPr lang="en-US" altLang="zh-CN" dirty="0"/>
                  <a:t>,</a:t>
                </a:r>
                <a:r>
                  <a:rPr lang="zh-CN" altLang="en-US" dirty="0"/>
                  <a:t>考虑用近似矩阵</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oMath>
                </a14:m>
                <a:r>
                  <a:rPr lang="zh-CN" altLang="en-US" dirty="0"/>
                  <a:t>来代替：</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𝒌</m:t>
                            </m:r>
                            <m:r>
                              <a:rPr lang="en-US" altLang="zh-CN" i="1">
                                <a:latin typeface="Cambria Math"/>
                              </a:rPr>
                              <m:t>+</m:t>
                            </m:r>
                            <m:r>
                              <a:rPr lang="en-US" altLang="zh-CN" i="1">
                                <a:latin typeface="Cambria Math"/>
                              </a:rPr>
                              <m:t>𝟏</m:t>
                            </m:r>
                          </m:e>
                        </m:d>
                      </m:sup>
                    </m:sSup>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𝒌</m:t>
                            </m:r>
                          </m:e>
                        </m:d>
                      </m:sup>
                    </m:sSup>
                    <m:r>
                      <a:rPr lang="en-US" altLang="zh-CN" i="1">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sSub>
                      <m:sSubPr>
                        <m:ctrlPr>
                          <a:rPr lang="en-US" altLang="zh-CN" i="1">
                            <a:latin typeface="Cambria Math" panose="02040503050406030204" pitchFamily="18" charset="0"/>
                          </a:rPr>
                        </m:ctrlPr>
                      </m:sSubPr>
                      <m:e>
                        <m:r>
                          <a:rPr lang="en-US" altLang="zh-CN" i="1">
                            <a:latin typeface="Cambria Math"/>
                          </a:rPr>
                          <m:t>𝒈</m:t>
                        </m:r>
                      </m:e>
                      <m:sub>
                        <m:r>
                          <a:rPr lang="en-US" altLang="zh-CN" i="1">
                            <a:latin typeface="Cambria Math"/>
                          </a:rPr>
                          <m:t>𝒌</m:t>
                        </m:r>
                      </m:sub>
                    </m:sSub>
                  </m:oMath>
                </a14:m>
                <a:r>
                  <a:rPr lang="en-US" altLang="zh-CN" dirty="0"/>
                  <a:t>,</a:t>
                </a:r>
                <a14:m>
                  <m:oMath xmlns:m="http://schemas.openxmlformats.org/officeDocument/2006/math">
                    <m:r>
                      <a:rPr lang="en-US" altLang="zh-CN" i="1" dirty="0">
                        <a:latin typeface="Cambria Math"/>
                      </a:rPr>
                      <m:t> </m:t>
                    </m:r>
                  </m:oMath>
                </a14:m>
                <a:r>
                  <a:rPr lang="zh-CN" altLang="en-US" dirty="0"/>
                  <a:t>此时</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𝒑</m:t>
                        </m:r>
                      </m:e>
                      <m:sup>
                        <m:d>
                          <m:dPr>
                            <m:ctrlPr>
                              <a:rPr lang="en-US" altLang="zh-CN" b="1" i="1" smtClean="0">
                                <a:latin typeface="Cambria Math" panose="02040503050406030204" pitchFamily="18" charset="0"/>
                              </a:rPr>
                            </m:ctrlPr>
                          </m:dPr>
                          <m:e>
                            <m:r>
                              <a:rPr lang="en-US" altLang="zh-CN" b="1" i="1" smtClean="0">
                                <a:latin typeface="Cambria Math"/>
                              </a:rPr>
                              <m:t>𝒌</m:t>
                            </m:r>
                          </m:e>
                        </m:d>
                      </m:sup>
                    </m:sSup>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sSub>
                      <m:sSubPr>
                        <m:ctrlPr>
                          <a:rPr lang="en-US" altLang="zh-CN" b="1" i="1" smtClean="0">
                            <a:latin typeface="Cambria Math" panose="02040503050406030204" pitchFamily="18" charset="0"/>
                          </a:rPr>
                        </m:ctrlPr>
                      </m:sSubPr>
                      <m:e>
                        <m:r>
                          <a:rPr lang="en-US" altLang="zh-CN" b="1" i="1" smtClean="0">
                            <a:latin typeface="Cambria Math"/>
                          </a:rPr>
                          <m:t>𝒈</m:t>
                        </m:r>
                      </m:e>
                      <m:sub>
                        <m:r>
                          <a:rPr lang="en-US" altLang="zh-CN" b="1" i="1" smtClean="0">
                            <a:latin typeface="Cambria Math"/>
                          </a:rPr>
                          <m:t>𝒌</m:t>
                        </m:r>
                      </m:sub>
                    </m:sSub>
                  </m:oMath>
                </a14:m>
                <a:r>
                  <a:rPr lang="zh-CN" altLang="en-US" dirty="0"/>
                  <a:t>为第</a:t>
                </a:r>
                <a14:m>
                  <m:oMath xmlns:m="http://schemas.openxmlformats.org/officeDocument/2006/math">
                    <m:r>
                      <a:rPr lang="en-US" altLang="zh-CN" b="1" i="1" smtClean="0">
                        <a:latin typeface="Cambria Math"/>
                      </a:rPr>
                      <m:t>𝒌</m:t>
                    </m:r>
                  </m:oMath>
                </a14:m>
                <a:r>
                  <a:rPr lang="zh-CN" altLang="en-US" dirty="0"/>
                  <a:t>次迭代的搜索方向</a:t>
                </a:r>
                <a:r>
                  <a:rPr lang="en-US" altLang="zh-CN" dirty="0"/>
                  <a:t>.</a:t>
                </a:r>
                <a:r>
                  <a:rPr lang="zh-CN" altLang="en-US" dirty="0"/>
                  <a:t>如果考虑沿</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𝒑</m:t>
                        </m:r>
                      </m:e>
                      <m:sup>
                        <m:d>
                          <m:dPr>
                            <m:ctrlPr>
                              <a:rPr lang="en-US" altLang="zh-CN" b="1" i="1" smtClean="0">
                                <a:latin typeface="Cambria Math" panose="02040503050406030204" pitchFamily="18" charset="0"/>
                              </a:rPr>
                            </m:ctrlPr>
                          </m:dPr>
                          <m:e>
                            <m:r>
                              <a:rPr lang="en-US" altLang="zh-CN" b="1" i="1" smtClean="0">
                                <a:latin typeface="Cambria Math"/>
                              </a:rPr>
                              <m:t>𝒌</m:t>
                            </m:r>
                          </m:e>
                        </m:d>
                      </m:sup>
                    </m:sSup>
                  </m:oMath>
                </a14:m>
                <a:r>
                  <a:rPr lang="zh-CN" altLang="en-US" dirty="0"/>
                  <a:t>方向进行直线搜索，即考虑一般的迭代公式：</a:t>
                </a:r>
                <a:endParaRPr lang="en-US" altLang="zh-CN" dirty="0"/>
              </a:p>
              <a:p>
                <a:pPr marL="441325" lvl="1" indent="0" algn="ctr">
                  <a:buNone/>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𝒌</m:t>
                              </m:r>
                              <m:r>
                                <a:rPr lang="en-US" altLang="zh-CN" i="1">
                                  <a:latin typeface="Cambria Math"/>
                                </a:rPr>
                                <m:t>+</m:t>
                              </m:r>
                              <m:r>
                                <a:rPr lang="en-US" altLang="zh-CN" i="1">
                                  <a:latin typeface="Cambria Math"/>
                                </a:rPr>
                                <m:t>𝟏</m:t>
                              </m:r>
                            </m:e>
                          </m:d>
                        </m:sup>
                      </m:sSup>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𝒙</m:t>
                          </m:r>
                        </m:e>
                        <m:sup>
                          <m:d>
                            <m:dPr>
                              <m:ctrlPr>
                                <a:rPr lang="en-US" altLang="zh-CN" i="1">
                                  <a:latin typeface="Cambria Math" panose="02040503050406030204" pitchFamily="18" charset="0"/>
                                </a:rPr>
                              </m:ctrlPr>
                            </m:dPr>
                            <m:e>
                              <m:r>
                                <a:rPr lang="en-US" altLang="zh-CN" i="1">
                                  <a:latin typeface="Cambria Math"/>
                                </a:rPr>
                                <m:t>𝒌</m:t>
                              </m:r>
                            </m:e>
                          </m:d>
                        </m:sup>
                      </m:sSup>
                      <m:r>
                        <a:rPr lang="en-US" altLang="zh-CN" i="1">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𝝀</m:t>
                          </m:r>
                        </m:e>
                        <m:sub>
                          <m:r>
                            <a:rPr lang="en-US" altLang="zh-CN" b="1" i="1" smtClean="0">
                              <a:latin typeface="Cambria Math"/>
                            </a:rPr>
                            <m:t>𝒌</m:t>
                          </m:r>
                        </m:sub>
                      </m:sSub>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sSub>
                        <m:sSubPr>
                          <m:ctrlPr>
                            <a:rPr lang="en-US" altLang="zh-CN" i="1">
                              <a:latin typeface="Cambria Math" panose="02040503050406030204" pitchFamily="18" charset="0"/>
                            </a:rPr>
                          </m:ctrlPr>
                        </m:sSubPr>
                        <m:e>
                          <m:r>
                            <a:rPr lang="en-US" altLang="zh-CN" i="1">
                              <a:latin typeface="Cambria Math"/>
                            </a:rPr>
                            <m:t>𝒈</m:t>
                          </m:r>
                        </m:e>
                        <m:sub>
                          <m:r>
                            <a:rPr lang="en-US" altLang="zh-CN" i="1">
                              <a:latin typeface="Cambria Math"/>
                            </a:rPr>
                            <m:t>𝒌</m:t>
                          </m:r>
                        </m:sub>
                      </m:sSub>
                      <m:r>
                        <m:rPr>
                          <m:nor/>
                        </m:rPr>
                        <a:rPr lang="en-US" altLang="zh-CN" dirty="0"/>
                        <m:t>,</m:t>
                      </m:r>
                    </m:oMath>
                  </m:oMathPara>
                </a14:m>
                <a:endParaRPr lang="en-US" altLang="zh-CN" dirty="0"/>
              </a:p>
              <a:p>
                <a:pPr marL="441325" lvl="1" indent="0">
                  <a:buNone/>
                </a:pPr>
                <a:r>
                  <a:rPr lang="en-US" altLang="zh-CN" dirty="0"/>
                  <a:t>	</a:t>
                </a:r>
                <a:r>
                  <a:rPr lang="zh-CN" altLang="en-US" dirty="0"/>
                  <a:t>这里</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a:rPr>
                          <m:t>λ</m:t>
                        </m:r>
                      </m:e>
                      <m:sub>
                        <m:r>
                          <a:rPr lang="en-US" altLang="zh-CN" i="1" dirty="0">
                            <a:latin typeface="Cambria Math"/>
                          </a:rPr>
                          <m:t>𝒌</m:t>
                        </m:r>
                      </m:sub>
                    </m:sSub>
                  </m:oMath>
                </a14:m>
                <a:r>
                  <a:rPr lang="zh-CN" altLang="en-US" dirty="0"/>
                  <a:t>是步长因子，此时要求</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oMath>
                </a14:m>
                <a:r>
                  <a:rPr lang="zh-CN" altLang="en-US" dirty="0"/>
                  <a:t>与</a:t>
                </a:r>
                <a14:m>
                  <m:oMath xmlns:m="http://schemas.openxmlformats.org/officeDocument/2006/math">
                    <m:sSubSup>
                      <m:sSubSupPr>
                        <m:ctrlPr>
                          <a:rPr lang="en-US" altLang="zh-CN" b="1" i="1" dirty="0" smtClean="0">
                            <a:latin typeface="Cambria Math" panose="02040503050406030204" pitchFamily="18" charset="0"/>
                          </a:rPr>
                        </m:ctrlPr>
                      </m:sSubSupPr>
                      <m:e>
                        <m:r>
                          <a:rPr lang="en-US" altLang="zh-CN" b="1" i="1" dirty="0" smtClean="0">
                            <a:latin typeface="Cambria Math"/>
                          </a:rPr>
                          <m:t>𝑯</m:t>
                        </m:r>
                      </m:e>
                      <m:sub>
                        <m:r>
                          <a:rPr lang="en-US" altLang="zh-CN" b="1" i="1" dirty="0" smtClean="0">
                            <a:latin typeface="Cambria Math"/>
                          </a:rPr>
                          <m:t>𝒌</m:t>
                        </m:r>
                      </m:sub>
                      <m:sup>
                        <m:r>
                          <a:rPr lang="en-US" altLang="zh-CN" b="1" i="1" dirty="0" smtClean="0">
                            <a:latin typeface="Cambria Math"/>
                          </a:rPr>
                          <m:t>−</m:t>
                        </m:r>
                        <m:r>
                          <a:rPr lang="en-US" altLang="zh-CN" b="1" i="1" dirty="0" smtClean="0">
                            <a:latin typeface="Cambria Math"/>
                          </a:rPr>
                          <m:t>𝟏</m:t>
                        </m:r>
                      </m:sup>
                    </m:sSubSup>
                  </m:oMath>
                </a14:m>
                <a:r>
                  <a:rPr lang="zh-CN" altLang="en-US" dirty="0"/>
                  <a:t>近似且容易计算</a:t>
                </a:r>
                <a:endParaRPr lang="en-US" altLang="zh-CN" dirty="0"/>
              </a:p>
              <a:p>
                <a:pPr lvl="2"/>
                <a:r>
                  <a:rPr lang="zh-CN" altLang="en-US" dirty="0"/>
                  <a:t>为保证搜索方向是下降方向，要求</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oMath>
                </a14:m>
                <a:r>
                  <a:rPr lang="zh-CN" altLang="en-US" dirty="0"/>
                  <a:t>正定；</a:t>
                </a:r>
                <a:endParaRPr lang="en-US" altLang="zh-CN" dirty="0"/>
              </a:p>
              <a:p>
                <a:pPr lvl="2"/>
                <a:r>
                  <a:rPr lang="zh-CN" altLang="en-US" dirty="0"/>
                  <a:t>要求</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oMath>
                </a14:m>
                <a:r>
                  <a:rPr lang="zh-CN" altLang="en-US" dirty="0"/>
                  <a:t>之间迭代具有简单形式，最简单的显然为</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𝑬</m:t>
                        </m:r>
                      </m:e>
                      <m:sub>
                        <m:r>
                          <a:rPr lang="en-US" altLang="zh-CN" b="1" i="1" smtClean="0">
                            <a:latin typeface="Cambria Math"/>
                          </a:rPr>
                          <m:t>𝒌</m:t>
                        </m:r>
                      </m:sub>
                    </m:sSub>
                  </m:oMath>
                </a14:m>
                <a:r>
                  <a:rPr lang="en-US" altLang="zh-CN" b="1" dirty="0"/>
                  <a:t>, </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a:rPr>
                          <m:t>𝑬</m:t>
                        </m:r>
                      </m:e>
                      <m:sub>
                        <m:r>
                          <a:rPr lang="en-US" altLang="zh-CN" b="1" i="1" dirty="0" smtClean="0">
                            <a:latin typeface="Cambria Math"/>
                          </a:rPr>
                          <m:t>𝒌</m:t>
                        </m:r>
                      </m:sub>
                    </m:sSub>
                  </m:oMath>
                </a14:m>
                <a:r>
                  <a:rPr lang="zh-CN" altLang="en-US" b="1" dirty="0"/>
                  <a:t>称为校正矩阵；</a:t>
                </a:r>
                <a:endParaRPr lang="en-US" altLang="zh-CN" b="1" dirty="0"/>
              </a:p>
              <a:p>
                <a:pPr lvl="2"/>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oMath>
                </a14:m>
                <a:r>
                  <a:rPr lang="zh-CN" altLang="en-US" b="1" dirty="0"/>
                  <a:t>必须满足拟</a:t>
                </a:r>
                <a:r>
                  <a:rPr lang="en-US" altLang="zh-CN" b="1" dirty="0"/>
                  <a:t>Newton</a:t>
                </a:r>
                <a:r>
                  <a:rPr lang="zh-CN" altLang="en-US" b="1" dirty="0"/>
                  <a:t>性质：</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0" smtClean="0">
                        <a:latin typeface="Cambria Math"/>
                      </a:rPr>
                      <m:t>𝚫</m:t>
                    </m:r>
                    <m:sSub>
                      <m:sSubPr>
                        <m:ctrlPr>
                          <a:rPr lang="en-US" altLang="zh-CN" b="1" i="1" smtClean="0">
                            <a:latin typeface="Cambria Math" panose="02040503050406030204" pitchFamily="18" charset="0"/>
                          </a:rPr>
                        </m:ctrlPr>
                      </m:sSubPr>
                      <m:e>
                        <m:r>
                          <a:rPr lang="en-US" altLang="zh-CN" b="1" i="1" smtClean="0">
                            <a:latin typeface="Cambria Math"/>
                          </a:rPr>
                          <m:t>𝒈</m:t>
                        </m:r>
                      </m:e>
                      <m:sub>
                        <m:r>
                          <a:rPr lang="en-US" altLang="zh-CN" b="1" i="1" smtClean="0">
                            <a:latin typeface="Cambria Math"/>
                          </a:rPr>
                          <m:t>𝒌</m:t>
                        </m:r>
                      </m:sub>
                    </m:sSub>
                    <m:r>
                      <a:rPr lang="en-US" altLang="zh-CN" b="1" i="1" smtClean="0">
                        <a:latin typeface="Cambria Math"/>
                      </a:rPr>
                      <m:t>=</m:t>
                    </m:r>
                    <m:r>
                      <a:rPr lang="en-US" altLang="zh-CN" b="1" i="1" smtClean="0">
                        <a:latin typeface="Cambria Math"/>
                      </a:rPr>
                      <m:t>𝜟</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𝒌</m:t>
                        </m:r>
                      </m:sub>
                    </m:sSub>
                  </m:oMath>
                </a14:m>
                <a:r>
                  <a:rPr lang="en-US" altLang="zh-CN" b="1" i="1" dirty="0"/>
                  <a:t> </a:t>
                </a:r>
                <a:r>
                  <a:rPr lang="en-US" altLang="zh-CN" b="1" dirty="0"/>
                  <a:t>(</a:t>
                </a:r>
                <a:r>
                  <a:rPr lang="zh-CN" altLang="en-US" b="1" dirty="0"/>
                  <a:t>称为拟牛顿条件或拟牛顿方程</a:t>
                </a:r>
                <a:r>
                  <a:rPr lang="en-US" altLang="zh-CN" b="1" dirty="0"/>
                  <a:t>)</a:t>
                </a:r>
              </a:p>
              <a:p>
                <a:pPr lvl="1"/>
                <a:r>
                  <a:rPr lang="zh-CN" altLang="en-US" dirty="0"/>
                  <a:t>根据拟牛顿方程，可以构造出各种</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oMath>
                </a14:m>
                <a:r>
                  <a:rPr lang="en-US" altLang="zh-CN" dirty="0"/>
                  <a:t>,</a:t>
                </a:r>
                <a:r>
                  <a:rPr lang="zh-CN" altLang="en-US" dirty="0"/>
                  <a:t>最有代表性的是</a:t>
                </a:r>
                <a:r>
                  <a:rPr lang="en-US" altLang="zh-CN" dirty="0"/>
                  <a:t>DFP</a:t>
                </a:r>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2506" y="1016893"/>
                <a:ext cx="9217026" cy="5616575"/>
              </a:xfrm>
              <a:blipFill rotWithShape="1">
                <a:blip r:embed="rId2"/>
                <a:stretch>
                  <a:fillRect t="-869" r="-926" b="-14984"/>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总体概括</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1"/>
                <a14:m>
                  <m:oMath xmlns:m="http://schemas.openxmlformats.org/officeDocument/2006/math">
                    <m:r>
                      <a:rPr lang="en-US" altLang="zh-CN" b="1" i="1" smtClean="0">
                        <a:latin typeface="Cambria Math"/>
                      </a:rPr>
                      <m:t>𝑫𝑭𝑷</m:t>
                    </m:r>
                  </m:oMath>
                </a14:m>
                <a:r>
                  <a:rPr lang="zh-CN" altLang="en-US" dirty="0"/>
                  <a:t>变尺度法：要求</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r>
                      <a:rPr lang="en-US" altLang="zh-CN" b="1" i="1" smtClean="0">
                        <a:latin typeface="Cambria Math"/>
                      </a:rPr>
                      <m:t>+</m:t>
                    </m:r>
                    <m:r>
                      <a:rPr lang="en-US" altLang="zh-CN" b="1" i="0" smtClean="0">
                        <a:latin typeface="Cambria Math"/>
                      </a:rPr>
                      <m:t>𝚫</m:t>
                    </m:r>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oMath>
                </a14:m>
                <a:r>
                  <a:rPr lang="zh-CN" altLang="en-US" dirty="0"/>
                  <a:t>满足拟</a:t>
                </a:r>
                <a:r>
                  <a:rPr lang="en-US" altLang="zh-CN" dirty="0"/>
                  <a:t>Newton</a:t>
                </a:r>
                <a:r>
                  <a:rPr lang="zh-CN" altLang="en-US" dirty="0"/>
                  <a:t>条件，得</a:t>
                </a:r>
                <a14:m>
                  <m:oMath xmlns:m="http://schemas.openxmlformats.org/officeDocument/2006/math">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0" smtClean="0">
                                <a:latin typeface="Cambria Math"/>
                              </a:rPr>
                              <m:t>𝚫</m:t>
                            </m:r>
                            <m:r>
                              <a:rPr lang="en-US" altLang="zh-CN" b="1" i="1" smtClean="0">
                                <a:latin typeface="Cambria Math"/>
                              </a:rPr>
                              <m:t>𝑮</m:t>
                            </m:r>
                          </m:e>
                          <m:sub>
                            <m:r>
                              <a:rPr lang="en-US" altLang="zh-CN" b="1" i="1" smtClean="0">
                                <a:latin typeface="Cambria Math"/>
                              </a:rPr>
                              <m:t>𝒌</m:t>
                            </m:r>
                          </m:sub>
                        </m:sSub>
                      </m:e>
                    </m:d>
                    <m:sSub>
                      <m:sSubPr>
                        <m:ctrlPr>
                          <a:rPr lang="en-US" altLang="zh-CN" b="1" i="1" smtClean="0">
                            <a:latin typeface="Cambria Math" panose="02040503050406030204" pitchFamily="18" charset="0"/>
                          </a:rPr>
                        </m:ctrlPr>
                      </m:sSubPr>
                      <m:e>
                        <m:r>
                          <a:rPr lang="en-US" altLang="zh-CN" b="1" i="0" smtClean="0">
                            <a:latin typeface="Cambria Math"/>
                          </a:rPr>
                          <m:t>𝚫</m:t>
                        </m:r>
                        <m:r>
                          <a:rPr lang="en-US" altLang="zh-CN" b="1" i="1" smtClean="0">
                            <a:latin typeface="Cambria Math"/>
                          </a:rPr>
                          <m:t>𝒈</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0" smtClean="0">
                            <a:latin typeface="Cambria Math"/>
                          </a:rPr>
                          <m:t>𝚫</m:t>
                        </m:r>
                        <m:r>
                          <a:rPr lang="en-US" altLang="zh-CN" b="1" i="1" smtClean="0">
                            <a:latin typeface="Cambria Math"/>
                          </a:rPr>
                          <m:t>𝒙</m:t>
                        </m:r>
                      </m:e>
                      <m:sub>
                        <m:r>
                          <a:rPr lang="en-US" altLang="zh-CN" b="1" i="1" smtClean="0">
                            <a:latin typeface="Cambria Math"/>
                          </a:rPr>
                          <m:t>𝒌</m:t>
                        </m:r>
                      </m:sub>
                    </m:sSub>
                  </m:oMath>
                </a14:m>
                <a:r>
                  <a:rPr lang="en-US" altLang="zh-CN" dirty="0"/>
                  <a:t>,</a:t>
                </a:r>
                <a:r>
                  <a:rPr lang="zh-CN" altLang="en-US" dirty="0"/>
                  <a:t>若能选取向量</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𝒖</m:t>
                        </m:r>
                      </m:e>
                      <m:sub>
                        <m:r>
                          <a:rPr lang="en-US" altLang="zh-CN" b="1" i="1" smtClean="0">
                            <a:latin typeface="Cambria Math"/>
                          </a:rPr>
                          <m:t>𝒌</m:t>
                        </m:r>
                      </m:sub>
                    </m:sSub>
                  </m:oMath>
                </a14:m>
                <a:r>
                  <a:rPr lang="en-US" altLang="zh-CN" dirty="0"/>
                  <a:t>,</a:t>
                </a:r>
                <a14:m>
                  <m:oMath xmlns:m="http://schemas.openxmlformats.org/officeDocument/2006/math">
                    <m:r>
                      <a:rPr lang="en-US" altLang="zh-CN" b="1" i="1" dirty="0" smtClean="0">
                        <a:latin typeface="Cambria Math"/>
                      </a:rPr>
                      <m:t> </m:t>
                    </m:r>
                    <m:sSub>
                      <m:sSubPr>
                        <m:ctrlPr>
                          <a:rPr lang="en-US" altLang="zh-CN" b="1" i="1" dirty="0" smtClean="0">
                            <a:latin typeface="Cambria Math" panose="02040503050406030204" pitchFamily="18" charset="0"/>
                          </a:rPr>
                        </m:ctrlPr>
                      </m:sSubPr>
                      <m:e>
                        <m:r>
                          <a:rPr lang="en-US" altLang="zh-CN" b="1" i="1" dirty="0" smtClean="0">
                            <a:latin typeface="Cambria Math"/>
                          </a:rPr>
                          <m:t>𝒗</m:t>
                        </m:r>
                      </m:e>
                      <m:sub>
                        <m:r>
                          <a:rPr lang="en-US" altLang="zh-CN" b="1" i="1" dirty="0" smtClean="0">
                            <a:latin typeface="Cambria Math"/>
                          </a:rPr>
                          <m:t>𝒌</m:t>
                        </m:r>
                      </m:sub>
                    </m:sSub>
                  </m:oMath>
                </a14:m>
                <a:r>
                  <a:rPr lang="en-US" altLang="zh-CN" dirty="0"/>
                  <a:t>,</a:t>
                </a:r>
                <a:r>
                  <a:rPr lang="zh-CN" altLang="en-US" dirty="0"/>
                  <a:t>使其满足规范化条件</a:t>
                </a:r>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a:rPr>
                          <m:t>𝒖</m:t>
                        </m:r>
                      </m:e>
                      <m:sub>
                        <m:r>
                          <a:rPr lang="en-US" altLang="zh-CN" b="1" i="1" smtClean="0">
                            <a:latin typeface="Cambria Math"/>
                          </a:rPr>
                          <m:t>𝒌</m:t>
                        </m:r>
                      </m:sub>
                      <m:sup>
                        <m:r>
                          <a:rPr lang="en-US" altLang="zh-CN" b="1" i="1" smtClean="0">
                            <a:latin typeface="Cambria Math"/>
                          </a:rPr>
                          <m:t>𝑻</m:t>
                        </m:r>
                      </m:sup>
                    </m:sSubSup>
                    <m:sSub>
                      <m:sSubPr>
                        <m:ctrlPr>
                          <a:rPr lang="en-US" altLang="zh-CN" b="1" i="1" smtClean="0">
                            <a:latin typeface="Cambria Math" panose="02040503050406030204" pitchFamily="18" charset="0"/>
                          </a:rPr>
                        </m:ctrlPr>
                      </m:sSubPr>
                      <m:e>
                        <m:r>
                          <a:rPr lang="en-US" altLang="zh-CN" b="1" i="1" smtClean="0">
                            <a:latin typeface="Cambria Math"/>
                          </a:rPr>
                          <m:t>𝒈</m:t>
                        </m:r>
                      </m:e>
                      <m:sub>
                        <m:r>
                          <a:rPr lang="en-US" altLang="zh-CN" b="1" i="1" smtClean="0">
                            <a:latin typeface="Cambria Math"/>
                          </a:rPr>
                          <m:t>𝒌</m:t>
                        </m:r>
                      </m:sub>
                    </m:sSub>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𝒗</m:t>
                        </m:r>
                      </m:e>
                      <m:sub>
                        <m:r>
                          <a:rPr lang="en-US" altLang="zh-CN" b="1" i="1" smtClean="0">
                            <a:latin typeface="Cambria Math"/>
                          </a:rPr>
                          <m:t>𝒌</m:t>
                        </m:r>
                      </m:sub>
                      <m:sup>
                        <m:r>
                          <a:rPr lang="en-US" altLang="zh-CN" b="1" i="1" smtClean="0">
                            <a:latin typeface="Cambria Math"/>
                          </a:rPr>
                          <m:t>𝑻</m:t>
                        </m:r>
                      </m:sup>
                    </m:sSubSup>
                    <m:sSub>
                      <m:sSubPr>
                        <m:ctrlPr>
                          <a:rPr lang="en-US" altLang="zh-CN" b="1" i="1" smtClean="0">
                            <a:latin typeface="Cambria Math" panose="02040503050406030204" pitchFamily="18" charset="0"/>
                          </a:rPr>
                        </m:ctrlPr>
                      </m:sSubPr>
                      <m:e>
                        <m:r>
                          <a:rPr lang="en-US" altLang="zh-CN" b="1" i="1" smtClean="0">
                            <a:latin typeface="Cambria Math"/>
                          </a:rPr>
                          <m:t>𝒈</m:t>
                        </m:r>
                      </m:e>
                      <m:sub>
                        <m:r>
                          <a:rPr lang="en-US" altLang="zh-CN" b="1" i="1" smtClean="0">
                            <a:latin typeface="Cambria Math"/>
                          </a:rPr>
                          <m:t>𝒌</m:t>
                        </m:r>
                      </m:sub>
                    </m:sSub>
                    <m:r>
                      <a:rPr lang="en-US" altLang="zh-CN" b="1" i="1" smtClean="0">
                        <a:latin typeface="Cambria Math"/>
                      </a:rPr>
                      <m:t>=</m:t>
                    </m:r>
                    <m:r>
                      <a:rPr lang="en-US" altLang="zh-CN" b="1" i="1" smtClean="0">
                        <a:latin typeface="Cambria Math"/>
                      </a:rPr>
                      <m:t>𝟏</m:t>
                    </m:r>
                  </m:oMath>
                </a14:m>
                <a:r>
                  <a:rPr lang="en-US" altLang="zh-CN" dirty="0"/>
                  <a:t>,</a:t>
                </a:r>
                <a:r>
                  <a:rPr lang="zh-CN" altLang="en-US" dirty="0"/>
                  <a:t>则可以选取</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a:rPr>
                          <m:t>𝚫</m:t>
                        </m:r>
                        <m:r>
                          <a:rPr lang="en-US" altLang="zh-CN" b="1" i="1" smtClean="0">
                            <a:latin typeface="Cambria Math"/>
                          </a:rPr>
                          <m:t>𝑮</m:t>
                        </m:r>
                      </m:e>
                      <m:sub>
                        <m:r>
                          <a:rPr lang="en-US" altLang="zh-CN" b="1" i="1" smtClean="0">
                            <a:latin typeface="Cambria Math"/>
                          </a:rPr>
                          <m:t>𝒌</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0" smtClean="0">
                            <a:latin typeface="Cambria Math"/>
                          </a:rPr>
                          <m:t>𝚫</m:t>
                        </m:r>
                        <m:r>
                          <a:rPr lang="en-US" altLang="zh-CN" b="1" i="1" smtClean="0">
                            <a:latin typeface="Cambria Math"/>
                          </a:rPr>
                          <m:t>𝒙</m:t>
                        </m:r>
                      </m:e>
                      <m:sub>
                        <m:r>
                          <a:rPr lang="en-US" altLang="zh-CN" b="1" i="1" smtClean="0">
                            <a:latin typeface="Cambria Math"/>
                          </a:rPr>
                          <m:t>𝒌</m:t>
                        </m:r>
                      </m:sub>
                    </m:sSub>
                    <m:sSubSup>
                      <m:sSubSupPr>
                        <m:ctrlPr>
                          <a:rPr lang="en-US" altLang="zh-CN" b="1" i="1" smtClean="0">
                            <a:latin typeface="Cambria Math" panose="02040503050406030204" pitchFamily="18" charset="0"/>
                          </a:rPr>
                        </m:ctrlPr>
                      </m:sSubSupPr>
                      <m:e>
                        <m:r>
                          <a:rPr lang="en-US" altLang="zh-CN" b="1" i="1" smtClean="0">
                            <a:latin typeface="Cambria Math"/>
                          </a:rPr>
                          <m:t>𝒗</m:t>
                        </m:r>
                      </m:e>
                      <m:sub>
                        <m:r>
                          <a:rPr lang="en-US" altLang="zh-CN" b="1" i="1" smtClean="0">
                            <a:latin typeface="Cambria Math"/>
                          </a:rPr>
                          <m:t>𝒌</m:t>
                        </m:r>
                      </m:sub>
                      <m:sup>
                        <m:r>
                          <a:rPr lang="en-US" altLang="zh-CN" b="1" i="1" smtClean="0">
                            <a:latin typeface="Cambria Math"/>
                          </a:rPr>
                          <m:t>𝑻</m:t>
                        </m:r>
                      </m:sup>
                    </m:sSubSup>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sSub>
                      <m:sSubPr>
                        <m:ctrlPr>
                          <a:rPr lang="en-US" altLang="zh-CN" b="1" i="1" smtClean="0">
                            <a:latin typeface="Cambria Math" panose="02040503050406030204" pitchFamily="18" charset="0"/>
                          </a:rPr>
                        </m:ctrlPr>
                      </m:sSubPr>
                      <m:e>
                        <m:r>
                          <a:rPr lang="en-US" altLang="zh-CN" b="1" i="0" smtClean="0">
                            <a:latin typeface="Cambria Math"/>
                          </a:rPr>
                          <m:t>𝚫</m:t>
                        </m:r>
                        <m:r>
                          <a:rPr lang="en-US" altLang="zh-CN" b="1" i="1" smtClean="0">
                            <a:latin typeface="Cambria Math"/>
                          </a:rPr>
                          <m:t>𝒈</m:t>
                        </m:r>
                      </m:e>
                      <m:sub>
                        <m:r>
                          <a:rPr lang="en-US" altLang="zh-CN" b="1" i="1" smtClean="0">
                            <a:latin typeface="Cambria Math"/>
                          </a:rPr>
                          <m:t>𝒌</m:t>
                        </m:r>
                      </m:sub>
                    </m:sSub>
                    <m:sSubSup>
                      <m:sSubSupPr>
                        <m:ctrlPr>
                          <a:rPr lang="en-US" altLang="zh-CN" b="1" i="1" smtClean="0">
                            <a:latin typeface="Cambria Math" panose="02040503050406030204" pitchFamily="18" charset="0"/>
                          </a:rPr>
                        </m:ctrlPr>
                      </m:sSubSupPr>
                      <m:e>
                        <m:r>
                          <a:rPr lang="en-US" altLang="zh-CN" b="1" i="1" smtClean="0">
                            <a:latin typeface="Cambria Math"/>
                          </a:rPr>
                          <m:t>𝒖</m:t>
                        </m:r>
                      </m:e>
                      <m:sub>
                        <m:r>
                          <a:rPr lang="en-US" altLang="zh-CN" b="1" i="1" smtClean="0">
                            <a:latin typeface="Cambria Math"/>
                          </a:rPr>
                          <m:t>𝒌</m:t>
                        </m:r>
                      </m:sub>
                      <m:sup>
                        <m:r>
                          <a:rPr lang="en-US" altLang="zh-CN" b="1" i="1" smtClean="0">
                            <a:latin typeface="Cambria Math"/>
                          </a:rPr>
                          <m:t>𝑻</m:t>
                        </m:r>
                      </m:sup>
                    </m:sSubSup>
                  </m:oMath>
                </a14:m>
                <a:r>
                  <a:rPr lang="en-US" altLang="zh-CN" dirty="0"/>
                  <a:t>,</a:t>
                </a:r>
                <a:r>
                  <a:rPr lang="zh-CN" altLang="en-US" dirty="0"/>
                  <a:t>故</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𝑮</m:t>
                        </m:r>
                      </m:e>
                      <m:sub>
                        <m:r>
                          <a:rPr lang="en-US" altLang="zh-CN" i="1">
                            <a:latin typeface="Cambria Math"/>
                          </a:rPr>
                          <m:t>𝒌</m:t>
                        </m:r>
                        <m:r>
                          <a:rPr lang="en-US" altLang="zh-CN" i="1">
                            <a:latin typeface="Cambria Math"/>
                          </a:rPr>
                          <m:t>+</m:t>
                        </m:r>
                        <m:r>
                          <a:rPr lang="en-US" altLang="zh-CN" i="1">
                            <a:latin typeface="Cambria Math"/>
                          </a:rPr>
                          <m:t>𝟏</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𝑮</m:t>
                        </m:r>
                      </m:e>
                      <m:sub>
                        <m:r>
                          <a:rPr lang="en-US" altLang="zh-CN" i="1">
                            <a:latin typeface="Cambria Math"/>
                          </a:rPr>
                          <m:t>𝒌</m:t>
                        </m:r>
                      </m:sub>
                    </m:sSub>
                    <m:r>
                      <a:rPr lang="en-US" altLang="zh-CN" b="1" i="1" smtClean="0">
                        <a:latin typeface="Cambria Math"/>
                      </a:rPr>
                      <m:t>+</m:t>
                    </m:r>
                    <m:sSub>
                      <m:sSubPr>
                        <m:ctrlPr>
                          <a:rPr lang="en-US" altLang="zh-CN" i="1">
                            <a:latin typeface="Cambria Math" panose="02040503050406030204" pitchFamily="18" charset="0"/>
                          </a:rPr>
                        </m:ctrlPr>
                      </m:sSubPr>
                      <m:e>
                        <m:r>
                          <a:rPr lang="en-US" altLang="zh-CN">
                            <a:latin typeface="Cambria Math"/>
                          </a:rPr>
                          <m:t>𝚫</m:t>
                        </m:r>
                        <m:r>
                          <a:rPr lang="en-US" altLang="zh-CN" i="1">
                            <a:latin typeface="Cambria Math"/>
                          </a:rPr>
                          <m:t>𝒙</m:t>
                        </m:r>
                      </m:e>
                      <m:sub>
                        <m:r>
                          <a:rPr lang="en-US" altLang="zh-CN" i="1">
                            <a:latin typeface="Cambria Math"/>
                          </a:rPr>
                          <m:t>𝒌</m:t>
                        </m:r>
                      </m:sub>
                    </m:sSub>
                    <m:sSubSup>
                      <m:sSubSupPr>
                        <m:ctrlPr>
                          <a:rPr lang="en-US" altLang="zh-CN" i="1">
                            <a:latin typeface="Cambria Math" panose="02040503050406030204" pitchFamily="18" charset="0"/>
                          </a:rPr>
                        </m:ctrlPr>
                      </m:sSubSupPr>
                      <m:e>
                        <m:r>
                          <a:rPr lang="en-US" altLang="zh-CN" i="1">
                            <a:latin typeface="Cambria Math"/>
                          </a:rPr>
                          <m:t>𝒗</m:t>
                        </m:r>
                      </m:e>
                      <m:sub>
                        <m:r>
                          <a:rPr lang="en-US" altLang="zh-CN" i="1">
                            <a:latin typeface="Cambria Math"/>
                          </a:rPr>
                          <m:t>𝒌</m:t>
                        </m:r>
                      </m:sub>
                      <m:sup>
                        <m:r>
                          <a:rPr lang="en-US" altLang="zh-CN" i="1">
                            <a:latin typeface="Cambria Math"/>
                          </a:rPr>
                          <m:t>𝑻</m:t>
                        </m:r>
                      </m:sup>
                    </m:sSubSup>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𝑮</m:t>
                        </m:r>
                      </m:e>
                      <m:sub>
                        <m:r>
                          <a:rPr lang="en-US" altLang="zh-CN" i="1">
                            <a:latin typeface="Cambria Math"/>
                          </a:rPr>
                          <m:t>𝒌</m:t>
                        </m:r>
                      </m:sub>
                    </m:sSub>
                    <m:sSub>
                      <m:sSubPr>
                        <m:ctrlPr>
                          <a:rPr lang="en-US" altLang="zh-CN" i="1">
                            <a:latin typeface="Cambria Math" panose="02040503050406030204" pitchFamily="18" charset="0"/>
                          </a:rPr>
                        </m:ctrlPr>
                      </m:sSubPr>
                      <m:e>
                        <m:r>
                          <a:rPr lang="en-US" altLang="zh-CN">
                            <a:latin typeface="Cambria Math"/>
                          </a:rPr>
                          <m:t>𝚫</m:t>
                        </m:r>
                        <m:r>
                          <a:rPr lang="en-US" altLang="zh-CN" i="1">
                            <a:latin typeface="Cambria Math"/>
                          </a:rPr>
                          <m:t>𝒈</m:t>
                        </m:r>
                      </m:e>
                      <m:sub>
                        <m:r>
                          <a:rPr lang="en-US" altLang="zh-CN" i="1">
                            <a:latin typeface="Cambria Math"/>
                          </a:rPr>
                          <m:t>𝒌</m:t>
                        </m:r>
                      </m:sub>
                    </m:sSub>
                    <m:sSubSup>
                      <m:sSubSupPr>
                        <m:ctrlPr>
                          <a:rPr lang="en-US" altLang="zh-CN" i="1">
                            <a:latin typeface="Cambria Math" panose="02040503050406030204" pitchFamily="18" charset="0"/>
                          </a:rPr>
                        </m:ctrlPr>
                      </m:sSubSupPr>
                      <m:e>
                        <m:r>
                          <a:rPr lang="en-US" altLang="zh-CN" i="1">
                            <a:latin typeface="Cambria Math"/>
                          </a:rPr>
                          <m:t>𝒖</m:t>
                        </m:r>
                      </m:e>
                      <m:sub>
                        <m:r>
                          <a:rPr lang="en-US" altLang="zh-CN" i="1">
                            <a:latin typeface="Cambria Math"/>
                          </a:rPr>
                          <m:t>𝒌</m:t>
                        </m:r>
                      </m:sub>
                      <m:sup>
                        <m:r>
                          <a:rPr lang="en-US" altLang="zh-CN" i="1">
                            <a:latin typeface="Cambria Math"/>
                          </a:rPr>
                          <m:t>𝑻</m:t>
                        </m:r>
                      </m:sup>
                    </m:sSubSup>
                  </m:oMath>
                </a14:m>
                <a:r>
                  <a:rPr lang="zh-CN" altLang="en-US" dirty="0"/>
                  <a:t>，如选取</a:t>
                </a:r>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a:rPr>
                          <m:t>𝒖</m:t>
                        </m:r>
                      </m:e>
                      <m:sub>
                        <m:r>
                          <a:rPr lang="en-US" altLang="zh-CN" b="1" i="1" smtClean="0">
                            <a:latin typeface="Cambria Math"/>
                          </a:rPr>
                          <m:t>𝒌</m:t>
                        </m:r>
                      </m:sub>
                      <m:sup>
                        <m:r>
                          <a:rPr lang="en-US" altLang="zh-CN" b="1" i="1" smtClean="0">
                            <a:latin typeface="Cambria Math"/>
                          </a:rPr>
                          <m:t>𝑻</m:t>
                        </m:r>
                      </m:sup>
                    </m:sSubSup>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m:t>
                        </m:r>
                        <m:r>
                          <a:rPr lang="en-US" altLang="zh-CN" b="1" i="0" smtClean="0">
                            <a:latin typeface="Cambria Math"/>
                          </a:rPr>
                          <m:t>𝚫</m:t>
                        </m:r>
                        <m:r>
                          <a:rPr lang="en-US" altLang="zh-CN" b="1" i="1" smtClean="0">
                            <a:latin typeface="Cambria Math"/>
                          </a:rPr>
                          <m:t>𝒈</m:t>
                        </m:r>
                      </m:e>
                      <m:sub>
                        <m:r>
                          <a:rPr lang="en-US" altLang="zh-CN" b="1" i="1" smtClean="0">
                            <a:latin typeface="Cambria Math"/>
                          </a:rPr>
                          <m:t>𝒌</m:t>
                        </m:r>
                      </m:sub>
                      <m:sup>
                        <m:r>
                          <a:rPr lang="en-US" altLang="zh-CN" b="1" i="1" smtClean="0">
                            <a:latin typeface="Cambria Math"/>
                          </a:rPr>
                          <m:t>𝑻</m:t>
                        </m:r>
                      </m:sup>
                    </m:sSubSup>
                    <m:sSub>
                      <m:sSubPr>
                        <m:ctrlPr>
                          <a:rPr lang="en-US" altLang="zh-CN" b="1" i="1" smtClean="0">
                            <a:latin typeface="Cambria Math" panose="02040503050406030204" pitchFamily="18" charset="0"/>
                          </a:rPr>
                        </m:ctrlPr>
                      </m:sSubPr>
                      <m:e>
                        <m:r>
                          <a:rPr lang="en-US" altLang="zh-CN" b="1" i="1" smtClean="0">
                            <a:latin typeface="Cambria Math"/>
                          </a:rPr>
                          <m:t>𝑮</m:t>
                        </m:r>
                      </m:e>
                      <m:sub>
                        <m:r>
                          <a:rPr lang="en-US" altLang="zh-CN" b="1" i="1" smtClean="0">
                            <a:latin typeface="Cambria Math"/>
                          </a:rPr>
                          <m:t>𝒌</m:t>
                        </m:r>
                      </m:sub>
                    </m:sSub>
                    <m:r>
                      <a:rPr lang="en-US" altLang="zh-CN" b="1" i="1" smtClean="0">
                        <a:latin typeface="Cambria Math"/>
                      </a:rPr>
                      <m:t>)/</m:t>
                    </m:r>
                    <m:sSubSup>
                      <m:sSubSupPr>
                        <m:ctrlPr>
                          <a:rPr lang="en-US" altLang="zh-CN" i="1">
                            <a:latin typeface="Cambria Math" panose="02040503050406030204" pitchFamily="18" charset="0"/>
                          </a:rPr>
                        </m:ctrlPr>
                      </m:sSubSupPr>
                      <m:e>
                        <m:r>
                          <a:rPr lang="en-US" altLang="zh-CN" i="1">
                            <a:latin typeface="Cambria Math"/>
                          </a:rPr>
                          <m:t>(</m:t>
                        </m:r>
                        <m:r>
                          <a:rPr lang="en-US" altLang="zh-CN">
                            <a:latin typeface="Cambria Math"/>
                          </a:rPr>
                          <m:t>𝚫</m:t>
                        </m:r>
                        <m:r>
                          <a:rPr lang="en-US" altLang="zh-CN" i="1">
                            <a:latin typeface="Cambria Math"/>
                          </a:rPr>
                          <m:t>𝒈</m:t>
                        </m:r>
                      </m:e>
                      <m:sub>
                        <m:r>
                          <a:rPr lang="en-US" altLang="zh-CN" i="1">
                            <a:latin typeface="Cambria Math"/>
                          </a:rPr>
                          <m:t>𝒌</m:t>
                        </m:r>
                      </m:sub>
                      <m:sup>
                        <m:r>
                          <a:rPr lang="en-US" altLang="zh-CN" i="1">
                            <a:latin typeface="Cambria Math"/>
                          </a:rPr>
                          <m:t>𝑻</m:t>
                        </m:r>
                      </m:sup>
                    </m:sSubSup>
                    <m:sSub>
                      <m:sSubPr>
                        <m:ctrlPr>
                          <a:rPr lang="en-US" altLang="zh-CN" i="1">
                            <a:latin typeface="Cambria Math" panose="02040503050406030204" pitchFamily="18" charset="0"/>
                          </a:rPr>
                        </m:ctrlPr>
                      </m:sSubPr>
                      <m:e>
                        <m:r>
                          <a:rPr lang="en-US" altLang="zh-CN" i="1">
                            <a:latin typeface="Cambria Math"/>
                          </a:rPr>
                          <m:t>𝑮</m:t>
                        </m:r>
                      </m:e>
                      <m:sub>
                        <m:r>
                          <a:rPr lang="en-US" altLang="zh-CN" i="1">
                            <a:latin typeface="Cambria Math"/>
                          </a:rPr>
                          <m:t>𝒌</m:t>
                        </m:r>
                      </m:sub>
                    </m:sSub>
                    <m:sSub>
                      <m:sSubPr>
                        <m:ctrlPr>
                          <a:rPr lang="en-US" altLang="zh-CN" b="1" i="1" smtClean="0">
                            <a:latin typeface="Cambria Math" panose="02040503050406030204" pitchFamily="18" charset="0"/>
                          </a:rPr>
                        </m:ctrlPr>
                      </m:sSubPr>
                      <m:e>
                        <m:r>
                          <a:rPr lang="en-US" altLang="zh-CN" b="1" i="0" smtClean="0">
                            <a:latin typeface="Cambria Math"/>
                          </a:rPr>
                          <m:t>𝚫</m:t>
                        </m:r>
                        <m:r>
                          <a:rPr lang="en-US" altLang="zh-CN" b="1" i="1" smtClean="0">
                            <a:latin typeface="Cambria Math"/>
                          </a:rPr>
                          <m:t>𝒈</m:t>
                        </m:r>
                      </m:e>
                      <m:sub>
                        <m:r>
                          <a:rPr lang="en-US" altLang="zh-CN" b="1" i="1" smtClean="0">
                            <a:latin typeface="Cambria Math"/>
                          </a:rPr>
                          <m:t>𝒌</m:t>
                        </m:r>
                      </m:sub>
                    </m:sSub>
                    <m:r>
                      <a:rPr lang="en-US" altLang="zh-CN" b="1" i="1" smtClean="0">
                        <a:latin typeface="Cambria Math"/>
                      </a:rPr>
                      <m:t>)</m:t>
                    </m:r>
                  </m:oMath>
                </a14:m>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b="1" i="1" smtClean="0">
                            <a:latin typeface="Cambria Math"/>
                          </a:rPr>
                          <m:t>𝒗</m:t>
                        </m:r>
                      </m:e>
                      <m:sub>
                        <m:r>
                          <a:rPr lang="en-US" altLang="zh-CN" i="1">
                            <a:latin typeface="Cambria Math"/>
                          </a:rPr>
                          <m:t>𝒌</m:t>
                        </m:r>
                      </m:sub>
                      <m:sup>
                        <m:r>
                          <a:rPr lang="en-US" altLang="zh-CN" i="1">
                            <a:latin typeface="Cambria Math"/>
                          </a:rPr>
                          <m:t>𝑻</m:t>
                        </m:r>
                      </m:sup>
                    </m:sSubSup>
                    <m:r>
                      <a:rPr lang="en-US" altLang="zh-CN" i="1">
                        <a:latin typeface="Cambria Math"/>
                      </a:rPr>
                      <m:t>=</m:t>
                    </m:r>
                    <m:sSubSup>
                      <m:sSubSupPr>
                        <m:ctrlPr>
                          <a:rPr lang="en-US" altLang="zh-CN" i="1">
                            <a:latin typeface="Cambria Math" panose="02040503050406030204" pitchFamily="18" charset="0"/>
                          </a:rPr>
                        </m:ctrlPr>
                      </m:sSubSupPr>
                      <m:e>
                        <m:r>
                          <a:rPr lang="en-US" altLang="zh-CN" i="1">
                            <a:latin typeface="Cambria Math"/>
                          </a:rPr>
                          <m:t>(</m:t>
                        </m:r>
                        <m:r>
                          <a:rPr lang="en-US" altLang="zh-CN">
                            <a:latin typeface="Cambria Math"/>
                          </a:rPr>
                          <m:t>𝚫</m:t>
                        </m:r>
                        <m:r>
                          <a:rPr lang="en-US" altLang="zh-CN" b="1" i="1" smtClean="0">
                            <a:latin typeface="Cambria Math"/>
                          </a:rPr>
                          <m:t>𝒙</m:t>
                        </m:r>
                      </m:e>
                      <m:sub>
                        <m:r>
                          <a:rPr lang="en-US" altLang="zh-CN" i="1">
                            <a:latin typeface="Cambria Math"/>
                          </a:rPr>
                          <m:t>𝒌</m:t>
                        </m:r>
                      </m:sub>
                      <m:sup>
                        <m:r>
                          <a:rPr lang="en-US" altLang="zh-CN" i="1">
                            <a:latin typeface="Cambria Math"/>
                          </a:rPr>
                          <m:t>𝑻</m:t>
                        </m:r>
                      </m:sup>
                    </m:sSubSup>
                    <m:r>
                      <a:rPr lang="en-US" altLang="zh-CN" i="1">
                        <a:latin typeface="Cambria Math"/>
                      </a:rPr>
                      <m:t>)/</m:t>
                    </m:r>
                    <m:sSubSup>
                      <m:sSubSupPr>
                        <m:ctrlPr>
                          <a:rPr lang="en-US" altLang="zh-CN" i="1">
                            <a:latin typeface="Cambria Math" panose="02040503050406030204" pitchFamily="18" charset="0"/>
                          </a:rPr>
                        </m:ctrlPr>
                      </m:sSubSupPr>
                      <m:e>
                        <m:r>
                          <a:rPr lang="en-US" altLang="zh-CN" i="1">
                            <a:latin typeface="Cambria Math"/>
                          </a:rPr>
                          <m:t>(</m:t>
                        </m:r>
                        <m:r>
                          <a:rPr lang="en-US" altLang="zh-CN">
                            <a:latin typeface="Cambria Math"/>
                          </a:rPr>
                          <m:t>𝚫</m:t>
                        </m:r>
                        <m:r>
                          <a:rPr lang="en-US" altLang="zh-CN" b="1" i="1" smtClean="0">
                            <a:latin typeface="Cambria Math"/>
                          </a:rPr>
                          <m:t>𝒙</m:t>
                        </m:r>
                      </m:e>
                      <m:sub>
                        <m:r>
                          <a:rPr lang="en-US" altLang="zh-CN" i="1">
                            <a:latin typeface="Cambria Math"/>
                          </a:rPr>
                          <m:t>𝒌</m:t>
                        </m:r>
                      </m:sub>
                      <m:sup>
                        <m:r>
                          <a:rPr lang="en-US" altLang="zh-CN" i="1">
                            <a:latin typeface="Cambria Math"/>
                          </a:rPr>
                          <m:t>𝑻</m:t>
                        </m:r>
                      </m:sup>
                    </m:sSubSup>
                    <m:sSub>
                      <m:sSubPr>
                        <m:ctrlPr>
                          <a:rPr lang="en-US" altLang="zh-CN" i="1">
                            <a:latin typeface="Cambria Math" panose="02040503050406030204" pitchFamily="18" charset="0"/>
                          </a:rPr>
                        </m:ctrlPr>
                      </m:sSubPr>
                      <m:e>
                        <m:r>
                          <a:rPr lang="en-US" altLang="zh-CN">
                            <a:latin typeface="Cambria Math"/>
                          </a:rPr>
                          <m:t>𝚫</m:t>
                        </m:r>
                        <m:r>
                          <a:rPr lang="en-US" altLang="zh-CN" i="1">
                            <a:latin typeface="Cambria Math"/>
                          </a:rPr>
                          <m:t>𝒈</m:t>
                        </m:r>
                      </m:e>
                      <m:sub>
                        <m:r>
                          <a:rPr lang="en-US" altLang="zh-CN" i="1">
                            <a:latin typeface="Cambria Math"/>
                          </a:rPr>
                          <m:t>𝒌</m:t>
                        </m:r>
                      </m:sub>
                    </m:sSub>
                    <m:r>
                      <a:rPr lang="en-US" altLang="zh-CN" i="1">
                        <a:latin typeface="Cambria Math"/>
                      </a:rPr>
                      <m:t>)</m:t>
                    </m:r>
                  </m:oMath>
                </a14:m>
                <a:r>
                  <a:rPr lang="en-US" altLang="zh-CN" dirty="0"/>
                  <a:t>,</a:t>
                </a:r>
                <a:r>
                  <a:rPr lang="zh-CN" altLang="en-US" dirty="0"/>
                  <a:t>代入得</a:t>
                </a:r>
                <a:r>
                  <a:rPr lang="en-US" altLang="zh-CN" dirty="0"/>
                  <a:t>DFP</a:t>
                </a:r>
                <a:r>
                  <a:rPr lang="zh-CN" altLang="en-US" dirty="0"/>
                  <a:t>的迭代公式</a:t>
                </a:r>
                <a:endParaRPr lang="en-US" altLang="zh-CN" dirty="0"/>
              </a:p>
              <a:p>
                <a:r>
                  <a:rPr lang="zh-CN" altLang="en-US" dirty="0"/>
                  <a:t>不使用导数信息，称为直接法</a:t>
                </a:r>
                <a:endParaRPr lang="en-US" altLang="zh-CN" dirty="0"/>
              </a:p>
              <a:p>
                <a:pPr lvl="1"/>
                <a:r>
                  <a:rPr lang="zh-CN" altLang="en-US" dirty="0"/>
                  <a:t>一般使用导数方法收敛速度快，但需计算梯度或</a:t>
                </a:r>
                <a:r>
                  <a:rPr lang="en-US" altLang="zh-CN" dirty="0"/>
                  <a:t>Hessian</a:t>
                </a:r>
                <a:r>
                  <a:rPr lang="zh-CN" altLang="en-US" dirty="0"/>
                  <a:t>阵；第二类方法不涉及导数，适用性强，但收敛较慢</a:t>
                </a:r>
                <a:endParaRPr lang="en-US" altLang="zh-CN" dirty="0"/>
              </a:p>
              <a:p>
                <a:pPr lvl="1"/>
                <a:r>
                  <a:rPr lang="zh-CN" altLang="en-US" dirty="0"/>
                  <a:t>例如变量轮换法</a:t>
                </a:r>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193" r="-59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最优性约束条件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无约束最优化问题的最优性条件</a:t>
                </a:r>
                <a:endParaRPr lang="en-US" altLang="zh-CN" dirty="0"/>
              </a:p>
              <a:p>
                <a:pPr lvl="1"/>
                <a:r>
                  <a:rPr lang="zh-CN" altLang="en-US" dirty="0"/>
                  <a:t>多变量函数</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oMath>
                </a14:m>
                <a:r>
                  <a:rPr lang="en-US" altLang="zh-CN" dirty="0"/>
                  <a:t>,</a:t>
                </a:r>
                <a:r>
                  <a:rPr lang="zh-CN" altLang="en-US" dirty="0"/>
                  <a:t>无约束最优化问题</a:t>
                </a:r>
                <a14:m>
                  <m:oMath xmlns:m="http://schemas.openxmlformats.org/officeDocument/2006/math">
                    <m:r>
                      <a:rPr lang="en-US" altLang="zh-CN" b="1" i="0" dirty="0" smtClean="0">
                        <a:latin typeface="Cambria Math"/>
                      </a:rPr>
                      <m:t>:</m:t>
                    </m:r>
                    <m:r>
                      <a:rPr lang="en-US" altLang="zh-CN" b="1" i="1" dirty="0" smtClean="0">
                        <a:latin typeface="Cambria Math"/>
                      </a:rPr>
                      <m:t>𝒎𝒊𝒏</m:t>
                    </m:r>
                    <m:r>
                      <a:rPr lang="en-US" altLang="zh-CN" b="1" i="1" dirty="0" smtClean="0">
                        <a:latin typeface="Cambria Math"/>
                      </a:rPr>
                      <m:t> </m:t>
                    </m:r>
                    <m:r>
                      <a:rPr lang="en-US" altLang="zh-CN" b="1" i="1" dirty="0" smtClean="0">
                        <a:latin typeface="Cambria Math"/>
                      </a:rPr>
                      <m:t>𝒇</m:t>
                    </m:r>
                    <m:d>
                      <m:dPr>
                        <m:ctrlPr>
                          <a:rPr lang="en-US" altLang="zh-CN" b="1" i="1" dirty="0" smtClean="0">
                            <a:latin typeface="Cambria Math" panose="02040503050406030204" pitchFamily="18" charset="0"/>
                          </a:rPr>
                        </m:ctrlPr>
                      </m:dPr>
                      <m:e>
                        <m:r>
                          <a:rPr lang="en-US" altLang="zh-CN" b="1" i="1" dirty="0" smtClean="0">
                            <a:latin typeface="Cambria Math"/>
                          </a:rPr>
                          <m:t>𝒙</m:t>
                        </m:r>
                      </m:e>
                    </m:d>
                    <m:r>
                      <a:rPr lang="en-US" altLang="zh-CN" b="1" i="1" dirty="0" smtClean="0">
                        <a:latin typeface="Cambria Math"/>
                      </a:rPr>
                      <m:t>,</m:t>
                    </m:r>
                    <m:r>
                      <a:rPr lang="en-US" altLang="zh-CN" b="1" i="1" dirty="0" smtClean="0">
                        <a:latin typeface="Cambria Math"/>
                      </a:rPr>
                      <m:t>𝒇</m:t>
                    </m:r>
                    <m:r>
                      <a:rPr lang="en-US" altLang="zh-CN" b="1" i="1" dirty="0" smtClean="0">
                        <a:latin typeface="Cambria Math"/>
                      </a:rPr>
                      <m:t>:</m:t>
                    </m:r>
                    <m:sSup>
                      <m:sSupPr>
                        <m:ctrlPr>
                          <a:rPr lang="en-US" altLang="zh-CN" b="1" i="1" dirty="0" smtClean="0">
                            <a:latin typeface="Cambria Math" panose="02040503050406030204" pitchFamily="18" charset="0"/>
                          </a:rPr>
                        </m:ctrlPr>
                      </m:sSupPr>
                      <m:e>
                        <m:r>
                          <a:rPr lang="en-US" altLang="zh-CN" b="1" i="1" dirty="0" smtClean="0">
                            <a:latin typeface="Cambria Math"/>
                          </a:rPr>
                          <m:t>𝑹</m:t>
                        </m:r>
                      </m:e>
                      <m:sup>
                        <m:r>
                          <a:rPr lang="en-US" altLang="zh-CN" b="1" i="1" dirty="0" smtClean="0">
                            <a:latin typeface="Cambria Math"/>
                          </a:rPr>
                          <m:t>𝒏</m:t>
                        </m:r>
                      </m:sup>
                    </m:sSup>
                    <m:r>
                      <a:rPr lang="en-US" altLang="zh-CN" b="1" i="1" dirty="0" smtClean="0">
                        <a:latin typeface="Cambria Math"/>
                      </a:rPr>
                      <m:t>→</m:t>
                    </m:r>
                    <m:r>
                      <a:rPr lang="en-US" altLang="zh-CN" b="1" i="1" dirty="0" smtClean="0">
                        <a:latin typeface="Cambria Math"/>
                      </a:rPr>
                      <m:t>𝑹</m:t>
                    </m:r>
                  </m:oMath>
                </a14:m>
                <a:endParaRPr lang="en-US" altLang="zh-CN" dirty="0"/>
              </a:p>
              <a:p>
                <a:r>
                  <a:rPr lang="zh-CN" altLang="en-US" dirty="0"/>
                  <a:t>极小点的一阶必要条件：</a:t>
                </a:r>
                <a14:m>
                  <m:oMath xmlns:m="http://schemas.openxmlformats.org/officeDocument/2006/math">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r>
                  <a:rPr lang="zh-CN" altLang="en-US" dirty="0"/>
                  <a:t>连续可微，</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为极小点，则</a:t>
                </a:r>
                <a14:m>
                  <m:oMath xmlns:m="http://schemas.openxmlformats.org/officeDocument/2006/math">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e>
                    </m:d>
                    <m:r>
                      <a:rPr lang="en-US" altLang="zh-CN" b="1" i="0" smtClean="0">
                        <a:latin typeface="Cambria Math"/>
                      </a:rPr>
                      <m:t>=</m:t>
                    </m:r>
                    <m:r>
                      <a:rPr lang="en-US" altLang="zh-CN" b="1" i="0" smtClean="0">
                        <a:latin typeface="Cambria Math"/>
                      </a:rPr>
                      <m:t>𝟎</m:t>
                    </m:r>
                  </m:oMath>
                </a14:m>
                <a:endParaRPr lang="en-US" altLang="zh-CN" dirty="0"/>
              </a:p>
              <a:p>
                <a:r>
                  <a:rPr lang="zh-CN" altLang="en-US" dirty="0"/>
                  <a:t>极小点的二阶必要条件：</a:t>
                </a:r>
                <a14:m>
                  <m:oMath xmlns:m="http://schemas.openxmlformats.org/officeDocument/2006/math">
                    <m:r>
                      <a:rPr lang="en-US" altLang="zh-CN" i="1">
                        <a:latin typeface="Cambria Math"/>
                      </a:rPr>
                      <m:t>𝒇</m:t>
                    </m:r>
                    <m:d>
                      <m:dPr>
                        <m:ctrlPr>
                          <a:rPr lang="en-US" altLang="zh-CN" i="1">
                            <a:latin typeface="Cambria Math" panose="02040503050406030204" pitchFamily="18" charset="0"/>
                          </a:rPr>
                        </m:ctrlPr>
                      </m:dPr>
                      <m:e>
                        <m:r>
                          <a:rPr lang="en-US" altLang="zh-CN" i="1">
                            <a:latin typeface="Cambria Math"/>
                          </a:rPr>
                          <m:t>𝒙</m:t>
                        </m:r>
                      </m:e>
                    </m:d>
                  </m:oMath>
                </a14:m>
                <a:r>
                  <a:rPr lang="zh-CN" altLang="en-US" dirty="0"/>
                  <a:t>二次连续可微，</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oMath>
                </a14:m>
                <a:r>
                  <a:rPr lang="zh-CN" altLang="en-US" dirty="0"/>
                  <a:t>为其局部极小点，则</a:t>
                </a:r>
                <a14:m>
                  <m:oMath xmlns:m="http://schemas.openxmlformats.org/officeDocument/2006/math">
                    <m:r>
                      <a:rPr lang="en-US" altLang="zh-CN" i="1">
                        <a:latin typeface="Cambria Math"/>
                      </a:rPr>
                      <m:t>𝜵</m:t>
                    </m:r>
                    <m:r>
                      <a:rPr lang="en-US" altLang="zh-CN" i="1">
                        <a:latin typeface="Cambria Math"/>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e>
                    </m:d>
                    <m:r>
                      <a:rPr lang="en-US" altLang="zh-CN">
                        <a:latin typeface="Cambria Math"/>
                      </a:rPr>
                      <m:t>=</m:t>
                    </m:r>
                    <m:r>
                      <a:rPr lang="en-US" altLang="zh-CN">
                        <a:latin typeface="Cambria Math"/>
                      </a:rPr>
                      <m:t>𝟎</m:t>
                    </m:r>
                  </m:oMath>
                </a14:m>
                <a:r>
                  <a:rPr lang="zh-CN" altLang="en-US" dirty="0"/>
                  <a:t>，且</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m:t>
                        </m:r>
                      </m:e>
                      <m:sup>
                        <m:r>
                          <a:rPr lang="en-US" altLang="zh-CN" b="1" i="1" smtClean="0">
                            <a:latin typeface="Cambria Math"/>
                          </a:rPr>
                          <m:t>𝟐</m:t>
                        </m:r>
                      </m:sup>
                    </m:sSup>
                    <m:r>
                      <a:rPr lang="en-US" altLang="zh-CN" b="1" i="1" smtClean="0">
                        <a:latin typeface="Cambria Math"/>
                      </a:rPr>
                      <m:t>𝒇</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r>
                      <a:rPr lang="en-US" altLang="zh-CN" b="1" i="1" smtClean="0">
                        <a:latin typeface="Cambria Math"/>
                      </a:rPr>
                      <m:t>)</m:t>
                    </m:r>
                  </m:oMath>
                </a14:m>
                <a:r>
                  <a:rPr lang="zh-CN" altLang="en-US" dirty="0"/>
                  <a:t>半正定</a:t>
                </a:r>
                <a:endParaRPr lang="en-US" altLang="zh-CN" dirty="0"/>
              </a:p>
              <a:p>
                <a:r>
                  <a:rPr lang="zh-CN" altLang="en-US" dirty="0"/>
                  <a:t>极小点的二阶充分条件</a:t>
                </a:r>
                <a:r>
                  <a:rPr lang="en-US" altLang="zh-CN" dirty="0"/>
                  <a:t>: </a:t>
                </a:r>
                <a14:m>
                  <m:oMath xmlns:m="http://schemas.openxmlformats.org/officeDocument/2006/math">
                    <m:r>
                      <a:rPr lang="en-US" altLang="zh-CN" i="1">
                        <a:latin typeface="Cambria Math"/>
                      </a:rPr>
                      <m:t>𝒇</m:t>
                    </m:r>
                    <m:d>
                      <m:dPr>
                        <m:ctrlPr>
                          <a:rPr lang="en-US" altLang="zh-CN" i="1">
                            <a:latin typeface="Cambria Math" panose="02040503050406030204" pitchFamily="18" charset="0"/>
                          </a:rPr>
                        </m:ctrlPr>
                      </m:dPr>
                      <m:e>
                        <m:r>
                          <a:rPr lang="en-US" altLang="zh-CN" i="1">
                            <a:latin typeface="Cambria Math"/>
                          </a:rPr>
                          <m:t>𝒙</m:t>
                        </m:r>
                      </m:e>
                    </m:d>
                  </m:oMath>
                </a14:m>
                <a:r>
                  <a:rPr lang="zh-CN" altLang="en-US" dirty="0"/>
                  <a:t>二次连续可微，</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oMath>
                </a14:m>
                <a:r>
                  <a:rPr lang="en-US" altLang="zh-CN" dirty="0"/>
                  <a:t>,</a:t>
                </a:r>
                <a:r>
                  <a:rPr lang="zh-CN" altLang="en-US" dirty="0"/>
                  <a:t> 若</a:t>
                </a:r>
                <a14:m>
                  <m:oMath xmlns:m="http://schemas.openxmlformats.org/officeDocument/2006/math">
                    <m:r>
                      <a:rPr lang="en-US" altLang="zh-CN" i="1">
                        <a:latin typeface="Cambria Math"/>
                      </a:rPr>
                      <m:t>𝜵</m:t>
                    </m:r>
                    <m:r>
                      <a:rPr lang="en-US" altLang="zh-CN" i="1">
                        <a:latin typeface="Cambria Math"/>
                      </a:rPr>
                      <m:t>𝒇</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e>
                    </m:d>
                    <m:r>
                      <a:rPr lang="en-US" altLang="zh-CN">
                        <a:latin typeface="Cambria Math"/>
                      </a:rPr>
                      <m:t>=</m:t>
                    </m:r>
                    <m:r>
                      <a:rPr lang="en-US" altLang="zh-CN">
                        <a:latin typeface="Cambria Math"/>
                      </a:rPr>
                      <m:t>𝟎</m:t>
                    </m:r>
                  </m:oMath>
                </a14:m>
                <a:r>
                  <a:rPr lang="zh-CN" altLang="en-US" dirty="0"/>
                  <a:t>，且</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m:t>
                        </m:r>
                      </m:e>
                      <m:sup>
                        <m:r>
                          <a:rPr lang="en-US" altLang="zh-CN" i="1">
                            <a:latin typeface="Cambria Math"/>
                          </a:rPr>
                          <m:t>𝟐</m:t>
                        </m:r>
                      </m:sup>
                    </m:sSup>
                    <m:r>
                      <a:rPr lang="en-US" altLang="zh-CN" i="1">
                        <a:latin typeface="Cambria Math"/>
                      </a:rPr>
                      <m:t>𝒇</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r>
                      <a:rPr lang="en-US" altLang="zh-CN" i="1">
                        <a:latin typeface="Cambria Math"/>
                      </a:rPr>
                      <m:t>)</m:t>
                    </m:r>
                  </m:oMath>
                </a14:m>
                <a:r>
                  <a:rPr lang="zh-CN" altLang="en-US" dirty="0"/>
                  <a:t>正定，则</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为其严格局部极小点</a:t>
                </a:r>
                <a:endParaRPr lang="en-US" altLang="zh-CN" dirty="0"/>
              </a:p>
              <a:p>
                <a:r>
                  <a:rPr lang="zh-CN" altLang="en-US" dirty="0"/>
                  <a:t>设</a:t>
                </a:r>
                <a14:m>
                  <m:oMath xmlns:m="http://schemas.openxmlformats.org/officeDocument/2006/math">
                    <m:r>
                      <a:rPr lang="en-US" altLang="zh-CN" b="1" i="1" smtClean="0">
                        <a:latin typeface="Cambria Math"/>
                      </a:rPr>
                      <m:t>𝒇</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r>
                      <a:rPr lang="en-US" altLang="zh-CN" b="1" i="1" smtClean="0">
                        <a:latin typeface="Cambria Math"/>
                      </a:rPr>
                      <m:t>→</m:t>
                    </m:r>
                    <m:r>
                      <a:rPr lang="en-US" altLang="zh-CN" b="1" i="1" smtClean="0">
                        <a:latin typeface="Cambria Math"/>
                      </a:rPr>
                      <m:t>𝑹</m:t>
                    </m:r>
                  </m:oMath>
                </a14:m>
                <a:r>
                  <a:rPr lang="zh-CN" altLang="en-US" dirty="0"/>
                  <a:t>为可微凸函数，此时无约束问题为凸规划问题，如果</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oMath>
                </a14:m>
                <a:r>
                  <a:rPr lang="zh-CN" altLang="en-US" dirty="0"/>
                  <a:t>是驻点，则</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a:rPr>
                          <m:t>𝒙</m:t>
                        </m:r>
                      </m:e>
                      <m:sup>
                        <m:r>
                          <a:rPr lang="en-US" altLang="zh-CN" i="1">
                            <a:latin typeface="Cambria Math"/>
                          </a:rPr>
                          <m:t>∗</m:t>
                        </m:r>
                      </m:sup>
                    </m:sSup>
                  </m:oMath>
                </a14:m>
                <a:r>
                  <a:rPr lang="zh-CN" altLang="en-US" dirty="0"/>
                  <a:t>为其最小点；若</a:t>
                </a:r>
                <a14:m>
                  <m:oMath xmlns:m="http://schemas.openxmlformats.org/officeDocument/2006/math">
                    <m:r>
                      <a:rPr lang="en-US" altLang="zh-CN" b="1" i="1" smtClean="0">
                        <a:latin typeface="Cambria Math"/>
                      </a:rPr>
                      <m:t>𝒇</m:t>
                    </m:r>
                  </m:oMath>
                </a14:m>
                <a:r>
                  <a:rPr lang="zh-CN" altLang="en-US" dirty="0"/>
                  <a:t>严格凸，则驻点一定是其唯一全局最小点</a:t>
                </a:r>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463" b="-9544"/>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最优性约束条件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3200" dirty="0"/>
                  <a:t>有约束最优化问题的最优性条件</a:t>
                </a:r>
                <a:endParaRPr lang="en-US" altLang="zh-CN" sz="3200" dirty="0"/>
              </a:p>
              <a:p>
                <a:pPr lvl="1"/>
                <a:r>
                  <a:rPr lang="zh-CN" altLang="en-US" sz="3200" dirty="0"/>
                  <a:t>问题 </a:t>
                </a:r>
                <a14:m>
                  <m:oMath xmlns:m="http://schemas.openxmlformats.org/officeDocument/2006/math">
                    <m:r>
                      <a:rPr lang="en-US" altLang="zh-CN" sz="3200" b="1" i="1" dirty="0" smtClean="0">
                        <a:latin typeface="Cambria Math"/>
                      </a:rPr>
                      <m:t>𝒎𝒊𝒏</m:t>
                    </m:r>
                    <m:r>
                      <a:rPr lang="en-US" altLang="zh-CN" sz="3200" b="1" i="1" dirty="0" smtClean="0">
                        <a:latin typeface="Cambria Math"/>
                      </a:rPr>
                      <m:t> </m:t>
                    </m:r>
                    <m:r>
                      <a:rPr lang="en-US" altLang="zh-CN" sz="3200" i="1" dirty="0">
                        <a:latin typeface="Cambria Math"/>
                      </a:rPr>
                      <m:t>𝑓</m:t>
                    </m:r>
                    <m:d>
                      <m:dPr>
                        <m:ctrlPr>
                          <a:rPr lang="en-US" altLang="zh-CN" sz="3200" i="1" dirty="0">
                            <a:latin typeface="Cambria Math" panose="02040503050406030204" pitchFamily="18" charset="0"/>
                          </a:rPr>
                        </m:ctrlPr>
                      </m:dPr>
                      <m:e>
                        <m:r>
                          <a:rPr lang="en-US" altLang="zh-CN" sz="3200" i="1" dirty="0">
                            <a:latin typeface="Cambria Math"/>
                          </a:rPr>
                          <m:t>𝑥</m:t>
                        </m:r>
                      </m:e>
                    </m:d>
                    <m:r>
                      <a:rPr lang="en-US" altLang="zh-CN" sz="3200" i="1" dirty="0" smtClean="0">
                        <a:latin typeface="Cambria Math"/>
                      </a:rPr>
                      <m:t>, </m:t>
                    </m:r>
                    <m:r>
                      <a:rPr lang="en-US" altLang="zh-CN" sz="3200" i="1" dirty="0" err="1">
                        <a:latin typeface="Cambria Math"/>
                      </a:rPr>
                      <m:t>𝑠</m:t>
                    </m:r>
                    <m:r>
                      <a:rPr lang="en-US" altLang="zh-CN" sz="3200" i="1" dirty="0" err="1">
                        <a:latin typeface="Cambria Math"/>
                      </a:rPr>
                      <m:t>.</m:t>
                    </m:r>
                    <m:r>
                      <a:rPr lang="en-US" altLang="zh-CN" sz="3200" i="1" dirty="0" err="1">
                        <a:latin typeface="Cambria Math"/>
                      </a:rPr>
                      <m:t>𝑡</m:t>
                    </m:r>
                    <m:r>
                      <a:rPr lang="en-US" altLang="zh-CN" sz="3200" i="1" dirty="0" err="1">
                        <a:latin typeface="Cambria Math"/>
                      </a:rPr>
                      <m:t>. </m:t>
                    </m:r>
                    <m:r>
                      <a:rPr lang="en-US" altLang="zh-CN" sz="3200" i="1" dirty="0" smtClean="0">
                        <a:latin typeface="Cambria Math"/>
                      </a:rPr>
                      <m:t>𝑔</m:t>
                    </m:r>
                    <m:d>
                      <m:dPr>
                        <m:ctrlPr>
                          <a:rPr lang="en-US" altLang="zh-CN" sz="3200" i="1" dirty="0" smtClean="0">
                            <a:latin typeface="Cambria Math" panose="02040503050406030204" pitchFamily="18" charset="0"/>
                          </a:rPr>
                        </m:ctrlPr>
                      </m:dPr>
                      <m:e>
                        <m:r>
                          <a:rPr lang="en-US" altLang="zh-CN" sz="3200" i="1" dirty="0" smtClean="0">
                            <a:latin typeface="Cambria Math"/>
                          </a:rPr>
                          <m:t>𝑥</m:t>
                        </m:r>
                      </m:e>
                    </m:d>
                    <m:r>
                      <a:rPr lang="en-US" altLang="zh-CN" sz="3200" i="1" dirty="0">
                        <a:latin typeface="Cambria Math"/>
                      </a:rPr>
                      <m:t>≤</m:t>
                    </m:r>
                    <m:r>
                      <a:rPr lang="en-US" altLang="zh-CN" sz="3200" i="1" dirty="0" smtClean="0">
                        <a:latin typeface="Cambria Math"/>
                      </a:rPr>
                      <m:t>0</m:t>
                    </m:r>
                    <m:r>
                      <a:rPr lang="en-US" altLang="zh-CN" sz="3200" i="1" dirty="0">
                        <a:latin typeface="Cambria Math"/>
                      </a:rPr>
                      <m:t>,</m:t>
                    </m:r>
                    <m:r>
                      <a:rPr lang="en-US" altLang="zh-CN" sz="3200" i="1" dirty="0" smtClean="0">
                        <a:latin typeface="Cambria Math"/>
                      </a:rPr>
                      <m:t>h</m:t>
                    </m:r>
                    <m:d>
                      <m:dPr>
                        <m:ctrlPr>
                          <a:rPr lang="en-US" altLang="zh-CN" sz="3200" i="1" dirty="0" smtClean="0">
                            <a:latin typeface="Cambria Math" panose="02040503050406030204" pitchFamily="18" charset="0"/>
                          </a:rPr>
                        </m:ctrlPr>
                      </m:dPr>
                      <m:e>
                        <m:r>
                          <a:rPr lang="en-US" altLang="zh-CN" sz="3200" i="1" dirty="0" smtClean="0">
                            <a:latin typeface="Cambria Math"/>
                          </a:rPr>
                          <m:t>𝑥</m:t>
                        </m:r>
                      </m:e>
                    </m:d>
                    <m:r>
                      <a:rPr lang="en-US" altLang="zh-CN" sz="3200" i="1" dirty="0">
                        <a:latin typeface="Cambria Math"/>
                      </a:rPr>
                      <m:t>=0</m:t>
                    </m:r>
                    <m:r>
                      <a:rPr lang="en-US" altLang="zh-CN" sz="3200" b="1" i="0" dirty="0" smtClean="0">
                        <a:latin typeface="Cambria Math"/>
                      </a:rPr>
                      <m:t>,</m:t>
                    </m:r>
                  </m:oMath>
                </a14:m>
                <a:r>
                  <a:rPr lang="zh-CN" altLang="en-US" sz="3200" dirty="0"/>
                  <a:t>约束集  </a:t>
                </a:r>
                <a14:m>
                  <m:oMath xmlns:m="http://schemas.openxmlformats.org/officeDocument/2006/math">
                    <m:r>
                      <a:rPr lang="en-US" altLang="zh-CN" sz="3200" b="1" i="1" dirty="0" smtClean="0">
                        <a:latin typeface="Cambria Math"/>
                      </a:rPr>
                      <m:t>𝑺</m:t>
                    </m:r>
                    <m:r>
                      <a:rPr lang="en-US" altLang="zh-CN" sz="3200" i="1" dirty="0" smtClean="0">
                        <a:latin typeface="Cambria Math"/>
                      </a:rPr>
                      <m:t>={</m:t>
                    </m:r>
                    <m:r>
                      <a:rPr lang="en-US" altLang="zh-CN" sz="3200" i="1" dirty="0" err="1">
                        <a:latin typeface="Cambria Math"/>
                      </a:rPr>
                      <m:t>𝑥</m:t>
                    </m:r>
                    <m:r>
                      <a:rPr lang="en-US" altLang="zh-CN" sz="3200" i="1" dirty="0" err="1">
                        <a:latin typeface="Cambria Math"/>
                      </a:rPr>
                      <m:t>|</m:t>
                    </m:r>
                    <m:r>
                      <a:rPr lang="en-US" altLang="zh-CN" sz="3200" i="1" dirty="0" err="1">
                        <a:latin typeface="Cambria Math"/>
                      </a:rPr>
                      <m:t>𝑔</m:t>
                    </m:r>
                    <m:r>
                      <a:rPr lang="en-US" altLang="zh-CN" sz="3200" i="1" dirty="0">
                        <a:latin typeface="Cambria Math"/>
                      </a:rPr>
                      <m:t>(</m:t>
                    </m:r>
                    <m:r>
                      <a:rPr lang="en-US" altLang="zh-CN" sz="3200" i="1" dirty="0">
                        <a:latin typeface="Cambria Math"/>
                      </a:rPr>
                      <m:t>𝑥</m:t>
                    </m:r>
                    <m:r>
                      <a:rPr lang="en-US" altLang="zh-CN" sz="3200" i="1" dirty="0">
                        <a:latin typeface="Cambria Math"/>
                      </a:rPr>
                      <m:t>) ≤0 , </m:t>
                    </m:r>
                    <m:r>
                      <a:rPr lang="en-US" altLang="zh-CN" sz="3200" i="1" dirty="0">
                        <a:latin typeface="Cambria Math"/>
                      </a:rPr>
                      <m:t>h</m:t>
                    </m:r>
                    <m:r>
                      <a:rPr lang="en-US" altLang="zh-CN" sz="3200" i="1" dirty="0">
                        <a:latin typeface="Cambria Math"/>
                      </a:rPr>
                      <m:t>(</m:t>
                    </m:r>
                    <m:r>
                      <a:rPr lang="en-US" altLang="zh-CN" sz="3200" i="1" dirty="0">
                        <a:latin typeface="Cambria Math"/>
                      </a:rPr>
                      <m:t>𝑥</m:t>
                    </m:r>
                    <m:r>
                      <a:rPr lang="en-US" altLang="zh-CN" sz="3200" i="1" dirty="0">
                        <a:latin typeface="Cambria Math"/>
                      </a:rPr>
                      <m:t>)=0}  </m:t>
                    </m:r>
                  </m:oMath>
                </a14:m>
                <a:endParaRPr lang="en-US" altLang="zh-CN" sz="3200" dirty="0"/>
              </a:p>
              <a:p>
                <a:r>
                  <a:rPr lang="zh-CN" altLang="en-US" dirty="0"/>
                  <a:t>等式约束问题的最优性条件，建立等式约束的</a:t>
                </a:r>
                <a:r>
                  <a:rPr lang="en-US" altLang="zh-CN" dirty="0"/>
                  <a:t>Lagrange</a:t>
                </a:r>
                <a:r>
                  <a:rPr lang="zh-CN" altLang="en-US" dirty="0"/>
                  <a:t>乘子及一阶必要条件，优化问题的拉格朗日函数：</a:t>
                </a:r>
                <a:endParaRPr lang="en-US" altLang="zh-CN" dirty="0"/>
              </a:p>
              <a:p>
                <a14:m>
                  <m:oMath xmlns:m="http://schemas.openxmlformats.org/officeDocument/2006/math">
                    <m:r>
                      <a:rPr lang="en-US" altLang="zh-CN" b="1" i="1" smtClean="0">
                        <a:latin typeface="Cambria Math"/>
                      </a:rPr>
                      <m:t>𝑳</m:t>
                    </m:r>
                    <m:d>
                      <m:dPr>
                        <m:ctrlPr>
                          <a:rPr lang="en-US" altLang="zh-CN" b="1" i="1" smtClean="0">
                            <a:latin typeface="Cambria Math" panose="02040503050406030204" pitchFamily="18" charset="0"/>
                          </a:rPr>
                        </m:ctrlPr>
                      </m:dPr>
                      <m:e>
                        <m:r>
                          <a:rPr lang="en-US" altLang="zh-CN" b="1" i="1" smtClean="0">
                            <a:latin typeface="Cambria Math"/>
                          </a:rPr>
                          <m:t>𝒙</m:t>
                        </m:r>
                        <m:r>
                          <a:rPr lang="en-US" altLang="zh-CN" b="1" i="1" smtClean="0">
                            <a:latin typeface="Cambria Math"/>
                          </a:rPr>
                          <m:t>,</m:t>
                        </m:r>
                        <m:r>
                          <a:rPr lang="en-US" altLang="zh-CN" b="1" i="1" smtClean="0">
                            <a:latin typeface="Cambria Math"/>
                          </a:rPr>
                          <m:t>𝒗</m:t>
                        </m:r>
                      </m:e>
                    </m:d>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𝒗</m:t>
                        </m:r>
                      </m:e>
                      <m:sup>
                        <m:r>
                          <a:rPr lang="en-US" altLang="zh-CN" b="1" i="1" smtClean="0">
                            <a:latin typeface="Cambria Math"/>
                          </a:rPr>
                          <m:t>𝑻</m:t>
                        </m:r>
                      </m:sup>
                    </m:sSup>
                    <m:r>
                      <a:rPr lang="en-US" altLang="zh-CN" b="1" i="1" smtClean="0">
                        <a:latin typeface="Cambria Math"/>
                      </a:rPr>
                      <m:t>𝒉</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𝒗</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𝒍</m:t>
                        </m:r>
                      </m:sup>
                    </m:sSup>
                  </m:oMath>
                </a14:m>
                <a:r>
                  <a:rPr lang="zh-CN" altLang="en-US" dirty="0"/>
                  <a:t>为拉格朗日乘子</a:t>
                </a:r>
                <a:endParaRPr lang="en-US" altLang="zh-CN" dirty="0"/>
              </a:p>
              <a:p>
                <a:pPr lvl="1"/>
                <a:r>
                  <a:rPr lang="zh-CN" altLang="en-US" dirty="0">
                    <a:solidFill>
                      <a:srgbClr val="FF0000"/>
                    </a:solidFill>
                  </a:rPr>
                  <a:t>若</a:t>
                </a:r>
                <a14:m>
                  <m:oMath xmlns:m="http://schemas.openxmlformats.org/officeDocument/2006/math">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r>
                          <a:rPr lang="en-US" altLang="zh-CN" b="1" i="1" smtClean="0">
                            <a:solidFill>
                              <a:srgbClr val="FF0000"/>
                            </a:solidFill>
                            <a:latin typeface="Cambria Math"/>
                          </a:rPr>
                          <m:t>∗</m:t>
                        </m:r>
                      </m:sup>
                    </m:sSup>
                  </m:oMath>
                </a14:m>
                <a:r>
                  <a:rPr lang="zh-CN" altLang="en-US" dirty="0">
                    <a:solidFill>
                      <a:srgbClr val="FF0000"/>
                    </a:solidFill>
                  </a:rPr>
                  <a:t>为函数</a:t>
                </a:r>
                <a14:m>
                  <m:oMath xmlns:m="http://schemas.openxmlformats.org/officeDocument/2006/math">
                    <m:r>
                      <a:rPr lang="en-US" altLang="zh-CN" b="1" i="1" smtClean="0">
                        <a:solidFill>
                          <a:srgbClr val="FF0000"/>
                        </a:solidFill>
                        <a:latin typeface="Cambria Math"/>
                      </a:rPr>
                      <m:t>𝒇</m:t>
                    </m:r>
                    <m:r>
                      <a:rPr lang="en-US" altLang="zh-CN" b="1" i="1" smtClean="0">
                        <a:solidFill>
                          <a:srgbClr val="FF0000"/>
                        </a:solidFill>
                        <a:latin typeface="Cambria Math"/>
                      </a:rPr>
                      <m:t>(</m:t>
                    </m:r>
                    <m:r>
                      <a:rPr lang="en-US" altLang="zh-CN" b="1" i="1" smtClean="0">
                        <a:solidFill>
                          <a:srgbClr val="FF0000"/>
                        </a:solidFill>
                        <a:latin typeface="Cambria Math"/>
                      </a:rPr>
                      <m:t>𝒙</m:t>
                    </m:r>
                    <m:r>
                      <a:rPr lang="en-US" altLang="zh-CN" b="1" i="1" smtClean="0">
                        <a:solidFill>
                          <a:srgbClr val="FF0000"/>
                        </a:solidFill>
                        <a:latin typeface="Cambria Math"/>
                      </a:rPr>
                      <m:t>)</m:t>
                    </m:r>
                  </m:oMath>
                </a14:m>
                <a:r>
                  <a:rPr lang="zh-CN" altLang="en-US" dirty="0">
                    <a:solidFill>
                      <a:srgbClr val="FF0000"/>
                    </a:solidFill>
                  </a:rPr>
                  <a:t>的极小值点，则</a:t>
                </a:r>
                <a14:m>
                  <m:oMath xmlns:m="http://schemas.openxmlformats.org/officeDocument/2006/math">
                    <m:r>
                      <a:rPr lang="en-US" altLang="zh-CN" b="1" i="1" smtClean="0">
                        <a:solidFill>
                          <a:srgbClr val="FF0000"/>
                        </a:solidFill>
                        <a:latin typeface="Cambria Math"/>
                      </a:rPr>
                      <m:t>𝜵</m:t>
                    </m:r>
                    <m:r>
                      <a:rPr lang="en-US" altLang="zh-CN" b="1" i="1" smtClean="0">
                        <a:solidFill>
                          <a:srgbClr val="FF0000"/>
                        </a:solidFill>
                        <a:latin typeface="Cambria Math"/>
                      </a:rPr>
                      <m:t>𝒇</m:t>
                    </m:r>
                    <m:d>
                      <m:dPr>
                        <m:ctrlPr>
                          <a:rPr lang="en-US" altLang="zh-CN" b="1" i="1" smtClean="0">
                            <a:solidFill>
                              <a:srgbClr val="FF0000"/>
                            </a:solidFill>
                            <a:latin typeface="Cambria Math" panose="02040503050406030204" pitchFamily="18" charset="0"/>
                          </a:rPr>
                        </m:ctrlPr>
                      </m:dPr>
                      <m:e>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r>
                              <a:rPr lang="en-US" altLang="zh-CN" b="1" i="1" smtClean="0">
                                <a:solidFill>
                                  <a:srgbClr val="FF0000"/>
                                </a:solidFill>
                                <a:latin typeface="Cambria Math"/>
                              </a:rPr>
                              <m:t>∗</m:t>
                            </m:r>
                          </m:sup>
                        </m:sSup>
                      </m:e>
                    </m:d>
                    <m:r>
                      <a:rPr lang="en-US" altLang="zh-CN" b="1" i="0" smtClean="0">
                        <a:solidFill>
                          <a:srgbClr val="FF0000"/>
                        </a:solidFill>
                        <a:latin typeface="Cambria Math"/>
                      </a:rPr>
                      <m:t>=</m:t>
                    </m:r>
                    <m:nary>
                      <m:naryPr>
                        <m:chr m:val="∑"/>
                        <m:ctrlPr>
                          <a:rPr lang="en-US" altLang="zh-CN" b="1" i="1" smtClean="0">
                            <a:solidFill>
                              <a:srgbClr val="FF0000"/>
                            </a:solidFill>
                            <a:latin typeface="Cambria Math" panose="02040503050406030204" pitchFamily="18" charset="0"/>
                          </a:rPr>
                        </m:ctrlPr>
                      </m:naryPr>
                      <m:sub>
                        <m:r>
                          <m:rPr>
                            <m:brk m:alnAt="23"/>
                          </m:rPr>
                          <a:rPr lang="en-US" altLang="zh-CN" b="1" i="1" smtClean="0">
                            <a:solidFill>
                              <a:srgbClr val="FF0000"/>
                            </a:solidFill>
                            <a:latin typeface="Cambria Math"/>
                          </a:rPr>
                          <m:t>𝒊</m:t>
                        </m:r>
                        <m:r>
                          <a:rPr lang="en-US" altLang="zh-CN" b="1" i="1" smtClean="0">
                            <a:solidFill>
                              <a:srgbClr val="FF0000"/>
                            </a:solidFill>
                            <a:latin typeface="Cambria Math"/>
                          </a:rPr>
                          <m:t>=</m:t>
                        </m:r>
                        <m:r>
                          <a:rPr lang="en-US" altLang="zh-CN" b="1" i="1" smtClean="0">
                            <a:solidFill>
                              <a:srgbClr val="FF0000"/>
                            </a:solidFill>
                            <a:latin typeface="Cambria Math"/>
                          </a:rPr>
                          <m:t>𝟏</m:t>
                        </m:r>
                      </m:sub>
                      <m:sup>
                        <m:r>
                          <a:rPr lang="en-US" altLang="zh-CN" b="1" i="1" smtClean="0">
                            <a:solidFill>
                              <a:srgbClr val="FF0000"/>
                            </a:solidFill>
                            <a:latin typeface="Cambria Math"/>
                          </a:rPr>
                          <m:t>𝒍</m:t>
                        </m:r>
                      </m:sup>
                      <m:e>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a:rPr>
                              <m:t>−</m:t>
                            </m:r>
                            <m:sSubSup>
                              <m:sSubSupPr>
                                <m:ctrlPr>
                                  <a:rPr lang="en-US" altLang="zh-CN" b="1" i="1" smtClean="0">
                                    <a:solidFill>
                                      <a:srgbClr val="FF0000"/>
                                    </a:solidFill>
                                    <a:latin typeface="Cambria Math" panose="02040503050406030204" pitchFamily="18" charset="0"/>
                                  </a:rPr>
                                </m:ctrlPr>
                              </m:sSubSupPr>
                              <m:e>
                                <m:r>
                                  <a:rPr lang="en-US" altLang="zh-CN" b="1" i="1" smtClean="0">
                                    <a:solidFill>
                                      <a:srgbClr val="FF0000"/>
                                    </a:solidFill>
                                    <a:latin typeface="Cambria Math"/>
                                  </a:rPr>
                                  <m:t>𝒗</m:t>
                                </m:r>
                              </m:e>
                              <m:sub>
                                <m:r>
                                  <a:rPr lang="en-US" altLang="zh-CN" b="1" i="1" smtClean="0">
                                    <a:solidFill>
                                      <a:srgbClr val="FF0000"/>
                                    </a:solidFill>
                                    <a:latin typeface="Cambria Math"/>
                                  </a:rPr>
                                  <m:t>𝒊</m:t>
                                </m:r>
                              </m:sub>
                              <m:sup>
                                <m:r>
                                  <a:rPr lang="en-US" altLang="zh-CN" b="1" i="1" smtClean="0">
                                    <a:solidFill>
                                      <a:srgbClr val="FF0000"/>
                                    </a:solidFill>
                                    <a:latin typeface="Cambria Math"/>
                                  </a:rPr>
                                  <m:t>∗</m:t>
                                </m:r>
                              </m:sup>
                            </m:sSubSup>
                          </m:e>
                        </m:d>
                        <m:r>
                          <a:rPr lang="en-US" altLang="zh-CN" b="1" i="1" smtClean="0">
                            <a:solidFill>
                              <a:srgbClr val="FF0000"/>
                            </a:solidFill>
                            <a:latin typeface="Cambria Math"/>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a:rPr>
                              <m:t>𝒉</m:t>
                            </m:r>
                          </m:e>
                          <m:sub>
                            <m:r>
                              <a:rPr lang="en-US" altLang="zh-CN" b="1" i="1" smtClean="0">
                                <a:solidFill>
                                  <a:srgbClr val="FF0000"/>
                                </a:solidFill>
                                <a:latin typeface="Cambria Math"/>
                              </a:rPr>
                              <m:t>𝒊</m:t>
                            </m:r>
                          </m:sub>
                        </m:sSub>
                        <m:r>
                          <a:rPr lang="en-US" altLang="zh-CN" b="1" i="1" smtClean="0">
                            <a:solidFill>
                              <a:srgbClr val="FF0000"/>
                            </a:solidFill>
                            <a:latin typeface="Cambria Math"/>
                          </a:rPr>
                          <m:t>(</m:t>
                        </m:r>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a:rPr>
                              <m:t>𝒙</m:t>
                            </m:r>
                          </m:e>
                          <m:sup>
                            <m:r>
                              <a:rPr lang="en-US" altLang="zh-CN" b="1" i="1" smtClean="0">
                                <a:solidFill>
                                  <a:srgbClr val="FF0000"/>
                                </a:solidFill>
                                <a:latin typeface="Cambria Math"/>
                              </a:rPr>
                              <m:t>∗</m:t>
                            </m:r>
                          </m:sup>
                        </m:sSup>
                        <m:r>
                          <a:rPr lang="en-US" altLang="zh-CN" b="1" i="0" smtClean="0">
                            <a:solidFill>
                              <a:srgbClr val="FF0000"/>
                            </a:solidFill>
                            <a:latin typeface="Cambria Math"/>
                          </a:rPr>
                          <m:t>)</m:t>
                        </m:r>
                      </m:e>
                    </m:nary>
                  </m:oMath>
                </a14:m>
                <a:endParaRPr lang="en-US" altLang="zh-CN" dirty="0"/>
              </a:p>
              <a:p>
                <a:r>
                  <a:rPr lang="zh-CN" altLang="en-US" dirty="0"/>
                  <a:t>注意乘子的意义：表示</a:t>
                </a:r>
                <a14:m>
                  <m:oMath xmlns:m="http://schemas.openxmlformats.org/officeDocument/2006/math">
                    <m:r>
                      <a:rPr lang="en-US" altLang="zh-CN" b="1" i="1" smtClean="0">
                        <a:latin typeface="Cambria Math"/>
                      </a:rPr>
                      <m:t>𝒇</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sup>
                    </m:sSup>
                    <m:r>
                      <a:rPr lang="en-US" altLang="zh-CN" b="1" i="1" smtClean="0">
                        <a:latin typeface="Cambria Math"/>
                      </a:rPr>
                      <m:t>)</m:t>
                    </m:r>
                  </m:oMath>
                </a14:m>
                <a:r>
                  <a:rPr lang="zh-CN" altLang="en-US" dirty="0"/>
                  <a:t>对各阶约束分量扰动的敏感程度</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21" t="-1844" r="-397" b="-2711"/>
                </a:stretch>
              </a:blipFill>
            </p:spPr>
            <p:txBody>
              <a:bodyPr/>
              <a:lstStyle/>
              <a:p>
                <a:r>
                  <a:rPr lang="zh-CN" altLang="en-US">
                    <a:noFill/>
                  </a:rPr>
                  <a:t> </a:t>
                </a:r>
                <a:endParaRPr lang="zh-CN" altLang="en-US">
                  <a:noFill/>
                </a:endParaRPr>
              </a:p>
            </p:txBody>
          </p:sp>
        </mc:Fallback>
      </mc:AlternateContent>
      <p:sp>
        <p:nvSpPr>
          <p:cNvPr id="4" name="文本框 3"/>
          <p:cNvSpPr txBox="1"/>
          <p:nvPr/>
        </p:nvSpPr>
        <p:spPr>
          <a:xfrm>
            <a:off x="4016896" y="6489501"/>
            <a:ext cx="4824536" cy="400110"/>
          </a:xfrm>
          <a:prstGeom prst="rect">
            <a:avLst/>
          </a:prstGeom>
          <a:noFill/>
        </p:spPr>
        <p:txBody>
          <a:bodyPr wrap="square" rtlCol="0">
            <a:spAutoFit/>
          </a:bodyPr>
          <a:lstStyle/>
          <a:p>
            <a:r>
              <a:rPr lang="zh-CN" altLang="en-US" sz="2000" dirty="0">
                <a:solidFill>
                  <a:srgbClr val="6600FF"/>
                </a:solidFill>
              </a:rPr>
              <a:t>思考：红色字体部分的几何意义？</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1" presetClass="emph" presetSubtype="0" fill="hold" grpId="0" nodeType="clickEffect">
                                  <p:stCondLst>
                                    <p:cond delay="0"/>
                                  </p:stCondLst>
                                  <p:childTnLst>
                                    <p:animClr clrSpc="hsl" dir="cw">
                                      <p:cBhvr override="childStyle">
                                        <p:cTn id="46" dur="500" fill="hold"/>
                                        <p:tgtEl>
                                          <p:spTgt spid="4"/>
                                        </p:tgtEl>
                                        <p:attrNameLst>
                                          <p:attrName>style.color</p:attrName>
                                        </p:attrNameLst>
                                      </p:cBhvr>
                                      <p:by>
                                        <p:hsl h="7200000" s="0" l="0"/>
                                      </p:by>
                                    </p:animClr>
                                    <p:animClr clrSpc="hsl" dir="cw">
                                      <p:cBhvr>
                                        <p:cTn id="47" dur="500" fill="hold"/>
                                        <p:tgtEl>
                                          <p:spTgt spid="4"/>
                                        </p:tgtEl>
                                        <p:attrNameLst>
                                          <p:attrName>fillcolor</p:attrName>
                                        </p:attrNameLst>
                                      </p:cBhvr>
                                      <p:by>
                                        <p:hsl h="7200000" s="0" l="0"/>
                                      </p:by>
                                    </p:animClr>
                                    <p:animClr clrSpc="hsl" dir="cw">
                                      <p:cBhvr>
                                        <p:cTn id="48" dur="500" fill="hold"/>
                                        <p:tgtEl>
                                          <p:spTgt spid="4"/>
                                        </p:tgtEl>
                                        <p:attrNameLst>
                                          <p:attrName>stroke.color</p:attrName>
                                        </p:attrNameLst>
                                      </p:cBhvr>
                                      <p:by>
                                        <p:hsl h="7200000" s="0" l="0"/>
                                      </p:by>
                                    </p:animClr>
                                    <p:set>
                                      <p:cBhvr>
                                        <p:cTn id="49"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4"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最优性约束条件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800" dirty="0"/>
                  <a:t>一般约束问题的最优性条件</a:t>
                </a:r>
                <a:endParaRPr lang="en-US" altLang="zh-CN" sz="2800" dirty="0"/>
              </a:p>
              <a:p>
                <a:pPr lvl="1"/>
                <a:r>
                  <a:rPr lang="zh-CN" altLang="en-US" sz="2400" dirty="0"/>
                  <a:t>考虑只含不等式约束的最优化问题</a:t>
                </a:r>
                <a14:m>
                  <m:oMath xmlns:m="http://schemas.openxmlformats.org/officeDocument/2006/math">
                    <m:r>
                      <a:rPr lang="en-US" altLang="zh-CN" sz="2400" b="1" i="1" smtClean="0">
                        <a:latin typeface="Cambria Math"/>
                      </a:rPr>
                      <m:t>𝒎𝒊𝒏</m:t>
                    </m:r>
                    <m:r>
                      <a:rPr lang="en-US" altLang="zh-CN" sz="2400" b="1" i="1" smtClean="0">
                        <a:latin typeface="Cambria Math"/>
                      </a:rPr>
                      <m:t> </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 </m:t>
                    </m:r>
                    <m:r>
                      <a:rPr lang="en-US" altLang="zh-CN" sz="2400" b="1" i="1" smtClean="0">
                        <a:latin typeface="Cambria Math"/>
                      </a:rPr>
                      <m:t>𝒔</m:t>
                    </m:r>
                    <m:r>
                      <a:rPr lang="en-US" altLang="zh-CN" sz="2400" b="1" i="1" smtClean="0">
                        <a:latin typeface="Cambria Math"/>
                      </a:rPr>
                      <m:t>.</m:t>
                    </m:r>
                    <m:r>
                      <a:rPr lang="en-US" altLang="zh-CN" sz="2400" b="1" i="1" smtClean="0">
                        <a:latin typeface="Cambria Math"/>
                      </a:rPr>
                      <m:t>𝒕</m:t>
                    </m:r>
                    <m:r>
                      <a:rPr lang="en-US" altLang="zh-CN" sz="2400" b="1" i="1" smtClean="0">
                        <a:latin typeface="Cambria Math"/>
                      </a:rPr>
                      <m:t>. </m:t>
                    </m:r>
                    <m:r>
                      <a:rPr lang="en-US" altLang="zh-CN" sz="2400" b="1" i="1" smtClean="0">
                        <a:latin typeface="Cambria Math"/>
                      </a:rPr>
                      <m:t>𝒈</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𝟎</m:t>
                    </m:r>
                  </m:oMath>
                </a14:m>
                <a:r>
                  <a:rPr lang="zh-CN" altLang="en-US" sz="2400" dirty="0"/>
                  <a:t>；所有可行集中，令不等式约束中为等式约束的分量</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𝒊</m:t>
                        </m:r>
                      </m:sub>
                    </m:sSub>
                  </m:oMath>
                </a14:m>
                <a:r>
                  <a:rPr lang="zh-CN" altLang="en-US" sz="2400" dirty="0"/>
                  <a:t>的集合为</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oMath>
                </a14:m>
                <a:r>
                  <a:rPr lang="zh-CN" altLang="en-US" sz="2400" dirty="0"/>
                  <a:t>的起作用集或者紧约束集</a:t>
                </a:r>
                <a:endParaRPr lang="en-US" altLang="zh-CN" sz="2400" dirty="0"/>
              </a:p>
              <a:p>
                <a:r>
                  <a:rPr lang="zh-CN" altLang="en-US" sz="2800" dirty="0"/>
                  <a:t>最优性定理：</a:t>
                </a:r>
                <a:r>
                  <a:rPr lang="en-US" altLang="zh-CN" sz="2800" dirty="0"/>
                  <a:t>Kuhn-Tucker</a:t>
                </a:r>
                <a:r>
                  <a:rPr lang="zh-CN" altLang="en-US" sz="2800" dirty="0"/>
                  <a:t>条件，设</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r>
                      <a:rPr lang="en-US" altLang="zh-CN" sz="2800" b="1" i="1" smtClean="0">
                        <a:latin typeface="Cambria Math"/>
                      </a:rPr>
                      <m:t>∈</m:t>
                    </m:r>
                    <m:r>
                      <a:rPr lang="en-US" altLang="zh-CN" sz="2800" b="1" i="1" smtClean="0">
                        <a:latin typeface="Cambria Math"/>
                      </a:rPr>
                      <m:t>𝑺</m:t>
                    </m:r>
                    <m:r>
                      <a:rPr lang="en-US" altLang="zh-CN" sz="2800" b="1" i="1" smtClean="0">
                        <a:latin typeface="Cambria Math"/>
                      </a:rPr>
                      <m:t>,</m:t>
                    </m:r>
                    <m:r>
                      <a:rPr lang="en-US" altLang="zh-CN" sz="2800" b="1" i="1" smtClean="0">
                        <a:latin typeface="Cambria Math"/>
                      </a:rPr>
                      <m:t>𝑰</m:t>
                    </m:r>
                  </m:oMath>
                </a14:m>
                <a:r>
                  <a:rPr lang="zh-CN" altLang="en-US" sz="2800" dirty="0"/>
                  <a:t>为</a:t>
                </a:r>
                <a14:m>
                  <m:oMath xmlns:m="http://schemas.openxmlformats.org/officeDocument/2006/math">
                    <m:sSup>
                      <m:sSupPr>
                        <m:ctrlPr>
                          <a:rPr lang="en-US" altLang="zh-CN" sz="2800" b="1" i="1" dirty="0" smtClean="0">
                            <a:latin typeface="Cambria Math" panose="02040503050406030204" pitchFamily="18" charset="0"/>
                          </a:rPr>
                        </m:ctrlPr>
                      </m:sSupPr>
                      <m:e>
                        <m:r>
                          <a:rPr lang="en-US" altLang="zh-CN" sz="2800" b="1" i="1" dirty="0" smtClean="0">
                            <a:latin typeface="Cambria Math"/>
                          </a:rPr>
                          <m:t>𝒙</m:t>
                        </m:r>
                      </m:e>
                      <m:sup>
                        <m:r>
                          <a:rPr lang="en-US" altLang="zh-CN" sz="2800" b="1" i="1" dirty="0" smtClean="0">
                            <a:latin typeface="Cambria Math"/>
                          </a:rPr>
                          <m:t>∗</m:t>
                        </m:r>
                      </m:sup>
                    </m:sSup>
                  </m:oMath>
                </a14:m>
                <a:r>
                  <a:rPr lang="zh-CN" altLang="en-US" sz="2800" dirty="0"/>
                  <a:t>点的紧约束集。函数</a:t>
                </a:r>
                <a14:m>
                  <m:oMath xmlns:m="http://schemas.openxmlformats.org/officeDocument/2006/math">
                    <m:r>
                      <a:rPr lang="en-US" altLang="zh-CN" sz="2800" b="1" i="1" smtClean="0">
                        <a:latin typeface="Cambria Math"/>
                      </a:rPr>
                      <m:t>𝒇</m:t>
                    </m:r>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𝑰</m:t>
                    </m:r>
                  </m:oMath>
                </a14:m>
                <a:r>
                  <a:rPr lang="zh-CN" altLang="en-US" sz="2800" dirty="0"/>
                  <a:t>在</a:t>
                </a:r>
                <a14:m>
                  <m:oMath xmlns:m="http://schemas.openxmlformats.org/officeDocument/2006/math">
                    <m:sSup>
                      <m:sSupPr>
                        <m:ctrlPr>
                          <a:rPr lang="en-US" altLang="zh-CN" sz="2800" b="1" i="1" dirty="0" smtClean="0">
                            <a:latin typeface="Cambria Math" panose="02040503050406030204" pitchFamily="18" charset="0"/>
                          </a:rPr>
                        </m:ctrlPr>
                      </m:sSupPr>
                      <m:e>
                        <m:r>
                          <a:rPr lang="en-US" altLang="zh-CN" sz="2800" b="1" i="1" dirty="0" smtClean="0">
                            <a:latin typeface="Cambria Math"/>
                          </a:rPr>
                          <m:t>𝒙</m:t>
                        </m:r>
                      </m:e>
                      <m:sup>
                        <m:r>
                          <a:rPr lang="en-US" altLang="zh-CN" sz="2800" b="1" i="1" dirty="0" smtClean="0">
                            <a:latin typeface="Cambria Math"/>
                          </a:rPr>
                          <m:t>∗</m:t>
                        </m:r>
                      </m:sup>
                    </m:sSup>
                  </m:oMath>
                </a14:m>
                <a:r>
                  <a:rPr lang="zh-CN" altLang="en-US" sz="2800" dirty="0"/>
                  <a:t>点可微，</a:t>
                </a:r>
                <a14:m>
                  <m:oMath xmlns:m="http://schemas.openxmlformats.org/officeDocument/2006/math">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r>
                          <a:rPr lang="en-US" altLang="zh-CN" sz="2800" b="1" i="1" smtClean="0">
                            <a:latin typeface="Cambria Math"/>
                          </a:rPr>
                          <m:t>𝒙</m:t>
                        </m:r>
                      </m:e>
                    </m:d>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𝑰</m:t>
                    </m:r>
                  </m:oMath>
                </a14:m>
                <a:r>
                  <a:rPr lang="zh-CN" altLang="en-US" sz="2800" dirty="0"/>
                  <a:t>在</a:t>
                </a:r>
                <a14:m>
                  <m:oMath xmlns:m="http://schemas.openxmlformats.org/officeDocument/2006/math">
                    <m:sSup>
                      <m:sSupPr>
                        <m:ctrlPr>
                          <a:rPr lang="en-US" altLang="zh-CN" sz="2800" b="1" i="1" dirty="0" smtClean="0">
                            <a:latin typeface="Cambria Math" panose="02040503050406030204" pitchFamily="18" charset="0"/>
                          </a:rPr>
                        </m:ctrlPr>
                      </m:sSupPr>
                      <m:e>
                        <m:r>
                          <a:rPr lang="en-US" altLang="zh-CN" sz="2800" b="1" i="1" dirty="0" smtClean="0">
                            <a:latin typeface="Cambria Math"/>
                          </a:rPr>
                          <m:t>𝒙</m:t>
                        </m:r>
                      </m:e>
                      <m:sup>
                        <m:r>
                          <a:rPr lang="en-US" altLang="zh-CN" sz="2800" b="1" i="1" dirty="0" smtClean="0">
                            <a:latin typeface="Cambria Math"/>
                          </a:rPr>
                          <m:t>∗</m:t>
                        </m:r>
                      </m:sup>
                    </m:sSup>
                  </m:oMath>
                </a14:m>
                <a:r>
                  <a:rPr lang="zh-CN" altLang="en-US" sz="2800" dirty="0"/>
                  <a:t>点连续，向量组</a:t>
                </a:r>
                <a14:m>
                  <m:oMath xmlns:m="http://schemas.openxmlformats.org/officeDocument/2006/math">
                    <m:r>
                      <a:rPr lang="en-US" altLang="zh-CN" sz="2800" b="1" i="1" smtClean="0">
                        <a:latin typeface="Cambria Math"/>
                      </a:rPr>
                      <m:t>{</m:t>
                    </m:r>
                    <m:r>
                      <a:rPr lang="en-US" altLang="zh-CN" sz="2800" b="1" i="0"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r>
                      <a:rPr lang="en-US" altLang="zh-CN" sz="2800" b="1" i="1" smtClean="0">
                        <a:latin typeface="Cambria Math"/>
                      </a:rPr>
                      <m:t>(</m:t>
                    </m:r>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𝑰</m:t>
                    </m:r>
                    <m:r>
                      <a:rPr lang="en-US" altLang="zh-CN" sz="2800" b="1" i="1" smtClean="0">
                        <a:latin typeface="Cambria Math"/>
                      </a:rPr>
                      <m:t>}</m:t>
                    </m:r>
                  </m:oMath>
                </a14:m>
                <a:r>
                  <a:rPr lang="zh-CN" altLang="en-US" sz="2800" dirty="0"/>
                  <a:t>线性无关。如果</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oMath>
                </a14:m>
                <a:r>
                  <a:rPr lang="zh-CN" altLang="en-US" sz="2800" dirty="0"/>
                  <a:t>为不等式约束最优化问题的局部极值点，则存在</a:t>
                </a:r>
                <a14:m>
                  <m:oMath xmlns:m="http://schemas.openxmlformats.org/officeDocument/2006/math">
                    <m:sSubSup>
                      <m:sSubSupPr>
                        <m:ctrlPr>
                          <a:rPr lang="en-US" altLang="zh-CN" sz="2800" b="1" i="1" smtClean="0">
                            <a:latin typeface="Cambria Math" panose="02040503050406030204" pitchFamily="18" charset="0"/>
                          </a:rPr>
                        </m:ctrlPr>
                      </m:sSubSupPr>
                      <m:e>
                        <m:r>
                          <a:rPr lang="en-US" altLang="zh-CN" sz="2800" b="1" i="1" smtClean="0">
                            <a:latin typeface="Cambria Math"/>
                          </a:rPr>
                          <m:t>𝒖</m:t>
                        </m:r>
                      </m:e>
                      <m:sub>
                        <m:r>
                          <a:rPr lang="en-US" altLang="zh-CN" sz="2800" b="1" i="1" smtClean="0">
                            <a:latin typeface="Cambria Math"/>
                          </a:rPr>
                          <m:t>𝒊</m:t>
                        </m:r>
                      </m:sub>
                      <m:sup>
                        <m:r>
                          <a:rPr lang="en-US" altLang="zh-CN" sz="2800" b="1" i="1" smtClean="0">
                            <a:latin typeface="Cambria Math"/>
                          </a:rPr>
                          <m:t>∗</m:t>
                        </m:r>
                      </m:sup>
                    </m:sSubSup>
                    <m:r>
                      <a:rPr lang="en-US" altLang="zh-CN" sz="2800" b="1" i="1" smtClean="0">
                        <a:latin typeface="Cambria Math"/>
                      </a:rPr>
                      <m:t>≥</m:t>
                    </m:r>
                    <m:r>
                      <a:rPr lang="en-US" altLang="zh-CN" sz="2800" b="1" i="1" smtClean="0">
                        <a:latin typeface="Cambria Math"/>
                      </a:rPr>
                      <m:t>𝟎</m:t>
                    </m:r>
                    <m:r>
                      <a:rPr lang="en-US" altLang="zh-CN" sz="2800" b="1" i="1" smtClean="0">
                        <a:latin typeface="Cambria Math"/>
                      </a:rPr>
                      <m:t>,</m:t>
                    </m:r>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𝑰</m:t>
                    </m:r>
                    <m:r>
                      <a:rPr lang="en-US" altLang="zh-CN" sz="2800" b="1" i="1" smtClean="0">
                        <a:latin typeface="Cambria Math"/>
                      </a:rPr>
                      <m:t> </m:t>
                    </m:r>
                  </m:oMath>
                </a14:m>
                <a:r>
                  <a:rPr lang="en-US" altLang="zh-CN" sz="2800" dirty="0"/>
                  <a:t>,</a:t>
                </a:r>
                <a:r>
                  <a:rPr lang="zh-CN" altLang="en-US" sz="2800" dirty="0"/>
                  <a:t>使</a:t>
                </a:r>
                <a14:m>
                  <m:oMath xmlns:m="http://schemas.openxmlformats.org/officeDocument/2006/math">
                    <m:r>
                      <a:rPr lang="en-US" altLang="zh-CN" sz="2800" b="1" i="0" smtClean="0">
                        <a:latin typeface="Cambria Math"/>
                      </a:rPr>
                      <m:t>𝛁</m:t>
                    </m:r>
                    <m:r>
                      <a:rPr lang="en-US" altLang="zh-CN" sz="2800" b="1" i="1" smtClean="0">
                        <a:latin typeface="Cambria Math"/>
                      </a:rPr>
                      <m:t>𝒇</m:t>
                    </m:r>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e>
                    </m:d>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𝜮</m:t>
                        </m:r>
                      </m:e>
                      <m:sub>
                        <m:r>
                          <a:rPr lang="en-US" altLang="zh-CN" sz="2800" b="1" i="1" smtClean="0">
                            <a:latin typeface="Cambria Math"/>
                          </a:rPr>
                          <m:t>𝒊</m:t>
                        </m:r>
                        <m:r>
                          <a:rPr lang="en-US" altLang="zh-CN" sz="2800" b="1" i="1" smtClean="0">
                            <a:latin typeface="Cambria Math"/>
                          </a:rPr>
                          <m:t>∈</m:t>
                        </m:r>
                        <m:r>
                          <a:rPr lang="en-US" altLang="zh-CN" sz="2800" b="1" i="1" smtClean="0">
                            <a:latin typeface="Cambria Math"/>
                          </a:rPr>
                          <m:t>𝑰</m:t>
                        </m:r>
                        <m:r>
                          <a:rPr lang="en-US" altLang="zh-CN" sz="2800" b="1" i="1" smtClean="0">
                            <a:latin typeface="Cambria Math"/>
                          </a:rPr>
                          <m:t> </m:t>
                        </m:r>
                      </m:sub>
                    </m:sSub>
                    <m:sSubSup>
                      <m:sSubSupPr>
                        <m:ctrlPr>
                          <a:rPr lang="en-US" altLang="zh-CN" sz="2800" b="1" i="1" smtClean="0">
                            <a:latin typeface="Cambria Math" panose="02040503050406030204" pitchFamily="18" charset="0"/>
                          </a:rPr>
                        </m:ctrlPr>
                      </m:sSubSupPr>
                      <m:e>
                        <m:r>
                          <a:rPr lang="en-US" altLang="zh-CN" sz="2800" b="1" i="1" smtClean="0">
                            <a:latin typeface="Cambria Math"/>
                          </a:rPr>
                          <m:t>𝒖</m:t>
                        </m:r>
                      </m:e>
                      <m:sub>
                        <m:r>
                          <a:rPr lang="en-US" altLang="zh-CN" sz="2800" b="1" i="1" smtClean="0">
                            <a:latin typeface="Cambria Math"/>
                          </a:rPr>
                          <m:t>𝒊</m:t>
                        </m:r>
                      </m:sub>
                      <m:sup>
                        <m:r>
                          <a:rPr lang="en-US" altLang="zh-CN" sz="2800" b="1" i="1" smtClean="0">
                            <a:latin typeface="Cambria Math"/>
                          </a:rPr>
                          <m:t>∗</m:t>
                        </m:r>
                      </m:sup>
                    </m:sSubSup>
                    <m:r>
                      <a:rPr lang="en-US" altLang="zh-CN" sz="2800" b="1" i="1" smtClean="0">
                        <a:latin typeface="Cambria Math"/>
                      </a:rPr>
                      <m:t>𝜵</m:t>
                    </m:r>
                    <m:sSub>
                      <m:sSubPr>
                        <m:ctrlPr>
                          <a:rPr lang="en-US" altLang="zh-CN" sz="2800" b="1" i="1" smtClean="0">
                            <a:latin typeface="Cambria Math" panose="02040503050406030204" pitchFamily="18" charset="0"/>
                          </a:rPr>
                        </m:ctrlPr>
                      </m:sSubPr>
                      <m:e>
                        <m:r>
                          <a:rPr lang="en-US" altLang="zh-CN" sz="2800" b="1" i="1" smtClean="0">
                            <a:latin typeface="Cambria Math"/>
                          </a:rPr>
                          <m:t>𝒈</m:t>
                        </m:r>
                      </m:e>
                      <m:sub>
                        <m:r>
                          <a:rPr lang="en-US" altLang="zh-CN" sz="2800" b="1" i="1" smtClean="0">
                            <a:latin typeface="Cambria Math"/>
                          </a:rPr>
                          <m:t>𝒊</m:t>
                        </m:r>
                      </m:sub>
                    </m:sSub>
                    <m:d>
                      <m:dPr>
                        <m:ctrlPr>
                          <a:rPr lang="en-US" altLang="zh-CN" sz="2800" b="1" i="1" smtClean="0">
                            <a:latin typeface="Cambria Math" panose="02040503050406030204" pitchFamily="18" charset="0"/>
                          </a:rPr>
                        </m:ctrlPr>
                      </m:dPr>
                      <m:e>
                        <m:sSup>
                          <m:sSupPr>
                            <m:ctrlPr>
                              <a:rPr lang="en-US" altLang="zh-CN" sz="2800" b="1" i="1" smtClean="0">
                                <a:latin typeface="Cambria Math" panose="02040503050406030204" pitchFamily="18" charset="0"/>
                              </a:rPr>
                            </m:ctrlPr>
                          </m:sSupPr>
                          <m:e>
                            <m:r>
                              <a:rPr lang="en-US" altLang="zh-CN" sz="2800" b="1" i="1" smtClean="0">
                                <a:latin typeface="Cambria Math"/>
                              </a:rPr>
                              <m:t>𝒙</m:t>
                            </m:r>
                          </m:e>
                          <m:sup>
                            <m:r>
                              <a:rPr lang="en-US" altLang="zh-CN" sz="2800" b="1" i="1" smtClean="0">
                                <a:latin typeface="Cambria Math"/>
                              </a:rPr>
                              <m:t>∗</m:t>
                            </m:r>
                          </m:sup>
                        </m:sSup>
                      </m:e>
                    </m:d>
                    <m:r>
                      <a:rPr lang="en-US" altLang="zh-CN" sz="2800" b="1" i="1" smtClean="0">
                        <a:latin typeface="Cambria Math"/>
                      </a:rPr>
                      <m:t>=</m:t>
                    </m:r>
                    <m:r>
                      <a:rPr lang="en-US" altLang="zh-CN" sz="2800" b="1" i="0" smtClean="0">
                        <a:latin typeface="Cambria Math"/>
                      </a:rPr>
                      <m:t>𝟎</m:t>
                    </m:r>
                  </m:oMath>
                </a14:m>
                <a:endParaRPr lang="en-US" altLang="zh-CN" sz="2800" dirty="0"/>
              </a:p>
              <a:p>
                <a:r>
                  <a:rPr lang="zh-CN" altLang="en-US" sz="2800" dirty="0"/>
                  <a:t>该定理结合等式约束可推广到一般情况</a:t>
                </a:r>
                <a:endParaRPr lang="en-US" altLang="zh-CN" sz="2800" dirty="0"/>
              </a:p>
              <a:p>
                <a:r>
                  <a:rPr lang="en-US" altLang="zh-CN" sz="2800" dirty="0"/>
                  <a:t>K-T</a:t>
                </a:r>
                <a:r>
                  <a:rPr lang="zh-CN" altLang="en-US" sz="2800" dirty="0"/>
                  <a:t>条件的几何意义是目标函数的负梯度可表示成紧约束集函数梯度的非负组合。</a:t>
                </a:r>
                <a:r>
                  <a:rPr lang="en-US" altLang="zh-CN" sz="2800" dirty="0"/>
                  <a:t>K-T</a:t>
                </a:r>
                <a:r>
                  <a:rPr lang="zh-CN" altLang="en-US" sz="2800" dirty="0"/>
                  <a:t>点相当于无约束中的驻点</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90" t="-1410" r="-1058" b="-5640"/>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iterate type="lt">
                                    <p:tmPct val="0"/>
                                  </p:iterate>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iterate type="lt">
                                    <p:tmPct val="0"/>
                                  </p:iterate>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iterate type="lt">
                                    <p:tmPct val="0"/>
                                  </p:iterate>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iterate type="lt">
                                    <p:tmPct val="0"/>
                                  </p:iterate>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8" presetClass="emph" presetSubtype="0" fill="hold" nodeType="clickEffect">
                                  <p:stCondLst>
                                    <p:cond delay="0"/>
                                  </p:stCondLst>
                                  <p:iterate type="lt">
                                    <p:tmPct val="4000"/>
                                  </p:iterate>
                                  <p:childTnLst>
                                    <p:set>
                                      <p:cBhvr override="childStyle">
                                        <p:cTn id="3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最优性约束条件</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3200" dirty="0"/>
                  <a:t>而对有约束凸优化问题的最优性条件而言：前述条件是其充要条件</a:t>
                </a:r>
                <a:endParaRPr lang="en-US" altLang="zh-CN" sz="3200" dirty="0"/>
              </a:p>
              <a:p>
                <a:r>
                  <a:rPr lang="zh-CN" altLang="en-US" sz="3200" dirty="0"/>
                  <a:t>约束最优化问题的二阶条件</a:t>
                </a:r>
                <a:endParaRPr lang="en-US" altLang="zh-CN" sz="3200" dirty="0"/>
              </a:p>
              <a:p>
                <a:pPr lvl="1"/>
                <a:r>
                  <a:rPr lang="zh-CN" altLang="en-US" sz="2800" dirty="0"/>
                  <a:t>无约束问题中</a:t>
                </a:r>
                <a:endParaRPr lang="en-US" altLang="zh-CN" sz="2800" dirty="0"/>
              </a:p>
              <a:p>
                <a:pPr lvl="2"/>
                <a:r>
                  <a:rPr lang="zh-CN" altLang="en-US" sz="2400" dirty="0"/>
                  <a:t>必要条件：要求</a:t>
                </a:r>
                <a14:m>
                  <m:oMath xmlns:m="http://schemas.openxmlformats.org/officeDocument/2006/math">
                    <m:r>
                      <a:rPr lang="en-US" altLang="zh-CN" sz="2400" b="1" i="1" smtClean="0">
                        <a:latin typeface="Cambria Math"/>
                      </a:rPr>
                      <m:t>𝑯</m:t>
                    </m:r>
                    <m:d>
                      <m:dPr>
                        <m:ctrlPr>
                          <a:rPr lang="en-US" altLang="zh-CN" sz="2400" b="1" i="1" smtClean="0">
                            <a:latin typeface="Cambria Math" panose="02040503050406030204" pitchFamily="18" charset="0"/>
                          </a:rPr>
                        </m:ctrlPr>
                      </m:dPr>
                      <m:e>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e>
                    </m:d>
                  </m:oMath>
                </a14:m>
                <a:r>
                  <a:rPr lang="zh-CN" altLang="en-US" sz="2400" dirty="0"/>
                  <a:t>半正定</a:t>
                </a:r>
                <a:endParaRPr lang="en-US" altLang="zh-CN" sz="2400" dirty="0"/>
              </a:p>
              <a:p>
                <a:pPr lvl="2"/>
                <a:r>
                  <a:rPr lang="zh-CN" altLang="en-US" sz="2400" dirty="0"/>
                  <a:t>充分条件：要求</a:t>
                </a:r>
                <a14:m>
                  <m:oMath xmlns:m="http://schemas.openxmlformats.org/officeDocument/2006/math">
                    <m:r>
                      <a:rPr lang="en-US" altLang="zh-CN" sz="2400" b="1" i="1" smtClean="0">
                        <a:latin typeface="Cambria Math"/>
                      </a:rPr>
                      <m:t>𝑯</m:t>
                    </m:r>
                    <m:r>
                      <a:rPr lang="en-US" altLang="zh-CN" sz="2400" b="1" i="1"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m:t>
                            </m:r>
                          </m:sup>
                        </m:sSup>
                      </m:e>
                    </m:d>
                    <m:r>
                      <a:rPr lang="en-US" altLang="zh-CN" sz="2400" b="1" i="1" smtClean="0">
                        <a:latin typeface="Cambria Math"/>
                      </a:rPr>
                      <m:t>)</m:t>
                    </m:r>
                  </m:oMath>
                </a14:m>
                <a:r>
                  <a:rPr lang="zh-CN" altLang="en-US" sz="2400" dirty="0"/>
                  <a:t>正定</a:t>
                </a:r>
                <a:endParaRPr lang="en-US" altLang="zh-CN" sz="2400" dirty="0"/>
              </a:p>
              <a:p>
                <a:pPr lvl="1"/>
                <a:r>
                  <a:rPr lang="zh-CN" altLang="en-US" sz="2800" dirty="0"/>
                  <a:t>有约束问题，只考虑</a:t>
                </a:r>
                <a14:m>
                  <m:oMath xmlns:m="http://schemas.openxmlformats.org/officeDocument/2006/math">
                    <m:r>
                      <a:rPr lang="en-US" altLang="zh-CN" sz="2800" b="1" i="1" smtClean="0">
                        <a:latin typeface="Cambria Math"/>
                      </a:rPr>
                      <m:t>𝑯</m:t>
                    </m:r>
                    <m:d>
                      <m:dPr>
                        <m:ctrlPr>
                          <a:rPr lang="en-US" altLang="zh-CN" sz="2800" b="1" i="1" smtClean="0">
                            <a:latin typeface="Cambria Math" panose="02040503050406030204" pitchFamily="18" charset="0"/>
                          </a:rPr>
                        </m:ctrlPr>
                      </m:dPr>
                      <m:e>
                        <m:r>
                          <a:rPr lang="en-US" altLang="zh-CN" sz="2800" b="1" i="1" smtClean="0">
                            <a:latin typeface="Cambria Math"/>
                          </a:rPr>
                          <m:t>𝒇</m:t>
                        </m:r>
                      </m:e>
                    </m:d>
                  </m:oMath>
                </a14:m>
                <a:r>
                  <a:rPr lang="zh-CN" altLang="en-US" sz="2800" dirty="0"/>
                  <a:t>是不够的</a:t>
                </a:r>
                <a:endParaRPr lang="en-US" altLang="zh-CN" sz="2800" dirty="0"/>
              </a:p>
              <a:p>
                <a:pPr lvl="2"/>
                <a:r>
                  <a:rPr lang="zh-CN" altLang="en-US" sz="2400" dirty="0"/>
                  <a:t>考虑例子</a:t>
                </a:r>
                <a:r>
                  <a:rPr lang="en-US" altLang="zh-CN" sz="2400" dirty="0"/>
                  <a:t>(</a:t>
                </a:r>
                <a:r>
                  <a:rPr lang="en-US" altLang="zh-CN" sz="2400" dirty="0" err="1"/>
                  <a:t>Fiacco</a:t>
                </a:r>
                <a:r>
                  <a:rPr lang="en-US" altLang="zh-CN" sz="2400" dirty="0"/>
                  <a:t> and MeCormick,1968)</a:t>
                </a:r>
              </a:p>
              <a:p>
                <a:pPr lvl="2"/>
                <a14:m>
                  <m:oMath xmlns:m="http://schemas.openxmlformats.org/officeDocument/2006/math">
                    <m:d>
                      <m:dPr>
                        <m:begChr m:val="{"/>
                        <m:endChr m:val=""/>
                        <m:ctrlPr>
                          <a:rPr lang="en-US" altLang="zh-CN" sz="2400" i="1" smtClean="0">
                            <a:latin typeface="Cambria Math" panose="02040503050406030204" pitchFamily="18" charset="0"/>
                          </a:rPr>
                        </m:ctrlPr>
                      </m:dPr>
                      <m:e>
                        <m:eqArr>
                          <m:eqArrPr>
                            <m:ctrlPr>
                              <a:rPr lang="en-US" altLang="zh-CN" sz="2400" b="1" i="1" smtClean="0">
                                <a:latin typeface="Cambria Math" panose="02040503050406030204" pitchFamily="18" charset="0"/>
                              </a:rPr>
                            </m:ctrlPr>
                          </m:eqArrPr>
                          <m:e>
                            <m:r>
                              <a:rPr lang="en-US" altLang="zh-CN" sz="2400" b="1" i="1" smtClean="0">
                                <a:latin typeface="Cambria Math" panose="02040503050406030204" pitchFamily="18" charset="0"/>
                              </a:rPr>
                              <m:t>𝒎𝒊𝒏</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d>
                              <m:dPr>
                                <m:begChr m:val="["/>
                                <m:endChr m:val="]"/>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e>
                                  <m:sup>
                                    <m:r>
                                      <a:rPr lang="en-US" altLang="zh-CN" sz="2400" b="1" i="1" smtClean="0">
                                        <a:latin typeface="Cambria Math" panose="02040503050406030204" pitchFamily="18" charset="0"/>
                                      </a:rPr>
                                      <m:t>𝟐</m:t>
                                    </m:r>
                                  </m:sup>
                                </m:sSup>
                                <m:r>
                                  <a:rPr lang="en-US" altLang="zh-CN" sz="2400" b="1" i="1" smtClean="0">
                                    <a:latin typeface="Cambria Math" panose="02040503050406030204" pitchFamily="18" charset="0"/>
                                  </a:rPr>
                                  <m:t>+</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up>
                                    <m:r>
                                      <a:rPr lang="en-US" altLang="zh-CN" sz="2400" b="1" i="1" smtClean="0">
                                        <a:latin typeface="Cambria Math" panose="02040503050406030204" pitchFamily="18" charset="0"/>
                                      </a:rPr>
                                      <m:t>𝟐</m:t>
                                    </m:r>
                                  </m:sup>
                                </m:sSubSup>
                              </m:e>
                            </m:d>
                          </m:e>
                          <m:e>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𝒉</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𝜷</m:t>
                            </m:r>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up>
                                <m:r>
                                  <a:rPr lang="en-US" altLang="zh-CN" sz="2400" b="1" i="1" smtClean="0">
                                    <a:latin typeface="Cambria Math" panose="02040503050406030204" pitchFamily="18" charset="0"/>
                                  </a:rPr>
                                  <m:t>𝟐</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𝜷</m:t>
                            </m:r>
                            <m:r>
                              <a:rPr lang="zh-CN" altLang="en-US" sz="2400" b="1" i="1" smtClean="0">
                                <a:latin typeface="Cambria Math" panose="02040503050406030204" pitchFamily="18" charset="0"/>
                              </a:rPr>
                              <m:t>为</m:t>
                            </m:r>
                            <m:r>
                              <a:rPr lang="zh-CN" altLang="en-US" sz="2400" i="1">
                                <a:latin typeface="Cambria Math" panose="02040503050406030204" pitchFamily="18" charset="0"/>
                              </a:rPr>
                              <m:t>常数</m:t>
                            </m:r>
                          </m:e>
                        </m:eqArr>
                      </m:e>
                    </m:d>
                  </m:oMath>
                </a14:m>
                <a:endParaRPr lang="en-US" altLang="zh-CN" sz="2400" dirty="0"/>
              </a:p>
              <a:p>
                <a:pPr lvl="1"/>
                <a:r>
                  <a:rPr lang="zh-CN" altLang="en-US" sz="2800" dirty="0"/>
                  <a:t>请听后续分解！</a:t>
                </a:r>
                <a:endParaRPr lang="en-US" altLang="zh-CN"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521" t="-1410" r="-992" b="-8785"/>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非线性规划数学模型</a:t>
            </a:r>
            <a:r>
              <a:rPr lang="en-US" altLang="zh-CN" dirty="0"/>
              <a:t>-</a:t>
            </a:r>
            <a:r>
              <a:rPr lang="zh-CN" altLang="en-US" dirty="0"/>
              <a:t>总结</a:t>
            </a:r>
          </a:p>
        </p:txBody>
      </p:sp>
      <p:sp>
        <p:nvSpPr>
          <p:cNvPr id="3" name="Content Placeholder 2"/>
          <p:cNvSpPr>
            <a:spLocks noGrp="1"/>
          </p:cNvSpPr>
          <p:nvPr>
            <p:ph idx="1"/>
          </p:nvPr>
        </p:nvSpPr>
        <p:spPr/>
        <p:txBody>
          <a:bodyPr/>
          <a:lstStyle/>
          <a:p>
            <a:r>
              <a:rPr lang="zh-CN" altLang="en-US" dirty="0"/>
              <a:t>如何建立模型</a:t>
            </a:r>
            <a:endParaRPr lang="en-US" altLang="zh-CN" dirty="0"/>
          </a:p>
          <a:p>
            <a:r>
              <a:rPr lang="zh-CN" altLang="en-US" dirty="0"/>
              <a:t>最优性条件</a:t>
            </a:r>
            <a:endParaRPr lang="en-US" altLang="zh-CN" dirty="0"/>
          </a:p>
          <a:p>
            <a:pPr lvl="1"/>
            <a:r>
              <a:rPr lang="zh-CN" altLang="en-US" dirty="0"/>
              <a:t>多元函数的极值条件</a:t>
            </a:r>
            <a:endParaRPr lang="en-US" altLang="zh-CN" dirty="0"/>
          </a:p>
          <a:p>
            <a:pPr lvl="1"/>
            <a:r>
              <a:rPr lang="zh-CN" altLang="en-US" dirty="0"/>
              <a:t>无约束优化问题的最优性条件</a:t>
            </a:r>
            <a:endParaRPr lang="en-US" altLang="zh-CN" dirty="0"/>
          </a:p>
          <a:p>
            <a:pPr lvl="1"/>
            <a:r>
              <a:rPr lang="zh-CN" altLang="en-US" dirty="0"/>
              <a:t>凸规划问题的最优性条件</a:t>
            </a:r>
            <a:endParaRPr lang="en-US" altLang="zh-CN" dirty="0"/>
          </a:p>
          <a:p>
            <a:pPr lvl="1"/>
            <a:r>
              <a:rPr lang="zh-CN" altLang="en-US" dirty="0"/>
              <a:t>优化问题的解决思路：迭代方法之搜索方向和搜索步长</a:t>
            </a:r>
            <a:endParaRPr lang="en-US" altLang="zh-CN" dirty="0"/>
          </a:p>
          <a:p>
            <a:pPr lvl="1"/>
            <a:r>
              <a:rPr lang="zh-CN" altLang="en-US" dirty="0"/>
              <a:t>有约束优化问题的最优性条件简介</a:t>
            </a:r>
            <a:endParaRPr lang="en-US" altLang="zh-CN" dirty="0"/>
          </a:p>
          <a:p>
            <a:pPr marL="0" indent="0">
              <a:buNone/>
            </a:pPr>
            <a:endParaRPr lang="zh-CN" altLang="en-US" dirty="0"/>
          </a:p>
        </p:txBody>
      </p:sp>
    </p:spTree>
  </p:cSld>
  <p:clrMapOvr>
    <a:masterClrMapping/>
  </p:clrMapOvr>
  <p:transition spd="med">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数学模型</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木梁设计问题</a:t>
                </a:r>
                <a:endParaRPr lang="en-US" altLang="zh-CN" dirty="0"/>
              </a:p>
              <a:p>
                <a:pPr lvl="1"/>
                <a:r>
                  <a:rPr lang="zh-CN" altLang="en-US" dirty="0"/>
                  <a:t>把圆形木材加工成矩形横截面的木梁，要求木梁高度不超过</a:t>
                </a:r>
                <a14:m>
                  <m:oMath xmlns:m="http://schemas.openxmlformats.org/officeDocument/2006/math">
                    <m:r>
                      <a:rPr lang="en-US" altLang="zh-CN" b="1" i="1" smtClean="0">
                        <a:latin typeface="Cambria Math"/>
                      </a:rPr>
                      <m:t>𝑯</m:t>
                    </m:r>
                  </m:oMath>
                </a14:m>
                <a:r>
                  <a:rPr lang="en-US" altLang="zh-CN" dirty="0"/>
                  <a:t>,</a:t>
                </a:r>
                <a:r>
                  <a:rPr lang="zh-CN" altLang="en-US" dirty="0"/>
                  <a:t>横截面的惯性矩</a:t>
                </a:r>
                <a:r>
                  <a:rPr lang="en-US" altLang="zh-CN" dirty="0"/>
                  <a:t>(</a:t>
                </a:r>
                <a14:m>
                  <m:oMath xmlns:m="http://schemas.openxmlformats.org/officeDocument/2006/math">
                    <m:r>
                      <a:rPr lang="zh-CN" altLang="en-US" dirty="0">
                        <a:latin typeface="Cambria Math"/>
                      </a:rPr>
                      <m:t>高</m:t>
                    </m:r>
                    <m:sSup>
                      <m:sSupPr>
                        <m:ctrlPr>
                          <a:rPr lang="en-US" altLang="zh-CN" b="1" i="1" dirty="0" smtClean="0">
                            <a:latin typeface="Cambria Math" panose="02040503050406030204" pitchFamily="18" charset="0"/>
                          </a:rPr>
                        </m:ctrlPr>
                      </m:sSupPr>
                      <m:e>
                        <m:r>
                          <a:rPr lang="zh-CN" altLang="en-US" dirty="0">
                            <a:latin typeface="Cambria Math"/>
                          </a:rPr>
                          <m:t>度</m:t>
                        </m:r>
                      </m:e>
                      <m:sup>
                        <m:r>
                          <a:rPr lang="en-US" altLang="zh-CN" b="1" i="1" dirty="0" smtClean="0">
                            <a:latin typeface="Cambria Math"/>
                          </a:rPr>
                          <m:t>𝟐</m:t>
                        </m:r>
                      </m:sup>
                    </m:sSup>
                    <m:r>
                      <a:rPr lang="en-US" altLang="zh-CN" b="1" i="1" dirty="0" smtClean="0">
                        <a:latin typeface="Cambria Math"/>
                      </a:rPr>
                      <m:t>×</m:t>
                    </m:r>
                    <m:r>
                      <a:rPr lang="zh-CN" altLang="en-US" i="1" dirty="0">
                        <a:latin typeface="Cambria Math"/>
                      </a:rPr>
                      <m:t>宽度</m:t>
                    </m:r>
                  </m:oMath>
                </a14:m>
                <a:r>
                  <a:rPr lang="en-US" altLang="zh-CN" dirty="0"/>
                  <a:t>)</a:t>
                </a:r>
                <a:r>
                  <a:rPr lang="zh-CN" altLang="en-US" dirty="0"/>
                  <a:t>不小于</a:t>
                </a:r>
                <a14:m>
                  <m:oMath xmlns:m="http://schemas.openxmlformats.org/officeDocument/2006/math">
                    <m:r>
                      <a:rPr lang="en-US" altLang="zh-CN" b="1" i="1" smtClean="0">
                        <a:latin typeface="Cambria Math"/>
                      </a:rPr>
                      <m:t>𝑾</m:t>
                    </m:r>
                  </m:oMath>
                </a14:m>
                <a:r>
                  <a:rPr lang="en-US" altLang="zh-CN" dirty="0"/>
                  <a:t>,</a:t>
                </a:r>
                <a:r>
                  <a:rPr lang="zh-CN" altLang="en-US" dirty="0"/>
                  <a:t>而且高度介于宽度与</a:t>
                </a:r>
                <a14:m>
                  <m:oMath xmlns:m="http://schemas.openxmlformats.org/officeDocument/2006/math">
                    <m:r>
                      <a:rPr lang="en-US" altLang="zh-CN" b="1" i="1" smtClean="0">
                        <a:latin typeface="Cambria Math"/>
                      </a:rPr>
                      <m:t>𝟒</m:t>
                    </m:r>
                  </m:oMath>
                </a14:m>
                <a:r>
                  <a:rPr lang="zh-CN" altLang="en-US" dirty="0"/>
                  <a:t>倍宽度之间</a:t>
                </a:r>
                <a:r>
                  <a:rPr lang="en-US" altLang="zh-CN" dirty="0"/>
                  <a:t>. </a:t>
                </a:r>
                <a:r>
                  <a:rPr lang="zh-CN" altLang="en-US" dirty="0"/>
                  <a:t>问如何确定木梁尺寸可使木梁成本最小</a:t>
                </a:r>
                <a:r>
                  <a:rPr lang="en-US" altLang="zh-CN" dirty="0"/>
                  <a:t>.</a:t>
                </a:r>
              </a:p>
              <a:p>
                <a:pPr lvl="1"/>
                <a:r>
                  <a:rPr lang="zh-CN" altLang="en-US" dirty="0"/>
                  <a:t>解：如图，则圆形木材半径</a:t>
                </a:r>
                <a14:m>
                  <m:oMath xmlns:m="http://schemas.openxmlformats.org/officeDocument/2006/math">
                    <m:r>
                      <a:rPr lang="en-US" altLang="zh-CN" b="1" i="1" smtClean="0">
                        <a:latin typeface="Cambria Math"/>
                      </a:rPr>
                      <m:t>𝒓</m:t>
                    </m:r>
                    <m:r>
                      <a:rPr lang="en-US" altLang="zh-CN" b="1" i="1" smtClean="0">
                        <a:latin typeface="Cambria Math"/>
                      </a:rPr>
                      <m:t>=</m:t>
                    </m:r>
                    <m:rad>
                      <m:radPr>
                        <m:degHide m:val="on"/>
                        <m:ctrlPr>
                          <a:rPr lang="en-US" altLang="zh-CN" b="1" i="1" smtClean="0">
                            <a:latin typeface="Cambria Math" panose="02040503050406030204" pitchFamily="18" charset="0"/>
                          </a:rPr>
                        </m:ctrlPr>
                      </m:radPr>
                      <m:deg/>
                      <m:e>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num>
                                  <m:den>
                                    <m:r>
                                      <a:rPr lang="en-US" altLang="zh-CN" b="1" i="1" smtClean="0">
                                        <a:latin typeface="Cambria Math"/>
                                      </a:rPr>
                                      <m:t>𝟐</m:t>
                                    </m:r>
                                  </m:den>
                                </m:f>
                              </m:e>
                            </m:d>
                          </m:e>
                          <m:sup>
                            <m:r>
                              <a:rPr lang="en-US" altLang="zh-CN" b="1" i="1" smtClean="0">
                                <a:latin typeface="Cambria Math"/>
                              </a:rPr>
                              <m:t>𝟐</m:t>
                            </m:r>
                          </m:sup>
                        </m:sSup>
                        <m:r>
                          <a:rPr lang="en-US" altLang="zh-CN" b="1" i="1" smtClean="0">
                            <a:latin typeface="Cambria Math"/>
                          </a:rPr>
                          <m:t>+</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num>
                                  <m:den>
                                    <m:r>
                                      <a:rPr lang="en-US" altLang="zh-CN" b="1" i="1" smtClean="0">
                                        <a:latin typeface="Cambria Math"/>
                                      </a:rPr>
                                      <m:t>𝟐</m:t>
                                    </m:r>
                                  </m:den>
                                </m:f>
                              </m:e>
                            </m:d>
                          </m:e>
                          <m:sup>
                            <m:r>
                              <a:rPr lang="en-US" altLang="zh-CN" b="1" i="1" smtClean="0">
                                <a:latin typeface="Cambria Math"/>
                              </a:rPr>
                              <m:t>𝟐</m:t>
                            </m:r>
                          </m:sup>
                        </m:sSup>
                      </m:e>
                    </m:rad>
                  </m:oMath>
                </a14:m>
                <a:endParaRPr lang="en-US" altLang="zh-CN" b="1" dirty="0"/>
              </a:p>
              <a:p>
                <a:pPr lvl="1"/>
                <a:r>
                  <a:rPr lang="zh-CN" altLang="en-US" dirty="0"/>
                  <a:t>木材长度无法改变，因此成本只与圆形木材的横截面积有关，故目标函数应为</a:t>
                </a:r>
                <a14:m>
                  <m:oMath xmlns:m="http://schemas.openxmlformats.org/officeDocument/2006/math">
                    <m:r>
                      <a:rPr lang="en-US" altLang="zh-CN" b="1" i="1" smtClean="0">
                        <a:latin typeface="Cambria Math"/>
                      </a:rPr>
                      <m:t>𝑺</m:t>
                    </m:r>
                    <m:r>
                      <a:rPr lang="en-US" altLang="zh-CN" b="1" i="1" smtClean="0">
                        <a:latin typeface="Cambria Math"/>
                      </a:rPr>
                      <m:t>=</m:t>
                    </m:r>
                    <m:r>
                      <a:rPr lang="en-US" altLang="zh-CN" b="1" i="1" smtClean="0">
                        <a:latin typeface="Cambria Math"/>
                      </a:rPr>
                      <m:t>𝝅</m:t>
                    </m:r>
                    <m:sSup>
                      <m:sSupPr>
                        <m:ctrlPr>
                          <a:rPr lang="en-US" altLang="zh-CN" b="1" i="1" smtClean="0">
                            <a:latin typeface="Cambria Math" panose="02040503050406030204" pitchFamily="18" charset="0"/>
                          </a:rPr>
                        </m:ctrlPr>
                      </m:sSupPr>
                      <m:e>
                        <m:r>
                          <a:rPr lang="en-US" altLang="zh-CN" b="1" i="1" smtClean="0">
                            <a:latin typeface="Cambria Math"/>
                          </a:rPr>
                          <m:t>𝒓</m:t>
                        </m:r>
                      </m:e>
                      <m:sup>
                        <m:r>
                          <a:rPr lang="en-US" altLang="zh-CN" b="1" i="1" smtClean="0">
                            <a:latin typeface="Cambria Math"/>
                          </a:rPr>
                          <m:t>𝟐</m:t>
                        </m:r>
                      </m:sup>
                    </m:sSup>
                    <m:r>
                      <a:rPr lang="en-US" altLang="zh-CN" b="1" i="1" smtClean="0">
                        <a:latin typeface="Cambria Math"/>
                      </a:rPr>
                      <m:t>=</m:t>
                    </m:r>
                    <m:r>
                      <a:rPr lang="en-US" altLang="zh-CN" b="1" i="1" smtClean="0">
                        <a:latin typeface="Cambria Math"/>
                      </a:rPr>
                      <m:t>𝝅</m:t>
                    </m:r>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num>
                          <m:den>
                            <m:r>
                              <a:rPr lang="en-US" altLang="zh-CN" b="1" i="1" smtClean="0">
                                <a:latin typeface="Cambria Math"/>
                              </a:rPr>
                              <m:t>𝟒</m:t>
                            </m:r>
                          </m:den>
                        </m:f>
                        <m:r>
                          <a:rPr lang="en-US" altLang="zh-CN" b="1" i="1" smtClean="0">
                            <a:latin typeface="Cambria Math"/>
                          </a:rPr>
                          <m:t>+</m:t>
                        </m:r>
                        <m:f>
                          <m:fPr>
                            <m:ctrlPr>
                              <a:rPr lang="en-US" altLang="zh-CN" b="1" i="1" smtClean="0">
                                <a:latin typeface="Cambria Math" panose="02040503050406030204" pitchFamily="18" charset="0"/>
                              </a:rPr>
                            </m:ctrlPr>
                          </m:fPr>
                          <m:num>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𝟐</m:t>
                                </m:r>
                              </m:sub>
                              <m:sup>
                                <m:r>
                                  <a:rPr lang="en-US" altLang="zh-CN" b="1" i="1" smtClean="0">
                                    <a:latin typeface="Cambria Math"/>
                                  </a:rPr>
                                  <m:t>𝟐</m:t>
                                </m:r>
                              </m:sup>
                            </m:sSubSup>
                          </m:num>
                          <m:den>
                            <m:r>
                              <a:rPr lang="en-US" altLang="zh-CN" b="1" i="1" smtClean="0">
                                <a:latin typeface="Cambria Math"/>
                              </a:rPr>
                              <m:t>𝟒</m:t>
                            </m:r>
                          </m:den>
                        </m:f>
                      </m:e>
                    </m:d>
                  </m:oMath>
                </a14:m>
                <a:endParaRPr lang="en-US" altLang="zh-CN" b="1" dirty="0"/>
              </a:p>
              <a:p>
                <a:pPr lvl="1"/>
                <a:r>
                  <a:rPr lang="zh-CN" altLang="en-US" dirty="0"/>
                  <a:t>约束条件为</a:t>
                </a:r>
                <a:r>
                  <a:rPr lang="en-US" altLang="zh-CN" dirty="0"/>
                  <a:t>:</a:t>
                </a:r>
                <a14:m>
                  <m:oMath xmlns:m="http://schemas.openxmlformats.org/officeDocument/2006/math">
                    <m:r>
                      <a:rPr lang="en-US" altLang="zh-CN" b="1" i="0" smtClean="0">
                        <a:latin typeface="Cambria Math"/>
                      </a:rPr>
                      <m:t> </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𝑯</m:t>
                    </m:r>
                    <m:r>
                      <a:rPr lang="en-US" altLang="zh-CN" b="1" i="1" smtClean="0">
                        <a:latin typeface="Cambria Math"/>
                      </a:rPr>
                      <m:t>,</m:t>
                    </m:r>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𝑾</m:t>
                    </m:r>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735" r="-1190"/>
                </a:stretch>
              </a:blipFill>
            </p:spPr>
            <p:txBody>
              <a:bodyPr/>
              <a:lstStyle/>
              <a:p>
                <a:r>
                  <a:rPr lang="zh-CN" altLang="en-US">
                    <a:noFill/>
                  </a:rPr>
                  <a:t> </a:t>
                </a:r>
                <a:endParaRPr lang="zh-CN" altLang="en-US">
                  <a:noFill/>
                </a:endParaRPr>
              </a:p>
            </p:txBody>
          </p:sp>
        </mc:Fallback>
      </mc:AlternateContent>
      <p:grpSp>
        <p:nvGrpSpPr>
          <p:cNvPr id="8" name="Group 7"/>
          <p:cNvGrpSpPr/>
          <p:nvPr/>
        </p:nvGrpSpPr>
        <p:grpSpPr>
          <a:xfrm>
            <a:off x="8249816" y="2889101"/>
            <a:ext cx="1656184" cy="1584176"/>
            <a:chOff x="7041232" y="3465165"/>
            <a:chExt cx="1656184" cy="1584176"/>
          </a:xfrm>
        </p:grpSpPr>
        <p:sp>
          <p:nvSpPr>
            <p:cNvPr id="4" name="Flowchart: Connector 3"/>
            <p:cNvSpPr/>
            <p:nvPr/>
          </p:nvSpPr>
          <p:spPr bwMode="auto">
            <a:xfrm>
              <a:off x="7041232" y="3465165"/>
              <a:ext cx="1656184" cy="1584176"/>
            </a:xfrm>
            <a:prstGeom prst="flowChartConnector">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5" name="Rectangle 4"/>
            <p:cNvSpPr/>
            <p:nvPr/>
          </p:nvSpPr>
          <p:spPr bwMode="auto">
            <a:xfrm>
              <a:off x="7473280" y="3597149"/>
              <a:ext cx="792088" cy="136815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6" name="TextBox 5"/>
                <p:cNvSpPr txBox="1"/>
                <p:nvPr/>
              </p:nvSpPr>
              <p:spPr>
                <a:xfrm>
                  <a:off x="7233377" y="3956821"/>
                  <a:ext cx="28803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oMath>
                    </m:oMathPara>
                  </a14:m>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233376" y="3956821"/>
                  <a:ext cx="288032" cy="461665"/>
                </a:xfrm>
                <a:prstGeom prst="rect">
                  <a:avLst/>
                </a:prstGeom>
                <a:blipFill rotWithShape="1">
                  <a:blip r:embed="rId6"/>
                  <a:stretch>
                    <a:fillRect l="-59574" r="-4255" b="-39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821288" y="4539732"/>
                  <a:ext cx="28803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oMath>
                    </m:oMathPara>
                  </a14:m>
                  <a:endParaRPr lang="zh-CN"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821288" y="4539732"/>
                  <a:ext cx="288032" cy="461665"/>
                </a:xfrm>
                <a:prstGeom prst="rect">
                  <a:avLst/>
                </a:prstGeom>
                <a:blipFill rotWithShape="1">
                  <a:blip r:embed="rId7"/>
                  <a:stretch>
                    <a:fillRect l="-59574" r="-4255" b="-5333"/>
                  </a:stretch>
                </a:blipFill>
              </p:spPr>
              <p:txBody>
                <a:bodyPr/>
                <a:lstStyle/>
                <a:p>
                  <a:r>
                    <a:rPr lang="zh-CN" altLang="en-US">
                      <a:noFill/>
                    </a:rPr>
                    <a:t> </a:t>
                  </a:r>
                  <a:endParaRPr lang="zh-CN" altLang="en-US">
                    <a:noFill/>
                  </a:endParaRPr>
                </a:p>
              </p:txBody>
            </p:sp>
          </mc:Fallback>
        </mc:AlternateContent>
      </p:grpSp>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附注几个基本概念</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Epigraph(</a:t>
                </a:r>
                <a:r>
                  <a:rPr lang="zh-CN" altLang="en-US" dirty="0"/>
                  <a:t>上境图</a:t>
                </a:r>
                <a:r>
                  <a:rPr lang="en-US" altLang="zh-CN" dirty="0"/>
                  <a:t>)</a:t>
                </a: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a:rPr>
                        <m:t>𝒆𝒑</m:t>
                      </m:r>
                      <m:r>
                        <a:rPr lang="en-US" altLang="zh-CN" b="1" i="1" smtClean="0">
                          <a:latin typeface="Cambria Math"/>
                        </a:rPr>
                        <m:t>𝒊</m:t>
                      </m:r>
                      <m:r>
                        <a:rPr lang="en-US" altLang="zh-CN" i="1">
                          <a:latin typeface="Cambria Math"/>
                        </a:rPr>
                        <m:t>𝒇</m:t>
                      </m:r>
                      <m:r>
                        <a:rPr lang="en-US" altLang="zh-CN" i="1">
                          <a:latin typeface="Cambria Math"/>
                        </a:rPr>
                        <m:t>=</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a:rPr>
                                <m:t>𝒙</m:t>
                              </m:r>
                              <m:r>
                                <a:rPr lang="en-US" altLang="zh-CN" i="1">
                                  <a:latin typeface="Cambria Math"/>
                                </a:rPr>
                                <m:t>,</m:t>
                              </m:r>
                              <m:r>
                                <a:rPr lang="en-US" altLang="zh-CN" i="1">
                                  <a:latin typeface="Cambria Math"/>
                                </a:rPr>
                                <m:t>𝒖</m:t>
                              </m:r>
                            </m:e>
                          </m:d>
                          <m:r>
                            <a:rPr lang="en-US" altLang="zh-CN" i="1">
                              <a:latin typeface="Cambria Math"/>
                            </a:rPr>
                            <m:t>:</m:t>
                          </m:r>
                          <m:r>
                            <a:rPr lang="en-US" altLang="zh-CN" i="1">
                              <a:latin typeface="Cambria Math"/>
                            </a:rPr>
                            <m:t>𝒙</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𝑹</m:t>
                              </m:r>
                            </m:e>
                            <m:sup>
                              <m:r>
                                <a:rPr lang="en-US" altLang="zh-CN" i="1">
                                  <a:latin typeface="Cambria Math"/>
                                </a:rPr>
                                <m:t>𝒏</m:t>
                              </m:r>
                            </m:sup>
                          </m:sSup>
                          <m:r>
                            <a:rPr lang="en-US" altLang="zh-CN" i="1">
                              <a:latin typeface="Cambria Math"/>
                            </a:rPr>
                            <m:t>,</m:t>
                          </m:r>
                          <m:r>
                            <a:rPr lang="en-US" altLang="zh-CN" i="1">
                              <a:latin typeface="Cambria Math"/>
                            </a:rPr>
                            <m:t>𝝁</m:t>
                          </m:r>
                          <m:r>
                            <a:rPr lang="en-US" altLang="zh-CN" i="1">
                              <a:latin typeface="Cambria Math"/>
                            </a:rPr>
                            <m:t>∈</m:t>
                          </m:r>
                          <m:r>
                            <a:rPr lang="en-US" altLang="zh-CN" i="1">
                              <a:latin typeface="Cambria Math"/>
                            </a:rPr>
                            <m:t>𝑹</m:t>
                          </m:r>
                          <m:r>
                            <a:rPr lang="en-US" altLang="zh-CN" i="1">
                              <a:latin typeface="Cambria Math"/>
                            </a:rPr>
                            <m:t>,</m:t>
                          </m:r>
                          <m:r>
                            <a:rPr lang="en-US" altLang="zh-CN" i="1">
                              <a:latin typeface="Cambria Math"/>
                            </a:rPr>
                            <m:t>𝝁</m:t>
                          </m:r>
                          <m:r>
                            <a:rPr lang="en-US" altLang="zh-CN" b="1" i="1" smtClean="0">
                              <a:latin typeface="Cambria Math"/>
                            </a:rPr>
                            <m:t>≥</m:t>
                          </m:r>
                          <m:r>
                            <a:rPr lang="en-US" altLang="zh-CN" i="1">
                              <a:latin typeface="Cambria Math"/>
                            </a:rPr>
                            <m:t>𝒇</m:t>
                          </m:r>
                          <m:d>
                            <m:dPr>
                              <m:ctrlPr>
                                <a:rPr lang="en-US" altLang="zh-CN" i="1">
                                  <a:latin typeface="Cambria Math" panose="02040503050406030204" pitchFamily="18" charset="0"/>
                                </a:rPr>
                              </m:ctrlPr>
                            </m:dPr>
                            <m:e>
                              <m:r>
                                <a:rPr lang="en-US" altLang="zh-CN" i="1">
                                  <a:latin typeface="Cambria Math"/>
                                </a:rPr>
                                <m:t>𝒙</m:t>
                              </m:r>
                            </m:e>
                          </m:d>
                        </m:e>
                      </m:d>
                    </m:oMath>
                  </m:oMathPara>
                </a14:m>
                <a:endParaRPr lang="en-US" altLang="zh-CN" dirty="0"/>
              </a:p>
              <a:p>
                <a:r>
                  <a:rPr lang="zh-CN" altLang="en-US" dirty="0"/>
                  <a:t>函数</a:t>
                </a:r>
                <a14:m>
                  <m:oMath xmlns:m="http://schemas.openxmlformats.org/officeDocument/2006/math">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r>
                  <a:rPr lang="zh-CN" altLang="en-US" dirty="0"/>
                  <a:t>为凸等价于其</a:t>
                </a:r>
                <a:r>
                  <a:rPr lang="en-US" altLang="zh-CN" dirty="0"/>
                  <a:t>epigraph</a:t>
                </a:r>
                <a:r>
                  <a:rPr lang="zh-CN" altLang="en-US" dirty="0"/>
                  <a:t>为凸</a:t>
                </a:r>
                <a:endParaRPr lang="en-US" altLang="zh-CN" dirty="0"/>
              </a:p>
              <a:p>
                <a:r>
                  <a:rPr lang="en-US" altLang="zh-CN" dirty="0"/>
                  <a:t>Strict Epigraph(</a:t>
                </a:r>
                <a:r>
                  <a:rPr lang="zh-CN" altLang="en-US" dirty="0"/>
                  <a:t>严格上镜图</a:t>
                </a:r>
                <a:r>
                  <a:rPr lang="en-US" altLang="zh-CN" dirty="0"/>
                  <a:t>)</a:t>
                </a:r>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a:rPr>
                        <m:t>𝒆𝒑</m:t>
                      </m:r>
                      <m:sSub>
                        <m:sSubPr>
                          <m:ctrlPr>
                            <a:rPr lang="en-US" altLang="zh-CN" b="1" i="1" smtClean="0">
                              <a:latin typeface="Cambria Math" panose="02040503050406030204" pitchFamily="18" charset="0"/>
                            </a:rPr>
                          </m:ctrlPr>
                        </m:sSubPr>
                        <m:e>
                          <m:r>
                            <a:rPr lang="en-US" altLang="zh-CN" b="1" i="1" smtClean="0">
                              <a:latin typeface="Cambria Math"/>
                            </a:rPr>
                            <m:t>𝒊</m:t>
                          </m:r>
                        </m:e>
                        <m:sub>
                          <m:r>
                            <a:rPr lang="en-US" altLang="zh-CN" b="1" i="1" smtClean="0">
                              <a:latin typeface="Cambria Math"/>
                            </a:rPr>
                            <m:t>𝑺</m:t>
                          </m:r>
                        </m:sub>
                      </m:sSub>
                      <m:r>
                        <a:rPr lang="en-US" altLang="zh-CN" b="1" i="1" smtClean="0">
                          <a:latin typeface="Cambria Math"/>
                        </a:rPr>
                        <m:t>𝒇</m:t>
                      </m:r>
                      <m:r>
                        <a:rPr lang="en-US" altLang="zh-CN" b="1" i="1" smtClean="0">
                          <a:latin typeface="Cambria Math"/>
                        </a:rPr>
                        <m:t>=</m:t>
                      </m:r>
                      <m:d>
                        <m:dPr>
                          <m:begChr m:val="{"/>
                          <m:endChr m:val="}"/>
                          <m:ctrlPr>
                            <a:rPr lang="en-US" altLang="zh-CN" b="1" i="1" smtClean="0">
                              <a:latin typeface="Cambria Math" panose="02040503050406030204" pitchFamily="18" charset="0"/>
                            </a:rPr>
                          </m:ctrlPr>
                        </m:dPr>
                        <m:e>
                          <m:d>
                            <m:dPr>
                              <m:ctrlPr>
                                <a:rPr lang="en-US" altLang="zh-CN" b="1" i="1" smtClean="0">
                                  <a:latin typeface="Cambria Math" panose="02040503050406030204" pitchFamily="18" charset="0"/>
                                </a:rPr>
                              </m:ctrlPr>
                            </m:dPr>
                            <m:e>
                              <m:r>
                                <a:rPr lang="en-US" altLang="zh-CN" b="1" i="1" smtClean="0">
                                  <a:latin typeface="Cambria Math"/>
                                </a:rPr>
                                <m:t>𝒙</m:t>
                              </m:r>
                              <m:r>
                                <a:rPr lang="en-US" altLang="zh-CN" b="1" i="1" smtClean="0">
                                  <a:latin typeface="Cambria Math"/>
                                </a:rPr>
                                <m:t>,</m:t>
                              </m:r>
                              <m:r>
                                <a:rPr lang="en-US" altLang="zh-CN" b="1" i="1" smtClean="0">
                                  <a:latin typeface="Cambria Math"/>
                                </a:rPr>
                                <m:t>𝒖</m:t>
                              </m:r>
                            </m:e>
                          </m:d>
                          <m:r>
                            <a:rPr lang="en-US" altLang="zh-CN" b="1" i="1" smtClean="0">
                              <a:latin typeface="Cambria Math"/>
                            </a:rPr>
                            <m:t>:</m:t>
                          </m:r>
                          <m:r>
                            <a:rPr lang="en-US" altLang="zh-CN" b="1" i="1" smtClean="0">
                              <a:latin typeface="Cambria Math"/>
                            </a:rPr>
                            <m:t>𝒙</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r>
                            <a:rPr lang="en-US" altLang="zh-CN" b="1" i="1" smtClean="0">
                              <a:latin typeface="Cambria Math"/>
                            </a:rPr>
                            <m:t>,</m:t>
                          </m:r>
                          <m:r>
                            <a:rPr lang="en-US" altLang="zh-CN" b="1" i="1" smtClean="0">
                              <a:latin typeface="Cambria Math"/>
                            </a:rPr>
                            <m:t>𝝁</m:t>
                          </m:r>
                          <m:r>
                            <a:rPr lang="en-US" altLang="zh-CN" b="1" i="1" smtClean="0">
                              <a:latin typeface="Cambria Math"/>
                            </a:rPr>
                            <m:t>∈</m:t>
                          </m:r>
                          <m:r>
                            <a:rPr lang="en-US" altLang="zh-CN" b="1" i="1" smtClean="0">
                              <a:latin typeface="Cambria Math"/>
                            </a:rPr>
                            <m:t>𝑹</m:t>
                          </m:r>
                          <m:r>
                            <a:rPr lang="en-US" altLang="zh-CN" b="1" i="1" smtClean="0">
                              <a:latin typeface="Cambria Math"/>
                            </a:rPr>
                            <m:t>,</m:t>
                          </m:r>
                          <m:r>
                            <a:rPr lang="en-US" altLang="zh-CN" b="1" i="1" smtClean="0">
                              <a:latin typeface="Cambria Math"/>
                            </a:rPr>
                            <m:t>𝝁</m:t>
                          </m:r>
                          <m:r>
                            <a:rPr lang="en-US" altLang="zh-CN" b="1" i="1" smtClean="0">
                              <a:latin typeface="Cambria Math"/>
                            </a:rPr>
                            <m:t>&gt;</m:t>
                          </m:r>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e>
                      </m:d>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r>
                            <a:rPr lang="en-US" altLang="zh-CN" b="1" i="1" smtClean="0">
                              <a:latin typeface="Cambria Math"/>
                            </a:rPr>
                            <m:t>+</m:t>
                          </m:r>
                          <m:r>
                            <a:rPr lang="en-US" altLang="zh-CN" b="1" i="1" smtClean="0">
                              <a:latin typeface="Cambria Math"/>
                            </a:rPr>
                            <m:t>𝟏</m:t>
                          </m:r>
                        </m:sup>
                      </m:sSup>
                    </m:oMath>
                  </m:oMathPara>
                </a14:m>
                <a:endParaRPr lang="en-US" altLang="zh-CN" dirty="0"/>
              </a:p>
              <a:p>
                <a:r>
                  <a:rPr lang="en-US" altLang="zh-CN" dirty="0"/>
                  <a:t>Jensen</a:t>
                </a:r>
                <a:r>
                  <a:rPr lang="zh-CN" altLang="en-US" dirty="0"/>
                  <a:t>不等式，对于凸函数</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𝑹</m:t>
                    </m:r>
                    <m:r>
                      <a:rPr lang="en-US" altLang="zh-CN" b="1" i="1" smtClean="0">
                        <a:latin typeface="Cambria Math"/>
                      </a:rPr>
                      <m:t>,</m:t>
                    </m:r>
                    <m:r>
                      <a:rPr lang="en-US" altLang="zh-CN" b="1" i="1" smtClean="0">
                        <a:latin typeface="Cambria Math"/>
                      </a:rPr>
                      <m:t>𝒙</m:t>
                    </m:r>
                    <m:r>
                      <a:rPr lang="en-US" altLang="zh-CN" b="1" i="1" smtClean="0">
                        <a:latin typeface="Cambria Math"/>
                      </a:rPr>
                      <m:t>∈</m:t>
                    </m:r>
                    <m:sSup>
                      <m:sSupPr>
                        <m:ctrlPr>
                          <a:rPr lang="en-US" altLang="zh-CN" b="1" i="1" smtClean="0">
                            <a:latin typeface="Cambria Math" panose="02040503050406030204" pitchFamily="18" charset="0"/>
                          </a:rPr>
                        </m:ctrlPr>
                      </m:sSupPr>
                      <m:e>
                        <m:r>
                          <a:rPr lang="en-US" altLang="zh-CN" b="1" i="1" smtClean="0">
                            <a:latin typeface="Cambria Math"/>
                          </a:rPr>
                          <m:t>𝑹</m:t>
                        </m:r>
                      </m:e>
                      <m:sup>
                        <m:r>
                          <a:rPr lang="en-US" altLang="zh-CN" b="1" i="1" smtClean="0">
                            <a:latin typeface="Cambria Math"/>
                          </a:rPr>
                          <m:t>𝒏</m:t>
                        </m:r>
                      </m:sup>
                    </m:sSup>
                  </m:oMath>
                </a14:m>
                <a:r>
                  <a:rPr lang="en-US" altLang="zh-CN" dirty="0"/>
                  <a:t>, </a:t>
                </a:r>
                <a:r>
                  <a:rPr lang="zh-CN" altLang="en-US" dirty="0"/>
                  <a:t>如果</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𝟎</m:t>
                    </m:r>
                  </m:oMath>
                </a14:m>
                <a:r>
                  <a:rPr lang="en-US" altLang="zh-CN" dirty="0"/>
                  <a:t>,</a:t>
                </a:r>
                <a:r>
                  <a:rPr lang="zh-CN" altLang="en-US" dirty="0"/>
                  <a:t>则有</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nary>
                            <m:naryPr>
                              <m:chr m:val="∑"/>
                              <m:supHide m:val="on"/>
                              <m:ctrlPr>
                                <a:rPr lang="en-US" altLang="zh-CN" b="1" i="1" smtClean="0">
                                  <a:latin typeface="Cambria Math" panose="02040503050406030204" pitchFamily="18" charset="0"/>
                                </a:rPr>
                              </m:ctrlPr>
                            </m:naryPr>
                            <m:sub>
                              <m:r>
                                <a:rPr lang="en-US" altLang="zh-CN" b="1" i="1" smtClean="0">
                                  <a:latin typeface="Cambria Math"/>
                                </a:rPr>
                                <m:t>𝒊</m:t>
                              </m:r>
                            </m:sub>
                            <m:sup/>
                            <m:e>
                              <m:sSub>
                                <m:sSubPr>
                                  <m:ctrlPr>
                                    <a:rPr lang="en-US" altLang="zh-CN" b="1" i="1" smtClean="0">
                                      <a:latin typeface="Cambria Math" panose="02040503050406030204" pitchFamily="18" charset="0"/>
                                    </a:rPr>
                                  </m:ctrlPr>
                                </m:sSubPr>
                                <m:e>
                                  <m:r>
                                    <a:rPr lang="en-US" altLang="zh-CN" b="1" i="1" smtClean="0">
                                      <a:latin typeface="Cambria Math"/>
                                    </a:rPr>
                                    <m:t>(</m:t>
                                  </m:r>
                                  <m:r>
                                    <a:rPr lang="en-US" altLang="zh-CN" b="1" i="1" smtClean="0">
                                      <a:latin typeface="Cambria Math"/>
                                    </a:rPr>
                                    <m:t>𝒂</m:t>
                                  </m:r>
                                </m:e>
                                <m:sub>
                                  <m:r>
                                    <a:rPr lang="en-US" altLang="zh-CN" b="1" i="1" smtClean="0">
                                      <a:latin typeface="Cambria Math"/>
                                    </a:rPr>
                                    <m:t>𝒊</m:t>
                                  </m:r>
                                </m:sub>
                              </m:sSub>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m:rPr>
                                  <m:lit/>
                                </m:rPr>
                                <a:rPr lang="en-US" altLang="zh-CN" b="1" i="1" smtClean="0">
                                  <a:latin typeface="Cambria Math"/>
                                </a:rPr>
                                <m:t>(</m:t>
                              </m:r>
                              <m:nary>
                                <m:naryPr>
                                  <m:chr m:val="∑"/>
                                  <m:supHide m:val="on"/>
                                  <m:ctrlPr>
                                    <a:rPr lang="en-US" altLang="zh-CN" b="1" i="1" smtClean="0">
                                      <a:latin typeface="Cambria Math" panose="02040503050406030204" pitchFamily="18" charset="0"/>
                                    </a:rPr>
                                  </m:ctrlPr>
                                </m:naryPr>
                                <m:sub>
                                  <m:r>
                                    <a:rPr lang="en-US" altLang="zh-CN" b="1" i="1" smtClean="0">
                                      <a:latin typeface="Cambria Math"/>
                                    </a:rPr>
                                    <m:t>𝒊</m:t>
                                  </m:r>
                                </m:sub>
                                <m:sup/>
                                <m:e>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𝒊</m:t>
                                      </m:r>
                                    </m:sub>
                                  </m:sSub>
                                  <m:r>
                                    <a:rPr lang="en-US" altLang="zh-CN" b="1" i="1" smtClean="0">
                                      <a:latin typeface="Cambria Math"/>
                                    </a:rPr>
                                    <m:t>)</m:t>
                                  </m:r>
                                </m:e>
                              </m:nary>
                            </m:e>
                          </m:nary>
                        </m:e>
                      </m:d>
                      <m:r>
                        <a:rPr lang="en-US" altLang="zh-CN" b="1" i="1" smtClean="0">
                          <a:latin typeface="Cambria Math"/>
                        </a:rPr>
                        <m:t>≤</m:t>
                      </m:r>
                      <m:nary>
                        <m:naryPr>
                          <m:chr m:val="∑"/>
                          <m:supHide m:val="on"/>
                          <m:ctrlPr>
                            <a:rPr lang="en-US" altLang="zh-CN" b="1" i="1" smtClean="0">
                              <a:latin typeface="Cambria Math" panose="02040503050406030204" pitchFamily="18" charset="0"/>
                            </a:rPr>
                          </m:ctrlPr>
                        </m:naryPr>
                        <m:sub>
                          <m:r>
                            <a:rPr lang="en-US" altLang="zh-CN" b="1" i="1" smtClean="0">
                              <a:latin typeface="Cambria Math"/>
                            </a:rPr>
                            <m:t>𝒊</m:t>
                          </m:r>
                        </m:sub>
                        <m:sup/>
                        <m:e>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𝒊</m:t>
                              </m:r>
                            </m:sub>
                          </m:sSub>
                          <m:r>
                            <a:rPr lang="en-US" altLang="zh-CN" b="1" i="1" smtClean="0">
                              <a:latin typeface="Cambria Math"/>
                            </a:rPr>
                            <m:t>𝒇</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e>
                          </m:d>
                        </m:e>
                      </m:nary>
                      <m:r>
                        <a:rPr lang="en-US" altLang="zh-CN" b="1" i="1" smtClean="0">
                          <a:latin typeface="Cambria Math"/>
                        </a:rPr>
                        <m:t>\</m:t>
                      </m:r>
                      <m:r>
                        <m:rPr>
                          <m:lit/>
                        </m:rPr>
                        <a:rPr lang="en-US" altLang="zh-CN" b="1" i="1" smtClean="0">
                          <a:latin typeface="Cambria Math"/>
                        </a:rPr>
                        <m:t>(</m:t>
                      </m:r>
                      <m:nary>
                        <m:naryPr>
                          <m:chr m:val="∑"/>
                          <m:supHide m:val="on"/>
                          <m:ctrlPr>
                            <a:rPr lang="en-US" altLang="zh-CN" b="1" i="1" smtClean="0">
                              <a:latin typeface="Cambria Math" panose="02040503050406030204" pitchFamily="18" charset="0"/>
                            </a:rPr>
                          </m:ctrlPr>
                        </m:naryPr>
                        <m:sub>
                          <m:r>
                            <a:rPr lang="en-US" altLang="zh-CN" b="1" i="1" smtClean="0">
                              <a:latin typeface="Cambria Math"/>
                            </a:rPr>
                            <m:t>𝒊</m:t>
                          </m:r>
                        </m:sub>
                        <m:sup/>
                        <m:e>
                          <m:sSub>
                            <m:sSubPr>
                              <m:ctrlPr>
                                <a:rPr lang="en-US" altLang="zh-CN" b="1" i="1" smtClean="0">
                                  <a:latin typeface="Cambria Math" panose="02040503050406030204" pitchFamily="18" charset="0"/>
                                </a:rPr>
                              </m:ctrlPr>
                            </m:sSubPr>
                            <m:e>
                              <m:r>
                                <a:rPr lang="en-US" altLang="zh-CN" b="1" i="1" smtClean="0">
                                  <a:latin typeface="Cambria Math"/>
                                </a:rPr>
                                <m:t>𝒂</m:t>
                              </m:r>
                            </m:e>
                            <m:sub>
                              <m:r>
                                <a:rPr lang="en-US" altLang="zh-CN" b="1" i="1" smtClean="0">
                                  <a:latin typeface="Cambria Math"/>
                                </a:rPr>
                                <m:t>𝒊</m:t>
                              </m:r>
                            </m:sub>
                          </m:sSub>
                          <m:r>
                            <a:rPr lang="en-US" altLang="zh-CN" b="1" i="1" smtClean="0">
                              <a:latin typeface="Cambria Math"/>
                            </a:rPr>
                            <m:t>)</m:t>
                          </m:r>
                        </m:e>
                      </m:nary>
                    </m:oMath>
                  </m:oMathPara>
                </a14:m>
                <a:endParaRPr lang="en-US" altLang="zh-CN" dirty="0"/>
              </a:p>
              <a:p>
                <a:r>
                  <a:rPr lang="zh-CN" altLang="en-US" dirty="0"/>
                  <a:t>推广</a:t>
                </a:r>
                <a:r>
                  <a:rPr lang="en-US" altLang="zh-CN" dirty="0"/>
                  <a:t>: </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𝑬𝒙</m:t>
                        </m:r>
                      </m:e>
                    </m:d>
                    <m:r>
                      <a:rPr lang="en-US" altLang="zh-CN" b="1" i="1" smtClean="0">
                        <a:latin typeface="Cambria Math"/>
                      </a:rPr>
                      <m:t>≤</m:t>
                    </m:r>
                    <m:r>
                      <a:rPr lang="en-US" altLang="zh-CN" b="1" i="1" smtClean="0">
                        <a:latin typeface="Cambria Math"/>
                      </a:rPr>
                      <m:t>𝑬</m:t>
                    </m:r>
                    <m:r>
                      <a:rPr lang="en-US" altLang="zh-CN" b="1" i="1" smtClean="0">
                        <a:latin typeface="Cambria Math"/>
                      </a:rPr>
                      <m:t>(</m:t>
                    </m:r>
                    <m:r>
                      <a:rPr lang="en-US" altLang="zh-CN" b="1" i="1" smtClean="0">
                        <a:latin typeface="Cambria Math"/>
                      </a:rPr>
                      <m:t>𝒇</m:t>
                    </m:r>
                    <m:r>
                      <a:rPr lang="en-US" altLang="zh-CN" b="1" i="1" smtClean="0">
                        <a:latin typeface="Cambria Math"/>
                      </a:rPr>
                      <m:t>(</m:t>
                    </m:r>
                    <m:r>
                      <a:rPr lang="en-US" altLang="zh-CN" b="1" i="1" smtClean="0">
                        <a:latin typeface="Cambria Math"/>
                      </a:rPr>
                      <m:t>𝒙</m:t>
                    </m:r>
                    <m:r>
                      <a:rPr lang="en-US" altLang="zh-CN" b="1" i="1" smtClean="0">
                        <a:latin typeface="Cambria Math"/>
                      </a:rPr>
                      <m:t>))</m:t>
                    </m:r>
                  </m:oMath>
                </a14:m>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a:stretch>
              </a:blipFill>
            </p:spPr>
            <p:txBody>
              <a:bodyPr/>
              <a:lstStyle/>
              <a:p>
                <a:r>
                  <a:rPr lang="zh-CN" altLang="en-US">
                    <a:noFill/>
                  </a:rPr>
                  <a:t> </a:t>
                </a:r>
                <a:endParaRPr lang="zh-CN" altLang="en-US">
                  <a:noFill/>
                </a:endParaRPr>
              </a:p>
            </p:txBody>
          </p:sp>
        </mc:Fallback>
      </mc:AlternateContent>
      <p:pic>
        <p:nvPicPr>
          <p:cNvPr id="39938" name="Picture 2" descr="https://upload.wikimedia.org/wikipedia/commons/thumb/c/c7/ConvexFunction.svg/400px-ConvexFunctio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057" y="4977334"/>
            <a:ext cx="3809999" cy="1981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9938"/>
                                        </p:tgtEl>
                                        <p:attrNameLst>
                                          <p:attrName>style.visibility</p:attrName>
                                        </p:attrNameLst>
                                      </p:cBhvr>
                                      <p:to>
                                        <p:strVal val="visible"/>
                                      </p:to>
                                    </p:set>
                                    <p:anim calcmode="lin" valueType="num">
                                      <p:cBhvr additive="base">
                                        <p:cTn id="49" dur="500" fill="hold"/>
                                        <p:tgtEl>
                                          <p:spTgt spid="39938"/>
                                        </p:tgtEl>
                                        <p:attrNameLst>
                                          <p:attrName>ppt_x</p:attrName>
                                        </p:attrNameLst>
                                      </p:cBhvr>
                                      <p:tavLst>
                                        <p:tav tm="0">
                                          <p:val>
                                            <p:strVal val="#ppt_x"/>
                                          </p:val>
                                        </p:tav>
                                        <p:tav tm="100000">
                                          <p:val>
                                            <p:strVal val="#ppt_x"/>
                                          </p:val>
                                        </p:tav>
                                      </p:tavLst>
                                    </p:anim>
                                    <p:anim calcmode="lin" valueType="num">
                                      <p:cBhvr additive="base">
                                        <p:cTn id="50" dur="500" fill="hold"/>
                                        <p:tgtEl>
                                          <p:spTgt spid="3993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附注几个基本概念</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3200" dirty="0"/>
                  <a:t>函数亚图</a:t>
                </a:r>
                <a:r>
                  <a:rPr lang="en-US" altLang="zh-CN" sz="3200" dirty="0"/>
                  <a:t>(</a:t>
                </a:r>
                <a:r>
                  <a:rPr lang="en-US" altLang="zh-CN" sz="3200" dirty="0" err="1"/>
                  <a:t>hypograph,subgraph</a:t>
                </a:r>
                <a:r>
                  <a:rPr lang="zh-CN" altLang="en-US" sz="3200" dirty="0"/>
                  <a:t>，下镜图</a:t>
                </a:r>
                <a:r>
                  <a:rPr lang="en-US" altLang="zh-CN" sz="3200" dirty="0"/>
                  <a:t>)</a:t>
                </a:r>
              </a:p>
              <a:p>
                <a:pPr marL="0" indent="0">
                  <a:buNone/>
                </a:pPr>
                <a14:m>
                  <m:oMathPara xmlns:m="http://schemas.openxmlformats.org/officeDocument/2006/math">
                    <m:oMathParaPr>
                      <m:jc m:val="centerGroup"/>
                    </m:oMathParaPr>
                    <m:oMath xmlns:m="http://schemas.openxmlformats.org/officeDocument/2006/math">
                      <m:r>
                        <a:rPr lang="en-US" altLang="zh-CN" sz="3200" b="1" i="1" smtClean="0">
                          <a:latin typeface="Cambria Math"/>
                        </a:rPr>
                        <m:t>𝒉𝒚𝒑</m:t>
                      </m:r>
                      <m:r>
                        <a:rPr lang="en-US" altLang="zh-CN" sz="3200" i="1">
                          <a:latin typeface="Cambria Math"/>
                        </a:rPr>
                        <m:t>𝒇</m:t>
                      </m:r>
                      <m:r>
                        <a:rPr lang="en-US" altLang="zh-CN" sz="3200" i="1">
                          <a:latin typeface="Cambria Math"/>
                        </a:rPr>
                        <m:t>=</m:t>
                      </m:r>
                      <m:d>
                        <m:dPr>
                          <m:begChr m:val="{"/>
                          <m:endChr m:val="}"/>
                          <m:ctrlPr>
                            <a:rPr lang="en-US" altLang="zh-CN" sz="3200" i="1">
                              <a:latin typeface="Cambria Math" panose="02040503050406030204" pitchFamily="18" charset="0"/>
                            </a:rPr>
                          </m:ctrlPr>
                        </m:dPr>
                        <m:e>
                          <m:d>
                            <m:dPr>
                              <m:ctrlPr>
                                <a:rPr lang="en-US" altLang="zh-CN" sz="3200" i="1">
                                  <a:latin typeface="Cambria Math" panose="02040503050406030204" pitchFamily="18" charset="0"/>
                                </a:rPr>
                              </m:ctrlPr>
                            </m:dPr>
                            <m:e>
                              <m:r>
                                <a:rPr lang="en-US" altLang="zh-CN" sz="3200" i="1">
                                  <a:latin typeface="Cambria Math"/>
                                </a:rPr>
                                <m:t>𝒙</m:t>
                              </m:r>
                              <m:r>
                                <a:rPr lang="en-US" altLang="zh-CN" sz="3200" i="1">
                                  <a:latin typeface="Cambria Math"/>
                                </a:rPr>
                                <m:t>,</m:t>
                              </m:r>
                              <m:r>
                                <a:rPr lang="en-US" altLang="zh-CN" sz="3200" i="1">
                                  <a:latin typeface="Cambria Math"/>
                                </a:rPr>
                                <m:t>𝒖</m:t>
                              </m:r>
                            </m:e>
                          </m:d>
                          <m:r>
                            <a:rPr lang="en-US" altLang="zh-CN" sz="3200" i="1">
                              <a:latin typeface="Cambria Math"/>
                            </a:rPr>
                            <m:t>:</m:t>
                          </m:r>
                          <m:r>
                            <a:rPr lang="en-US" altLang="zh-CN" sz="3200" i="1">
                              <a:latin typeface="Cambria Math"/>
                            </a:rPr>
                            <m:t>𝒙</m:t>
                          </m:r>
                          <m:r>
                            <a:rPr lang="en-US" altLang="zh-CN" sz="3200" i="1">
                              <a:latin typeface="Cambria Math"/>
                            </a:rPr>
                            <m:t>∈</m:t>
                          </m:r>
                          <m:sSup>
                            <m:sSupPr>
                              <m:ctrlPr>
                                <a:rPr lang="en-US" altLang="zh-CN" sz="3200" i="1">
                                  <a:latin typeface="Cambria Math" panose="02040503050406030204" pitchFamily="18" charset="0"/>
                                </a:rPr>
                              </m:ctrlPr>
                            </m:sSupPr>
                            <m:e>
                              <m:r>
                                <a:rPr lang="en-US" altLang="zh-CN" sz="3200" i="1">
                                  <a:latin typeface="Cambria Math"/>
                                </a:rPr>
                                <m:t>𝑹</m:t>
                              </m:r>
                            </m:e>
                            <m:sup>
                              <m:r>
                                <a:rPr lang="en-US" altLang="zh-CN" sz="3200" i="1">
                                  <a:latin typeface="Cambria Math"/>
                                </a:rPr>
                                <m:t>𝒏</m:t>
                              </m:r>
                            </m:sup>
                          </m:sSup>
                          <m:r>
                            <a:rPr lang="en-US" altLang="zh-CN" sz="3200" i="1">
                              <a:latin typeface="Cambria Math"/>
                            </a:rPr>
                            <m:t>,</m:t>
                          </m:r>
                          <m:r>
                            <a:rPr lang="en-US" altLang="zh-CN" sz="3200" i="1">
                              <a:latin typeface="Cambria Math"/>
                            </a:rPr>
                            <m:t>𝝁</m:t>
                          </m:r>
                          <m:r>
                            <a:rPr lang="en-US" altLang="zh-CN" sz="3200" i="1">
                              <a:latin typeface="Cambria Math"/>
                            </a:rPr>
                            <m:t>∈</m:t>
                          </m:r>
                          <m:r>
                            <a:rPr lang="en-US" altLang="zh-CN" sz="3200" i="1">
                              <a:latin typeface="Cambria Math"/>
                            </a:rPr>
                            <m:t>𝑹</m:t>
                          </m:r>
                          <m:r>
                            <a:rPr lang="en-US" altLang="zh-CN" sz="3200" i="1">
                              <a:latin typeface="Cambria Math"/>
                            </a:rPr>
                            <m:t>,</m:t>
                          </m:r>
                          <m:r>
                            <a:rPr lang="en-US" altLang="zh-CN" sz="3200" i="1">
                              <a:latin typeface="Cambria Math"/>
                            </a:rPr>
                            <m:t>𝝁</m:t>
                          </m:r>
                          <m:r>
                            <a:rPr lang="en-US" altLang="zh-CN" sz="3200" b="1" i="1" smtClean="0">
                              <a:latin typeface="Cambria Math"/>
                            </a:rPr>
                            <m:t>≤</m:t>
                          </m:r>
                          <m:r>
                            <a:rPr lang="en-US" altLang="zh-CN" sz="3200" i="1">
                              <a:latin typeface="Cambria Math"/>
                            </a:rPr>
                            <m:t>𝒇</m:t>
                          </m:r>
                          <m:d>
                            <m:dPr>
                              <m:ctrlPr>
                                <a:rPr lang="en-US" altLang="zh-CN" sz="3200" i="1">
                                  <a:latin typeface="Cambria Math" panose="02040503050406030204" pitchFamily="18" charset="0"/>
                                </a:rPr>
                              </m:ctrlPr>
                            </m:dPr>
                            <m:e>
                              <m:r>
                                <a:rPr lang="en-US" altLang="zh-CN" sz="3200" i="1">
                                  <a:latin typeface="Cambria Math"/>
                                </a:rPr>
                                <m:t>𝒙</m:t>
                              </m:r>
                            </m:e>
                          </m:d>
                        </m:e>
                      </m:d>
                    </m:oMath>
                  </m:oMathPara>
                </a14:m>
                <a:endParaRPr lang="en-US" altLang="zh-CN" sz="3200" dirty="0"/>
              </a:p>
              <a:p>
                <a:r>
                  <a:rPr lang="zh-CN" altLang="en-US" sz="3200" dirty="0"/>
                  <a:t>函数</a:t>
                </a:r>
                <a14:m>
                  <m:oMath xmlns:m="http://schemas.openxmlformats.org/officeDocument/2006/math">
                    <m:r>
                      <a:rPr lang="en-US" altLang="zh-CN" sz="3200" i="1">
                        <a:latin typeface="Cambria Math"/>
                      </a:rPr>
                      <m:t>𝒇</m:t>
                    </m:r>
                    <m:r>
                      <a:rPr lang="en-US" altLang="zh-CN" sz="3200" i="1">
                        <a:latin typeface="Cambria Math"/>
                      </a:rPr>
                      <m:t>(</m:t>
                    </m:r>
                    <m:r>
                      <a:rPr lang="en-US" altLang="zh-CN" sz="3200" i="1">
                        <a:latin typeface="Cambria Math"/>
                      </a:rPr>
                      <m:t>𝒙</m:t>
                    </m:r>
                    <m:r>
                      <a:rPr lang="en-US" altLang="zh-CN" sz="3200" i="1">
                        <a:latin typeface="Cambria Math"/>
                      </a:rPr>
                      <m:t>)</m:t>
                    </m:r>
                  </m:oMath>
                </a14:m>
                <a:r>
                  <a:rPr lang="zh-CN" altLang="en-US" sz="3200" dirty="0"/>
                  <a:t>为凹的等价于其</a:t>
                </a:r>
                <a:r>
                  <a:rPr lang="en-US" altLang="zh-CN" sz="3200" dirty="0" err="1"/>
                  <a:t>hypograph</a:t>
                </a:r>
                <a:r>
                  <a:rPr lang="zh-CN" altLang="en-US" sz="3200" dirty="0"/>
                  <a:t>为凸</a:t>
                </a:r>
                <a:endParaRPr lang="en-US" altLang="zh-CN" sz="3200" dirty="0"/>
              </a:p>
              <a:p>
                <a:r>
                  <a:rPr lang="en-US" altLang="zh-CN" sz="3200" dirty="0"/>
                  <a:t>Strict </a:t>
                </a:r>
                <a:r>
                  <a:rPr lang="en-US" altLang="zh-CN" sz="3200" dirty="0" err="1"/>
                  <a:t>hypograph</a:t>
                </a:r>
                <a:r>
                  <a:rPr lang="en-US" altLang="zh-CN" sz="3200" dirty="0"/>
                  <a:t>(</a:t>
                </a:r>
                <a:r>
                  <a:rPr lang="zh-CN" altLang="en-US" sz="3200" dirty="0"/>
                  <a:t>严格亚图，严格下镜图</a:t>
                </a:r>
                <a:r>
                  <a:rPr lang="en-US" altLang="zh-CN" sz="3200" dirty="0"/>
                  <a:t>)</a:t>
                </a:r>
              </a:p>
              <a:p>
                <a:pPr marL="0" indent="0">
                  <a:buNone/>
                </a:pPr>
                <a14:m>
                  <m:oMathPara xmlns:m="http://schemas.openxmlformats.org/officeDocument/2006/math">
                    <m:oMathParaPr>
                      <m:jc m:val="center"/>
                    </m:oMathParaPr>
                    <m:oMath xmlns:m="http://schemas.openxmlformats.org/officeDocument/2006/math">
                      <m:r>
                        <a:rPr lang="en-US" altLang="zh-CN" sz="3200" b="1" i="1" smtClean="0">
                          <a:latin typeface="Cambria Math"/>
                        </a:rPr>
                        <m:t>𝒉𝒚</m:t>
                      </m:r>
                      <m:sSub>
                        <m:sSubPr>
                          <m:ctrlPr>
                            <a:rPr lang="en-US" altLang="zh-CN" sz="3200" b="1" i="1" smtClean="0">
                              <a:latin typeface="Cambria Math" panose="02040503050406030204" pitchFamily="18" charset="0"/>
                            </a:rPr>
                          </m:ctrlPr>
                        </m:sSubPr>
                        <m:e>
                          <m:r>
                            <a:rPr lang="en-US" altLang="zh-CN" sz="3200" b="1" i="1" smtClean="0">
                              <a:latin typeface="Cambria Math"/>
                            </a:rPr>
                            <m:t>𝒑</m:t>
                          </m:r>
                        </m:e>
                        <m:sub>
                          <m:r>
                            <a:rPr lang="en-US" altLang="zh-CN" sz="3200" b="1" i="1" smtClean="0">
                              <a:latin typeface="Cambria Math"/>
                            </a:rPr>
                            <m:t>𝑺</m:t>
                          </m:r>
                        </m:sub>
                      </m:sSub>
                      <m:r>
                        <a:rPr lang="en-US" altLang="zh-CN" sz="3200" i="1">
                          <a:latin typeface="Cambria Math"/>
                        </a:rPr>
                        <m:t>𝒇</m:t>
                      </m:r>
                      <m:r>
                        <a:rPr lang="en-US" altLang="zh-CN" sz="3200" i="1">
                          <a:latin typeface="Cambria Math"/>
                        </a:rPr>
                        <m:t>=</m:t>
                      </m:r>
                      <m:d>
                        <m:dPr>
                          <m:begChr m:val="{"/>
                          <m:endChr m:val="}"/>
                          <m:ctrlPr>
                            <a:rPr lang="en-US" altLang="zh-CN" sz="3200" i="1">
                              <a:latin typeface="Cambria Math" panose="02040503050406030204" pitchFamily="18" charset="0"/>
                            </a:rPr>
                          </m:ctrlPr>
                        </m:dPr>
                        <m:e>
                          <m:d>
                            <m:dPr>
                              <m:ctrlPr>
                                <a:rPr lang="en-US" altLang="zh-CN" sz="3200" i="1">
                                  <a:latin typeface="Cambria Math" panose="02040503050406030204" pitchFamily="18" charset="0"/>
                                </a:rPr>
                              </m:ctrlPr>
                            </m:dPr>
                            <m:e>
                              <m:r>
                                <a:rPr lang="en-US" altLang="zh-CN" sz="3200" i="1">
                                  <a:latin typeface="Cambria Math"/>
                                </a:rPr>
                                <m:t>𝒙</m:t>
                              </m:r>
                              <m:r>
                                <a:rPr lang="en-US" altLang="zh-CN" sz="3200" i="1">
                                  <a:latin typeface="Cambria Math"/>
                                </a:rPr>
                                <m:t>,</m:t>
                              </m:r>
                              <m:r>
                                <a:rPr lang="en-US" altLang="zh-CN" sz="3200" i="1">
                                  <a:latin typeface="Cambria Math"/>
                                </a:rPr>
                                <m:t>𝒖</m:t>
                              </m:r>
                            </m:e>
                          </m:d>
                          <m:r>
                            <a:rPr lang="en-US" altLang="zh-CN" sz="3200" i="1">
                              <a:latin typeface="Cambria Math"/>
                            </a:rPr>
                            <m:t>:</m:t>
                          </m:r>
                          <m:r>
                            <a:rPr lang="en-US" altLang="zh-CN" sz="3200" i="1">
                              <a:latin typeface="Cambria Math"/>
                            </a:rPr>
                            <m:t>𝒙</m:t>
                          </m:r>
                          <m:r>
                            <a:rPr lang="en-US" altLang="zh-CN" sz="3200" i="1">
                              <a:latin typeface="Cambria Math"/>
                            </a:rPr>
                            <m:t>∈</m:t>
                          </m:r>
                          <m:sSup>
                            <m:sSupPr>
                              <m:ctrlPr>
                                <a:rPr lang="en-US" altLang="zh-CN" sz="3200" i="1">
                                  <a:latin typeface="Cambria Math" panose="02040503050406030204" pitchFamily="18" charset="0"/>
                                </a:rPr>
                              </m:ctrlPr>
                            </m:sSupPr>
                            <m:e>
                              <m:r>
                                <a:rPr lang="en-US" altLang="zh-CN" sz="3200" i="1">
                                  <a:latin typeface="Cambria Math"/>
                                </a:rPr>
                                <m:t>𝑹</m:t>
                              </m:r>
                            </m:e>
                            <m:sup>
                              <m:r>
                                <a:rPr lang="en-US" altLang="zh-CN" sz="3200" i="1">
                                  <a:latin typeface="Cambria Math"/>
                                </a:rPr>
                                <m:t>𝒏</m:t>
                              </m:r>
                            </m:sup>
                          </m:sSup>
                          <m:r>
                            <a:rPr lang="en-US" altLang="zh-CN" sz="3200" i="1">
                              <a:latin typeface="Cambria Math"/>
                            </a:rPr>
                            <m:t>,</m:t>
                          </m:r>
                          <m:r>
                            <a:rPr lang="en-US" altLang="zh-CN" sz="3200" i="1">
                              <a:latin typeface="Cambria Math"/>
                            </a:rPr>
                            <m:t>𝝁</m:t>
                          </m:r>
                          <m:r>
                            <a:rPr lang="en-US" altLang="zh-CN" sz="3200" i="1">
                              <a:latin typeface="Cambria Math"/>
                            </a:rPr>
                            <m:t>∈</m:t>
                          </m:r>
                          <m:r>
                            <a:rPr lang="en-US" altLang="zh-CN" sz="3200" i="1">
                              <a:latin typeface="Cambria Math"/>
                            </a:rPr>
                            <m:t>𝑹</m:t>
                          </m:r>
                          <m:r>
                            <a:rPr lang="en-US" altLang="zh-CN" sz="3200" i="1">
                              <a:latin typeface="Cambria Math"/>
                            </a:rPr>
                            <m:t>,</m:t>
                          </m:r>
                          <m:r>
                            <a:rPr lang="en-US" altLang="zh-CN" sz="3200" i="1">
                              <a:latin typeface="Cambria Math"/>
                            </a:rPr>
                            <m:t>𝝁</m:t>
                          </m:r>
                          <m:r>
                            <a:rPr lang="en-US" altLang="zh-CN" sz="3200" b="1" i="1" smtClean="0">
                              <a:latin typeface="Cambria Math"/>
                            </a:rPr>
                            <m:t>&lt;</m:t>
                          </m:r>
                          <m:r>
                            <a:rPr lang="en-US" altLang="zh-CN" sz="3200" i="1">
                              <a:latin typeface="Cambria Math"/>
                            </a:rPr>
                            <m:t>𝒇</m:t>
                          </m:r>
                          <m:d>
                            <m:dPr>
                              <m:ctrlPr>
                                <a:rPr lang="en-US" altLang="zh-CN" sz="3200" i="1">
                                  <a:latin typeface="Cambria Math" panose="02040503050406030204" pitchFamily="18" charset="0"/>
                                </a:rPr>
                              </m:ctrlPr>
                            </m:dPr>
                            <m:e>
                              <m:r>
                                <a:rPr lang="en-US" altLang="zh-CN" sz="3200" i="1">
                                  <a:latin typeface="Cambria Math"/>
                                </a:rPr>
                                <m:t>𝒙</m:t>
                              </m:r>
                            </m:e>
                          </m:d>
                        </m:e>
                      </m:d>
                      <m:r>
                        <a:rPr lang="en-US" altLang="zh-CN" sz="3200" i="1">
                          <a:latin typeface="Cambria Math"/>
                        </a:rPr>
                        <m:t>⊆</m:t>
                      </m:r>
                      <m:sSup>
                        <m:sSupPr>
                          <m:ctrlPr>
                            <a:rPr lang="en-US" altLang="zh-CN" sz="3200" i="1">
                              <a:latin typeface="Cambria Math" panose="02040503050406030204" pitchFamily="18" charset="0"/>
                            </a:rPr>
                          </m:ctrlPr>
                        </m:sSupPr>
                        <m:e>
                          <m:r>
                            <a:rPr lang="en-US" altLang="zh-CN" sz="3200" i="1">
                              <a:latin typeface="Cambria Math"/>
                            </a:rPr>
                            <m:t>𝑹</m:t>
                          </m:r>
                        </m:e>
                        <m:sup>
                          <m:r>
                            <a:rPr lang="en-US" altLang="zh-CN" sz="3200" i="1">
                              <a:latin typeface="Cambria Math"/>
                            </a:rPr>
                            <m:t>𝒏</m:t>
                          </m:r>
                          <m:r>
                            <a:rPr lang="en-US" altLang="zh-CN" sz="3200" i="1">
                              <a:latin typeface="Cambria Math"/>
                            </a:rPr>
                            <m:t>+</m:t>
                          </m:r>
                          <m:r>
                            <a:rPr lang="en-US" altLang="zh-CN" sz="3200" i="1">
                              <a:latin typeface="Cambria Math"/>
                            </a:rPr>
                            <m:t>𝟏</m:t>
                          </m:r>
                        </m:sup>
                      </m:sSup>
                    </m:oMath>
                  </m:oMathPara>
                </a14:m>
                <a:endParaRPr lang="en-US" altLang="zh-CN" sz="3200" dirty="0"/>
              </a:p>
              <a:p>
                <a:r>
                  <a:rPr lang="en-US" altLang="zh-CN" sz="3200" dirty="0"/>
                  <a:t>(</a:t>
                </a:r>
                <a:r>
                  <a:rPr lang="zh-CN" altLang="en-US" sz="3200" dirty="0">
                    <a:solidFill>
                      <a:srgbClr val="FF0000"/>
                    </a:solidFill>
                  </a:rPr>
                  <a:t>水平集</a:t>
                </a:r>
                <a:r>
                  <a:rPr lang="en-US" altLang="zh-CN" sz="3200" dirty="0">
                    <a:solidFill>
                      <a:srgbClr val="FF0000"/>
                    </a:solidFill>
                  </a:rPr>
                  <a:t>(level set)</a:t>
                </a:r>
                <a:r>
                  <a:rPr lang="en-US" altLang="zh-CN" sz="3200" dirty="0"/>
                  <a:t>)</a:t>
                </a:r>
                <a:r>
                  <a:rPr lang="zh-CN" altLang="en-US" sz="3200" dirty="0"/>
                  <a:t>函数</a:t>
                </a:r>
                <a14:m>
                  <m:oMath xmlns:m="http://schemas.openxmlformats.org/officeDocument/2006/math">
                    <m:r>
                      <a:rPr lang="en-US" altLang="zh-CN" sz="3200" i="1">
                        <a:latin typeface="Cambria Math"/>
                      </a:rPr>
                      <m:t>𝒇</m:t>
                    </m:r>
                  </m:oMath>
                </a14:m>
                <a:r>
                  <a:rPr lang="zh-CN" altLang="en-US" sz="3200" dirty="0"/>
                  <a:t>定义在非空凸集</a:t>
                </a:r>
                <a14:m>
                  <m:oMath xmlns:m="http://schemas.openxmlformats.org/officeDocument/2006/math">
                    <m:r>
                      <a:rPr lang="en-US" altLang="zh-CN" sz="3200" i="1">
                        <a:latin typeface="Cambria Math"/>
                      </a:rPr>
                      <m:t>𝑺</m:t>
                    </m:r>
                    <m:r>
                      <a:rPr lang="en-US" altLang="zh-CN" sz="3200" i="1">
                        <a:latin typeface="Cambria Math"/>
                      </a:rPr>
                      <m:t>⊂</m:t>
                    </m:r>
                    <m:sSup>
                      <m:sSupPr>
                        <m:ctrlPr>
                          <a:rPr lang="en-US" altLang="zh-CN" sz="3200" i="1">
                            <a:latin typeface="Cambria Math" panose="02040503050406030204" pitchFamily="18" charset="0"/>
                          </a:rPr>
                        </m:ctrlPr>
                      </m:sSupPr>
                      <m:e>
                        <m:r>
                          <a:rPr lang="en-US" altLang="zh-CN" sz="3200" i="1">
                            <a:latin typeface="Cambria Math"/>
                          </a:rPr>
                          <m:t>𝑹</m:t>
                        </m:r>
                      </m:e>
                      <m:sup>
                        <m:r>
                          <a:rPr lang="en-US" altLang="zh-CN" sz="3200" i="1">
                            <a:latin typeface="Cambria Math"/>
                          </a:rPr>
                          <m:t>𝒏</m:t>
                        </m:r>
                      </m:sup>
                    </m:sSup>
                  </m:oMath>
                </a14:m>
                <a:r>
                  <a:rPr lang="zh-CN" altLang="en-US" sz="3200" dirty="0"/>
                  <a:t>上的凸函数，</a:t>
                </a:r>
                <a14:m>
                  <m:oMath xmlns:m="http://schemas.openxmlformats.org/officeDocument/2006/math">
                    <m:r>
                      <a:rPr lang="en-US" altLang="zh-CN" sz="3200" i="1">
                        <a:latin typeface="Cambria Math"/>
                      </a:rPr>
                      <m:t>𝜶</m:t>
                    </m:r>
                  </m:oMath>
                </a14:m>
                <a:r>
                  <a:rPr lang="zh-CN" altLang="en-US" sz="3200" dirty="0"/>
                  <a:t>是一个实数，则水平集</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𝑳</m:t>
                        </m:r>
                      </m:e>
                      <m:sub>
                        <m:r>
                          <a:rPr lang="en-US" altLang="zh-CN" sz="3200" i="1">
                            <a:latin typeface="Cambria Math"/>
                          </a:rPr>
                          <m:t>𝜶</m:t>
                        </m:r>
                      </m:sub>
                    </m:sSub>
                    <m:r>
                      <a:rPr lang="en-US" altLang="zh-CN" sz="3200" i="1">
                        <a:latin typeface="Cambria Math"/>
                      </a:rPr>
                      <m:t>=</m:t>
                    </m:r>
                    <m:d>
                      <m:dPr>
                        <m:begChr m:val="{"/>
                        <m:endChr m:val="}"/>
                        <m:ctrlPr>
                          <a:rPr lang="en-US" altLang="zh-CN" sz="3200" i="1">
                            <a:latin typeface="Cambria Math" panose="02040503050406030204" pitchFamily="18" charset="0"/>
                          </a:rPr>
                        </m:ctrlPr>
                      </m:dPr>
                      <m:e>
                        <m:r>
                          <a:rPr lang="en-US" altLang="zh-CN" sz="3200" i="1">
                            <a:latin typeface="Cambria Math"/>
                          </a:rPr>
                          <m:t>𝒙</m:t>
                        </m:r>
                      </m:e>
                      <m:e>
                        <m:r>
                          <a:rPr lang="en-US" altLang="zh-CN" sz="3200" i="1">
                            <a:latin typeface="Cambria Math"/>
                          </a:rPr>
                          <m:t>𝒙</m:t>
                        </m:r>
                        <m:r>
                          <a:rPr lang="en-US" altLang="zh-CN" sz="3200" i="1">
                            <a:latin typeface="Cambria Math"/>
                          </a:rPr>
                          <m:t>∈</m:t>
                        </m:r>
                        <m:r>
                          <a:rPr lang="en-US" altLang="zh-CN" sz="3200" i="1">
                            <a:latin typeface="Cambria Math"/>
                          </a:rPr>
                          <m:t>𝑺</m:t>
                        </m:r>
                        <m:r>
                          <a:rPr lang="en-US" altLang="zh-CN" sz="3200" i="1">
                            <a:latin typeface="Cambria Math"/>
                          </a:rPr>
                          <m:t>,</m:t>
                        </m:r>
                        <m:r>
                          <a:rPr lang="en-US" altLang="zh-CN" sz="3200" i="1">
                            <a:latin typeface="Cambria Math"/>
                          </a:rPr>
                          <m:t>𝒇</m:t>
                        </m:r>
                        <m:d>
                          <m:dPr>
                            <m:ctrlPr>
                              <a:rPr lang="en-US" altLang="zh-CN" sz="3200" i="1">
                                <a:latin typeface="Cambria Math" panose="02040503050406030204" pitchFamily="18" charset="0"/>
                              </a:rPr>
                            </m:ctrlPr>
                          </m:dPr>
                          <m:e>
                            <m:r>
                              <a:rPr lang="en-US" altLang="zh-CN" sz="3200" i="1">
                                <a:latin typeface="Cambria Math"/>
                              </a:rPr>
                              <m:t>𝒙</m:t>
                            </m:r>
                          </m:e>
                        </m:d>
                        <m:r>
                          <a:rPr lang="en-US" altLang="zh-CN" sz="3200" i="1">
                            <a:latin typeface="Cambria Math"/>
                          </a:rPr>
                          <m:t>≤</m:t>
                        </m:r>
                        <m:r>
                          <a:rPr lang="en-US" altLang="zh-CN" sz="3200" i="1">
                            <a:latin typeface="Cambria Math"/>
                          </a:rPr>
                          <m:t>𝜶</m:t>
                        </m:r>
                      </m:e>
                    </m:d>
                  </m:oMath>
                </a14:m>
                <a:r>
                  <a:rPr lang="zh-CN" altLang="en-US" sz="3200" dirty="0"/>
                  <a:t>是凸集，有时也用</a:t>
                </a: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𝑯</m:t>
                        </m:r>
                      </m:e>
                      <m:sub>
                        <m:r>
                          <a:rPr lang="en-US" altLang="zh-CN" sz="3200" i="1">
                            <a:latin typeface="Cambria Math"/>
                          </a:rPr>
                          <m:t>𝑺</m:t>
                        </m:r>
                      </m:sub>
                    </m:sSub>
                    <m:r>
                      <a:rPr lang="en-US" altLang="zh-CN" sz="3200" i="1">
                        <a:latin typeface="Cambria Math"/>
                      </a:rPr>
                      <m:t>(</m:t>
                    </m:r>
                    <m:r>
                      <a:rPr lang="en-US" altLang="zh-CN" sz="3200" i="1">
                        <a:latin typeface="Cambria Math"/>
                      </a:rPr>
                      <m:t>𝒇</m:t>
                    </m:r>
                    <m:r>
                      <a:rPr lang="en-US" altLang="zh-CN" sz="3200" i="1">
                        <a:latin typeface="Cambria Math"/>
                      </a:rPr>
                      <m:t>,</m:t>
                    </m:r>
                    <m:r>
                      <a:rPr lang="en-US" altLang="zh-CN" sz="3200" i="1">
                        <a:latin typeface="Cambria Math"/>
                      </a:rPr>
                      <m:t>𝜶</m:t>
                    </m:r>
                    <m:r>
                      <a:rPr lang="en-US" altLang="zh-CN" sz="3200" i="1">
                        <a:latin typeface="Cambria Math"/>
                      </a:rPr>
                      <m:t>)</m:t>
                    </m:r>
                    <m:r>
                      <a:rPr lang="zh-CN" altLang="en-US" sz="3200" i="1">
                        <a:latin typeface="Cambria Math"/>
                      </a:rPr>
                      <m:t>表示</m:t>
                    </m:r>
                  </m:oMath>
                </a14:m>
                <a:r>
                  <a:rPr lang="zh-CN" altLang="en-US" sz="3200" dirty="0"/>
                  <a:t>，表示集合</a:t>
                </a:r>
                <a14:m>
                  <m:oMath xmlns:m="http://schemas.openxmlformats.org/officeDocument/2006/math">
                    <m:r>
                      <a:rPr lang="en-US" altLang="zh-CN" sz="3200" i="1">
                        <a:latin typeface="Cambria Math"/>
                      </a:rPr>
                      <m:t>𝑺</m:t>
                    </m:r>
                  </m:oMath>
                </a14:m>
                <a:r>
                  <a:rPr lang="zh-CN" altLang="en-US" sz="3200" dirty="0"/>
                  <a:t>上关于数</a:t>
                </a:r>
                <a14:m>
                  <m:oMath xmlns:m="http://schemas.openxmlformats.org/officeDocument/2006/math">
                    <m:r>
                      <a:rPr lang="en-US" altLang="zh-CN" sz="3200" i="1">
                        <a:latin typeface="Cambria Math"/>
                      </a:rPr>
                      <m:t>𝜶</m:t>
                    </m:r>
                  </m:oMath>
                </a14:m>
                <a:r>
                  <a:rPr lang="zh-CN" altLang="en-US" sz="3200" dirty="0"/>
                  <a:t>的水平集</a:t>
                </a:r>
                <a:endParaRPr lang="en-US" altLang="zh-CN" sz="3200"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521" t="-1844"/>
                </a:stretch>
              </a:blipFill>
            </p:spPr>
            <p:txBody>
              <a:bodyPr/>
              <a:lstStyle/>
              <a:p>
                <a:r>
                  <a:rPr lang="zh-CN" altLang="en-US">
                    <a:noFill/>
                  </a:rPr>
                  <a:t> </a:t>
                </a:r>
              </a:p>
            </p:txBody>
          </p:sp>
        </mc:Fallback>
      </mc:AlternateContent>
    </p:spTree>
  </p:cSld>
  <p:clrMapOvr>
    <a:masterClrMapping/>
  </p:clrMapOvr>
  <p:transition spd="med">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t>第</a:t>
            </a:r>
            <a:r>
              <a:rPr lang="en-US" altLang="zh-CN" sz="3200" dirty="0"/>
              <a:t>3</a:t>
            </a:r>
            <a:r>
              <a:rPr lang="zh-CN" altLang="en-US" sz="3200" dirty="0"/>
              <a:t>章非线性规划</a:t>
            </a:r>
            <a:r>
              <a:rPr lang="en-US" altLang="zh-CN" sz="3200" dirty="0"/>
              <a:t>-</a:t>
            </a:r>
            <a:r>
              <a:rPr lang="zh-CN" altLang="en-US" sz="3200" dirty="0"/>
              <a:t>附注几个基本概念</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sz="2400" dirty="0"/>
                  <a:t>(</a:t>
                </a:r>
                <a:r>
                  <a:rPr lang="zh-CN" altLang="en-US" sz="2400" dirty="0">
                    <a:solidFill>
                      <a:srgbClr val="FF0000"/>
                    </a:solidFill>
                  </a:rPr>
                  <a:t>次梯度</a:t>
                </a:r>
                <a:r>
                  <a:rPr lang="en-US" altLang="zh-CN" sz="2400" dirty="0">
                    <a:solidFill>
                      <a:srgbClr val="FF0000"/>
                    </a:solidFill>
                  </a:rPr>
                  <a:t>(</a:t>
                </a:r>
                <a:r>
                  <a:rPr lang="en-US" altLang="zh-CN" sz="2400" dirty="0" err="1">
                    <a:solidFill>
                      <a:srgbClr val="FF0000"/>
                    </a:solidFill>
                  </a:rPr>
                  <a:t>subgradient</a:t>
                </a:r>
                <a:r>
                  <a:rPr lang="en-US" altLang="zh-CN" sz="2400" dirty="0">
                    <a:solidFill>
                      <a:srgbClr val="FF0000"/>
                    </a:solidFill>
                  </a:rPr>
                  <a:t>))</a:t>
                </a:r>
                <a:r>
                  <a:rPr lang="zh-CN" altLang="en-US" sz="2400" dirty="0"/>
                  <a:t>多元函数</a:t>
                </a:r>
                <a14:m>
                  <m:oMath xmlns:m="http://schemas.openxmlformats.org/officeDocument/2006/math">
                    <m:r>
                      <a:rPr lang="en-US" altLang="zh-CN" sz="2400" i="1">
                        <a:latin typeface="Cambria Math"/>
                      </a:rPr>
                      <m:t>𝒇</m:t>
                    </m:r>
                  </m:oMath>
                </a14:m>
                <a:r>
                  <a:rPr lang="zh-CN" altLang="en-US" sz="2400" dirty="0"/>
                  <a:t>定义在非空开凸集</a:t>
                </a:r>
                <a14:m>
                  <m:oMath xmlns:m="http://schemas.openxmlformats.org/officeDocument/2006/math">
                    <m:r>
                      <a:rPr lang="en-US" altLang="zh-CN" sz="2400" i="1">
                        <a:latin typeface="Cambria Math"/>
                      </a:rPr>
                      <m:t>𝑺</m:t>
                    </m:r>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𝑹</m:t>
                        </m:r>
                      </m:e>
                      <m:sup>
                        <m:r>
                          <a:rPr lang="en-US" altLang="zh-CN" sz="2400" i="1">
                            <a:latin typeface="Cambria Math"/>
                          </a:rPr>
                          <m:t>𝒏</m:t>
                        </m:r>
                      </m:sup>
                    </m:sSup>
                  </m:oMath>
                </a14:m>
                <a:r>
                  <a:rPr lang="zh-CN" altLang="en-US" sz="2400" dirty="0"/>
                  <a:t>上的凸函数，但</a:t>
                </a:r>
                <a14:m>
                  <m:oMath xmlns:m="http://schemas.openxmlformats.org/officeDocument/2006/math">
                    <m:r>
                      <a:rPr lang="en-US" altLang="zh-CN" sz="2400" i="1">
                        <a:latin typeface="Cambria Math"/>
                      </a:rPr>
                      <m:t>𝒇</m:t>
                    </m:r>
                  </m:oMath>
                </a14:m>
                <a:r>
                  <a:rPr lang="zh-CN" altLang="en-US" sz="2400" dirty="0"/>
                  <a:t>不一定处处可微。此时采用次梯度的概念来类比梯度的概念。函数</a:t>
                </a:r>
                <a14:m>
                  <m:oMath xmlns:m="http://schemas.openxmlformats.org/officeDocument/2006/math">
                    <m:r>
                      <a:rPr lang="en-US" altLang="zh-CN" sz="2400" b="1" i="1" smtClean="0">
                        <a:latin typeface="Cambria Math"/>
                      </a:rPr>
                      <m:t>𝒇</m:t>
                    </m:r>
                  </m:oMath>
                </a14:m>
                <a:r>
                  <a:rPr lang="zh-CN" altLang="en-US" sz="2400" dirty="0"/>
                  <a:t>在</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𝟎</m:t>
                        </m:r>
                      </m:sub>
                    </m:sSub>
                  </m:oMath>
                </a14:m>
                <a:r>
                  <a:rPr lang="zh-CN" altLang="en-US" sz="2400" dirty="0"/>
                  <a:t>处的次梯度是一个向量</a:t>
                </a:r>
                <a14:m>
                  <m:oMath xmlns:m="http://schemas.openxmlformats.org/officeDocument/2006/math">
                    <m:r>
                      <a:rPr lang="en-US" altLang="zh-CN" sz="2400" b="1" i="1" smtClean="0">
                        <a:latin typeface="Cambria Math"/>
                      </a:rPr>
                      <m:t>𝒗</m:t>
                    </m:r>
                  </m:oMath>
                </a14:m>
                <a:r>
                  <a:rPr lang="en-US" altLang="zh-CN" sz="2400" dirty="0"/>
                  <a:t>,</a:t>
                </a:r>
                <a:r>
                  <a:rPr lang="zh-CN" altLang="en-US" sz="2400" dirty="0"/>
                  <a:t>如果对于</a:t>
                </a:r>
                <a14:m>
                  <m:oMath xmlns:m="http://schemas.openxmlformats.org/officeDocument/2006/math">
                    <m:r>
                      <a:rPr lang="en-US" altLang="zh-CN" sz="2400" b="1" i="1" smtClean="0">
                        <a:latin typeface="Cambria Math"/>
                      </a:rPr>
                      <m:t>𝑺</m:t>
                    </m:r>
                  </m:oMath>
                </a14:m>
                <a:r>
                  <a:rPr lang="zh-CN" altLang="en-US" sz="2400" dirty="0"/>
                  <a:t>内的任意</a:t>
                </a:r>
                <a14:m>
                  <m:oMath xmlns:m="http://schemas.openxmlformats.org/officeDocument/2006/math">
                    <m:r>
                      <a:rPr lang="en-US" altLang="zh-CN" sz="2400" b="1" i="1" smtClean="0">
                        <a:latin typeface="Cambria Math"/>
                      </a:rPr>
                      <m:t>𝒙</m:t>
                    </m:r>
                  </m:oMath>
                </a14:m>
                <a:r>
                  <a:rPr lang="zh-CN" altLang="en-US" sz="2400" dirty="0"/>
                  <a:t>，都有</a:t>
                </a:r>
                <a:r>
                  <a:rPr lang="en-US" altLang="zh-CN" sz="2400" dirty="0"/>
                  <a:t>:</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𝒇</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𝟎</m:t>
                            </m:r>
                          </m:sub>
                        </m:sSub>
                      </m:e>
                    </m:d>
                    <m:r>
                      <a:rPr lang="en-US" altLang="zh-CN" sz="2400" b="1" i="1" smtClean="0">
                        <a:latin typeface="Cambria Math"/>
                      </a:rPr>
                      <m:t>≥</m:t>
                    </m:r>
                    <m:r>
                      <a:rPr lang="en-US" altLang="zh-CN" sz="2400" b="1" i="1" smtClean="0">
                        <a:latin typeface="Cambria Math"/>
                      </a:rPr>
                      <m:t>𝒗</m:t>
                    </m:r>
                    <m:r>
                      <a:rPr lang="en-US" altLang="zh-CN" sz="2400" b="1" i="1" smtClean="0">
                        <a:latin typeface="Cambria Math"/>
                      </a:rPr>
                      <m:t>⋅(</m:t>
                    </m:r>
                    <m:r>
                      <a:rPr lang="en-US" altLang="zh-CN" sz="2400" b="1" i="1" smtClean="0">
                        <a:latin typeface="Cambria Math"/>
                      </a:rPr>
                      <m:t>𝒙</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𝟎</m:t>
                        </m:r>
                      </m:sub>
                    </m:sSub>
                    <m:r>
                      <a:rPr lang="en-US" altLang="zh-CN" sz="2400" b="1" i="1" smtClean="0">
                        <a:latin typeface="Cambria Math"/>
                      </a:rPr>
                      <m:t>)</m:t>
                    </m:r>
                  </m:oMath>
                </a14:m>
                <a:r>
                  <a:rPr lang="zh-CN" altLang="en-US" sz="2400" dirty="0"/>
                  <a:t>成立，所有次梯度的集合称为</a:t>
                </a:r>
                <a:r>
                  <a:rPr lang="zh-CN" altLang="en-US" sz="2400" dirty="0">
                    <a:solidFill>
                      <a:srgbClr val="FF0000"/>
                    </a:solidFill>
                  </a:rPr>
                  <a:t>次微分</a:t>
                </a:r>
                <a:r>
                  <a:rPr lang="en-US" altLang="zh-CN" sz="2400" dirty="0">
                    <a:solidFill>
                      <a:srgbClr val="FF0000"/>
                    </a:solidFill>
                  </a:rPr>
                  <a:t>(</a:t>
                </a:r>
                <a:r>
                  <a:rPr lang="en-US" altLang="zh-CN" sz="2400" dirty="0" err="1">
                    <a:solidFill>
                      <a:srgbClr val="FF0000"/>
                    </a:solidFill>
                  </a:rPr>
                  <a:t>subdifferential</a:t>
                </a:r>
                <a:r>
                  <a:rPr lang="en-US" altLang="zh-CN" sz="2400" dirty="0">
                    <a:solidFill>
                      <a:srgbClr val="FF0000"/>
                    </a:solidFill>
                  </a:rPr>
                  <a:t>)</a:t>
                </a:r>
                <a:r>
                  <a:rPr lang="zh-CN" altLang="en-US" sz="2400" dirty="0"/>
                  <a:t>，记为</a:t>
                </a:r>
                <a14:m>
                  <m:oMath xmlns:m="http://schemas.openxmlformats.org/officeDocument/2006/math">
                    <m:r>
                      <a:rPr lang="zh-CN" altLang="en-US" sz="2400" i="1" smtClean="0">
                        <a:latin typeface="Cambria Math"/>
                      </a:rPr>
                      <m:t>𝝏</m:t>
                    </m:r>
                    <m:r>
                      <a:rPr lang="en-US" altLang="zh-CN" sz="2400" b="1" i="1" smtClean="0">
                        <a:latin typeface="Cambria Math"/>
                      </a:rPr>
                      <m:t>𝒇</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𝟎</m:t>
                        </m:r>
                      </m:sub>
                    </m:sSub>
                    <m:r>
                      <a:rPr lang="en-US" altLang="zh-CN" sz="2400" b="1" i="1" smtClean="0">
                        <a:latin typeface="Cambria Math"/>
                      </a:rPr>
                      <m:t>)</m:t>
                    </m:r>
                  </m:oMath>
                </a14:m>
                <a:endParaRPr lang="en-US" altLang="zh-CN" sz="2400" dirty="0"/>
              </a:p>
              <a:p>
                <a:r>
                  <a:rPr lang="zh-CN" altLang="en-US" sz="2400" dirty="0"/>
                  <a:t>如果为一维，则可称为次导数</a:t>
                </a:r>
                <a:r>
                  <a:rPr lang="en-US" altLang="zh-CN" sz="2400" dirty="0"/>
                  <a:t>(</a:t>
                </a:r>
                <a:r>
                  <a:rPr lang="en-US" altLang="zh-CN" sz="2400" dirty="0" err="1"/>
                  <a:t>subderivative</a:t>
                </a:r>
                <a:r>
                  <a:rPr lang="en-US" altLang="zh-CN" sz="2400" dirty="0"/>
                  <a:t>),</a:t>
                </a:r>
                <a:r>
                  <a:rPr lang="zh-CN" altLang="en-US" sz="2400" dirty="0"/>
                  <a:t>例如凸函数</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d>
                      <m:dPr>
                        <m:begChr m:val="|"/>
                        <m:endChr m:val="|"/>
                        <m:ctrlPr>
                          <a:rPr lang="en-US" altLang="zh-CN" sz="2400" b="1" i="1" smtClean="0">
                            <a:latin typeface="Cambria Math" panose="02040503050406030204" pitchFamily="18" charset="0"/>
                          </a:rPr>
                        </m:ctrlPr>
                      </m:dPr>
                      <m:e>
                        <m:r>
                          <a:rPr lang="en-US" altLang="zh-CN" sz="2400" b="1" i="1" smtClean="0">
                            <a:latin typeface="Cambria Math"/>
                          </a:rPr>
                          <m:t>𝒙</m:t>
                        </m:r>
                      </m:e>
                    </m:d>
                  </m:oMath>
                </a14:m>
                <a:r>
                  <a:rPr lang="en-US" altLang="zh-CN" sz="2400" dirty="0"/>
                  <a:t>,</a:t>
                </a:r>
                <a:r>
                  <a:rPr lang="zh-CN" altLang="en-US" sz="2400" dirty="0"/>
                  <a:t>其在原点的次微分是区间</a:t>
                </a:r>
                <a14:m>
                  <m:oMath xmlns:m="http://schemas.openxmlformats.org/officeDocument/2006/math">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oMath>
                </a14:m>
                <a:r>
                  <a:rPr lang="en-US" altLang="zh-CN" sz="2400" dirty="0"/>
                  <a:t>,</a:t>
                </a:r>
                <a:r>
                  <a:rPr lang="zh-CN" altLang="en-US" sz="2400" dirty="0"/>
                  <a:t>而在</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𝟎</m:t>
                        </m:r>
                      </m:sub>
                    </m:sSub>
                    <m:r>
                      <a:rPr lang="en-US" altLang="zh-CN" sz="2400" b="1" i="1" smtClean="0">
                        <a:latin typeface="Cambria Math"/>
                      </a:rPr>
                      <m:t>&lt;</m:t>
                    </m:r>
                    <m:r>
                      <a:rPr lang="en-US" altLang="zh-CN" sz="2400" b="1" i="1" smtClean="0">
                        <a:latin typeface="Cambria Math"/>
                      </a:rPr>
                      <m:t>𝟎</m:t>
                    </m:r>
                  </m:oMath>
                </a14:m>
                <a:r>
                  <a:rPr lang="en-US" altLang="zh-CN" sz="2400" dirty="0"/>
                  <a:t>,</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𝟎</m:t>
                        </m:r>
                      </m:sub>
                    </m:sSub>
                    <m:r>
                      <a:rPr lang="en-US" altLang="zh-CN" sz="2400" b="1" i="1" dirty="0" smtClean="0">
                        <a:latin typeface="Cambria Math"/>
                      </a:rPr>
                      <m:t>&gt;</m:t>
                    </m:r>
                    <m:r>
                      <a:rPr lang="en-US" altLang="zh-CN" sz="2400" b="1" i="1" dirty="0" smtClean="0">
                        <a:latin typeface="Cambria Math"/>
                      </a:rPr>
                      <m:t>𝟎</m:t>
                    </m:r>
                  </m:oMath>
                </a14:m>
                <a:r>
                  <a:rPr lang="zh-CN" altLang="en-US" sz="2400" dirty="0"/>
                  <a:t>的次微分分别为单元素集合</a:t>
                </a:r>
                <a14:m>
                  <m:oMath xmlns:m="http://schemas.openxmlformats.org/officeDocument/2006/math">
                    <m:d>
                      <m:dPr>
                        <m:begChr m:val="{"/>
                        <m:endChr m:val="}"/>
                        <m:ctrlPr>
                          <a:rPr lang="en-US" altLang="zh-CN" sz="2400" b="1" i="1" smtClean="0">
                            <a:latin typeface="Cambria Math" panose="02040503050406030204" pitchFamily="18" charset="0"/>
                          </a:rPr>
                        </m:ctrlPr>
                      </m:dPr>
                      <m:e>
                        <m:r>
                          <a:rPr lang="en-US" altLang="zh-CN" sz="2400" b="1" i="1" smtClean="0">
                            <a:latin typeface="Cambria Math"/>
                          </a:rPr>
                          <m:t>−</m:t>
                        </m:r>
                        <m:r>
                          <a:rPr lang="en-US" altLang="zh-CN" sz="2400" b="1" i="1" smtClean="0">
                            <a:latin typeface="Cambria Math"/>
                          </a:rPr>
                          <m:t>𝟏</m:t>
                        </m:r>
                      </m:e>
                    </m:d>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oMath>
                </a14:m>
                <a:endParaRPr lang="en-US" altLang="zh-CN" sz="2400" dirty="0"/>
              </a:p>
              <a:p>
                <a:r>
                  <a:rPr lang="zh-CN" altLang="en-US" sz="2400" dirty="0"/>
                  <a:t>又如</a:t>
                </a:r>
                <a14:m>
                  <m:oMath xmlns:m="http://schemas.openxmlformats.org/officeDocument/2006/math">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𝒎𝒂𝒙</m:t>
                    </m:r>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f>
                      <m:fPr>
                        <m:ctrlPr>
                          <a:rPr lang="en-US" altLang="zh-CN" sz="2400" b="1" i="1" smtClean="0">
                            <a:latin typeface="Cambria Math" panose="02040503050406030204" pitchFamily="18" charset="0"/>
                          </a:rPr>
                        </m:ctrlPr>
                      </m:fPr>
                      <m:num>
                        <m:r>
                          <a:rPr lang="en-US" altLang="zh-CN" sz="2400" b="1" i="1" smtClean="0">
                            <a:latin typeface="Cambria Math"/>
                          </a:rPr>
                          <m:t>𝟏</m:t>
                        </m:r>
                      </m:num>
                      <m:den>
                        <m:r>
                          <a:rPr lang="en-US" altLang="zh-CN" sz="2400" b="1" i="1" smtClean="0">
                            <a:latin typeface="Cambria Math"/>
                          </a:rPr>
                          <m:t>𝟐</m:t>
                        </m:r>
                      </m:den>
                    </m:f>
                    <m:d>
                      <m:dPr>
                        <m:ctrlPr>
                          <a:rPr lang="en-US" altLang="zh-CN" sz="2400" b="1" i="1" smtClean="0">
                            <a:latin typeface="Cambria Math" panose="02040503050406030204" pitchFamily="18" charset="0"/>
                          </a:rPr>
                        </m:ctrlPr>
                      </m:dPr>
                      <m:e>
                        <m:sSup>
                          <m:sSupPr>
                            <m:ctrlPr>
                              <a:rPr lang="en-US" altLang="zh-CN" sz="2400" b="1" i="1" smtClean="0">
                                <a:latin typeface="Cambria Math" panose="02040503050406030204" pitchFamily="18" charset="0"/>
                              </a:rPr>
                            </m:ctrlPr>
                          </m:sSupPr>
                          <m:e>
                            <m:r>
                              <a:rPr lang="en-US" altLang="zh-CN" sz="2400" b="1" i="1" smtClean="0">
                                <a:latin typeface="Cambria Math"/>
                              </a:rPr>
                              <m:t>𝒙</m:t>
                            </m:r>
                          </m:e>
                          <m:sup>
                            <m:r>
                              <a:rPr lang="en-US" altLang="zh-CN" sz="2400" b="1" i="1" smtClean="0">
                                <a:latin typeface="Cambria Math"/>
                              </a:rPr>
                              <m:t>𝟐</m:t>
                            </m:r>
                          </m:sup>
                        </m:sSup>
                        <m:r>
                          <a:rPr lang="en-US" altLang="zh-CN" sz="2400" b="1" i="1" smtClean="0">
                            <a:latin typeface="Cambria Math"/>
                          </a:rPr>
                          <m:t>−</m:t>
                        </m:r>
                        <m:r>
                          <a:rPr lang="en-US" altLang="zh-CN" sz="2400" b="1" i="1" smtClean="0">
                            <a:latin typeface="Cambria Math"/>
                          </a:rPr>
                          <m:t>𝟏</m:t>
                        </m:r>
                      </m:e>
                    </m:d>
                    <m:r>
                      <a:rPr lang="en-US" altLang="zh-CN" sz="2400" b="1" i="1" smtClean="0">
                        <a:latin typeface="Cambria Math"/>
                      </a:rPr>
                      <m:t>}</m:t>
                    </m:r>
                  </m:oMath>
                </a14:m>
                <a:r>
                  <a:rPr lang="zh-CN" altLang="en-US" sz="2400" dirty="0"/>
                  <a:t>，</a:t>
                </a:r>
                <a:r>
                  <a:rPr lang="zh-CN" altLang="en-US" sz="2400" dirty="0">
                    <a:solidFill>
                      <a:srgbClr val="FF0000"/>
                    </a:solidFill>
                  </a:rPr>
                  <a:t>练习</a:t>
                </a:r>
                <a:r>
                  <a:rPr lang="zh-CN" altLang="en-US" sz="2400" dirty="0"/>
                  <a:t>求出其次梯度</a:t>
                </a:r>
                <a:endParaRPr lang="en-US" altLang="zh-CN" sz="2400" dirty="0"/>
              </a:p>
              <a:p>
                <a:r>
                  <a:rPr lang="zh-CN" altLang="en-US" sz="2400" dirty="0"/>
                  <a:t>函数</a:t>
                </a:r>
                <a14:m>
                  <m:oMath xmlns:m="http://schemas.openxmlformats.org/officeDocument/2006/math">
                    <m:r>
                      <a:rPr lang="en-US" altLang="zh-CN" sz="2400" b="1" i="1" smtClean="0">
                        <a:latin typeface="Cambria Math"/>
                      </a:rPr>
                      <m:t>𝒇</m:t>
                    </m:r>
                  </m:oMath>
                </a14:m>
                <a:r>
                  <a:rPr lang="zh-CN" altLang="en-US" sz="2400" dirty="0"/>
                  <a:t>在</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𝟎</m:t>
                        </m:r>
                      </m:sub>
                    </m:sSub>
                  </m:oMath>
                </a14:m>
                <a:r>
                  <a:rPr lang="zh-CN" altLang="en-US" sz="2400" dirty="0"/>
                  <a:t>以</a:t>
                </a:r>
                <a14:m>
                  <m:oMath xmlns:m="http://schemas.openxmlformats.org/officeDocument/2006/math">
                    <m:r>
                      <a:rPr lang="en-US" altLang="zh-CN" sz="2400" b="1" i="1" dirty="0" smtClean="0">
                        <a:latin typeface="Cambria Math"/>
                      </a:rPr>
                      <m:t>𝜵</m:t>
                    </m:r>
                    <m:r>
                      <a:rPr lang="en-US" altLang="zh-CN" sz="2400" b="1" i="1" dirty="0" smtClean="0">
                        <a:latin typeface="Cambria Math"/>
                      </a:rPr>
                      <m:t>𝒇</m:t>
                    </m:r>
                    <m:r>
                      <a:rPr lang="en-US" altLang="zh-CN" sz="2400" b="1" i="1" dirty="0" smtClean="0">
                        <a:latin typeface="Cambria Math"/>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a:rPr>
                          <m:t>𝒙</m:t>
                        </m:r>
                      </m:e>
                      <m:sub>
                        <m:r>
                          <a:rPr lang="en-US" altLang="zh-CN" sz="2400" b="1" i="1" dirty="0" smtClean="0">
                            <a:latin typeface="Cambria Math"/>
                          </a:rPr>
                          <m:t>𝟎</m:t>
                        </m:r>
                      </m:sub>
                    </m:sSub>
                    <m:r>
                      <a:rPr lang="en-US" altLang="zh-CN" sz="2400" b="1" i="0" dirty="0" smtClean="0">
                        <a:latin typeface="Cambria Math"/>
                      </a:rPr>
                      <m:t>)</m:t>
                    </m:r>
                  </m:oMath>
                </a14:m>
                <a:r>
                  <a:rPr lang="zh-CN" altLang="en-US" sz="2400" dirty="0"/>
                  <a:t>可微</a:t>
                </a:r>
                <a:r>
                  <a:rPr lang="en-US" altLang="zh-CN" sz="2400" dirty="0"/>
                  <a:t>,</a:t>
                </a:r>
                <a:r>
                  <a:rPr lang="zh-CN" altLang="en-US" sz="2400" dirty="0"/>
                  <a:t>当且仅当它有</a:t>
                </a:r>
                <a14:m>
                  <m:oMath xmlns:m="http://schemas.openxmlformats.org/officeDocument/2006/math">
                    <m:r>
                      <a:rPr lang="en-US" altLang="zh-CN" sz="2400" i="1" dirty="0">
                        <a:latin typeface="Cambria Math"/>
                      </a:rPr>
                      <m:t>𝜵</m:t>
                    </m:r>
                    <m:r>
                      <a:rPr lang="en-US" altLang="zh-CN" sz="2400" i="1" dirty="0">
                        <a:latin typeface="Cambria Math"/>
                      </a:rPr>
                      <m:t>𝒇</m:t>
                    </m:r>
                    <m:r>
                      <a:rPr lang="en-US" altLang="zh-CN" sz="2400" i="1" dirty="0">
                        <a:latin typeface="Cambria Math"/>
                      </a:rPr>
                      <m:t>(</m:t>
                    </m:r>
                    <m:sSub>
                      <m:sSubPr>
                        <m:ctrlPr>
                          <a:rPr lang="en-US" altLang="zh-CN" sz="2400" i="1" dirty="0">
                            <a:latin typeface="Cambria Math" panose="02040503050406030204" pitchFamily="18" charset="0"/>
                          </a:rPr>
                        </m:ctrlPr>
                      </m:sSubPr>
                      <m:e>
                        <m:r>
                          <a:rPr lang="en-US" altLang="zh-CN" sz="2400" i="1" dirty="0">
                            <a:latin typeface="Cambria Math"/>
                          </a:rPr>
                          <m:t>𝒙</m:t>
                        </m:r>
                      </m:e>
                      <m:sub>
                        <m:r>
                          <a:rPr lang="en-US" altLang="zh-CN" sz="2400" i="1" dirty="0">
                            <a:latin typeface="Cambria Math"/>
                          </a:rPr>
                          <m:t>𝟎</m:t>
                        </m:r>
                      </m:sub>
                    </m:sSub>
                    <m:r>
                      <a:rPr lang="en-US" altLang="zh-CN" sz="2400" dirty="0">
                        <a:latin typeface="Cambria Math"/>
                      </a:rPr>
                      <m:t>)</m:t>
                    </m:r>
                  </m:oMath>
                </a14:m>
                <a:r>
                  <a:rPr lang="zh-CN" altLang="en-US" sz="2400" dirty="0"/>
                  <a:t>作为在</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𝟎</m:t>
                        </m:r>
                      </m:sub>
                    </m:sSub>
                  </m:oMath>
                </a14:m>
                <a:r>
                  <a:rPr lang="zh-CN" altLang="en-US" sz="2400" dirty="0"/>
                  <a:t>的唯一次梯度</a:t>
                </a:r>
                <a:endParaRPr lang="en-US" altLang="zh-CN" sz="2400" dirty="0"/>
              </a:p>
              <a:p>
                <a:r>
                  <a:rPr lang="zh-CN" altLang="en-US" sz="2400" dirty="0"/>
                  <a:t>注意，次微分是</a:t>
                </a:r>
                <a:r>
                  <a:rPr lang="zh-CN" altLang="en-US" sz="2400" dirty="0">
                    <a:solidFill>
                      <a:srgbClr val="FF0000"/>
                    </a:solidFill>
                  </a:rPr>
                  <a:t>非空的，凸的</a:t>
                </a:r>
                <a:r>
                  <a:rPr lang="zh-CN" altLang="en-US" sz="2400" dirty="0"/>
                  <a:t>，和紧的。</a:t>
                </a:r>
                <a:endParaRPr lang="en-US" altLang="zh-CN"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26" t="-1193" r="-331"/>
                </a:stretch>
              </a:blipFill>
            </p:spPr>
            <p:txBody>
              <a:bodyPr/>
              <a:lstStyle/>
              <a:p>
                <a:r>
                  <a:rPr lang="zh-CN" altLang="en-US">
                    <a:noFill/>
                  </a:rPr>
                  <a:t> </a:t>
                </a:r>
                <a:endParaRPr lang="zh-CN" altLang="en-US">
                  <a:noFill/>
                </a:endParaRPr>
              </a:p>
            </p:txBody>
          </p:sp>
        </mc:Fallback>
      </mc:AlternateContent>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3</a:t>
            </a:r>
            <a:r>
              <a:rPr lang="zh-CN" altLang="en-US" dirty="0"/>
              <a:t>章非线性规划</a:t>
            </a:r>
            <a:r>
              <a:rPr lang="en-US" altLang="zh-CN" dirty="0"/>
              <a:t>-</a:t>
            </a:r>
            <a:r>
              <a:rPr lang="zh-CN" altLang="en-US" dirty="0"/>
              <a:t>附注几个基本概念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共轭函数</a:t>
                </a:r>
                <a:r>
                  <a:rPr lang="en-US" altLang="zh-CN" dirty="0"/>
                  <a:t>(Conjugate function)</a:t>
                </a:r>
              </a:p>
              <a:p>
                <a:pPr lvl="1"/>
                <a:r>
                  <a:rPr lang="zh-CN" altLang="en-US" dirty="0"/>
                  <a:t>若函数</a:t>
                </a:r>
                <a14:m>
                  <m:oMath xmlns:m="http://schemas.openxmlformats.org/officeDocument/2006/math">
                    <m:r>
                      <a:rPr lang="en-US" altLang="zh-CN" b="1" i="1" smtClean="0">
                        <a:latin typeface="Cambria Math" panose="02040503050406030204" pitchFamily="18" charset="0"/>
                      </a:rPr>
                      <m:t>𝒇</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r>
                      <a:rPr lang="en-US" altLang="zh-CN" b="1" i="1" smtClean="0">
                        <a:latin typeface="Cambria Math" panose="02040503050406030204" pitchFamily="18" charset="0"/>
                      </a:rPr>
                      <m:t>→[−∞,∞]</m:t>
                    </m:r>
                  </m:oMath>
                </a14:m>
                <a:r>
                  <a:rPr lang="en-US" altLang="zh-CN" dirty="0"/>
                  <a:t>,</a:t>
                </a:r>
                <a:r>
                  <a:rPr lang="zh-CN" altLang="en-US" dirty="0"/>
                  <a:t>其共轭函数</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r>
                      <a:rPr lang="en-US" altLang="zh-CN" b="1" i="1" smtClean="0">
                        <a:latin typeface="Cambria Math" panose="02040503050406030204" pitchFamily="18" charset="0"/>
                      </a:rPr>
                      <m:t>→[−∞,∞]</m:t>
                    </m:r>
                  </m:oMath>
                </a14:m>
                <a:r>
                  <a:rPr lang="zh-CN" altLang="en-US" dirty="0"/>
                  <a:t>定义为：</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𝒔𝒖</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sub>
                      </m:sSub>
                      <m:d>
                        <m:dPr>
                          <m:begChr m:val="{"/>
                          <m:endChr m:val="}"/>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e>
                      </m:d>
                    </m:oMath>
                  </m:oMathPara>
                </a14:m>
                <a:endParaRPr lang="en-US" altLang="zh-CN" b="1" dirty="0"/>
              </a:p>
              <a:p>
                <a:r>
                  <a:rPr lang="zh-CN" altLang="en-US" dirty="0"/>
                  <a:t>无论函数</a:t>
                </a:r>
                <a14:m>
                  <m:oMath xmlns:m="http://schemas.openxmlformats.org/officeDocument/2006/math">
                    <m:r>
                      <a:rPr lang="en-US" altLang="zh-CN" b="1" i="1" smtClean="0">
                        <a:latin typeface="Cambria Math" panose="02040503050406030204" pitchFamily="18" charset="0"/>
                      </a:rPr>
                      <m:t>𝒇</m:t>
                    </m:r>
                  </m:oMath>
                </a14:m>
                <a:r>
                  <a:rPr lang="zh-CN" altLang="en-US" dirty="0"/>
                  <a:t>是否为凸函数，其共轭函数</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𝒇</m:t>
                        </m:r>
                      </m:e>
                      <m:sup>
                        <m:r>
                          <a:rPr lang="en-US" altLang="zh-CN" b="1" i="1" smtClean="0">
                            <a:latin typeface="Cambria Math" panose="02040503050406030204" pitchFamily="18" charset="0"/>
                          </a:rPr>
                          <m:t>∗</m:t>
                        </m:r>
                      </m:sup>
                    </m:sSup>
                  </m:oMath>
                </a14:m>
                <a:r>
                  <a:rPr lang="zh-CN" altLang="en-US" dirty="0"/>
                  <a:t>总是闭的凸函数</a:t>
                </a:r>
                <a:endParaRPr lang="en-US" altLang="zh-CN" dirty="0"/>
              </a:p>
              <a:p>
                <a:r>
                  <a:rPr lang="zh-CN" altLang="en-US" dirty="0"/>
                  <a:t>下图为示意图</a:t>
                </a:r>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89" t="-1735" r="-1058"/>
                </a:stretch>
              </a:blipFill>
            </p:spPr>
            <p:txBody>
              <a:bodyPr/>
              <a:lstStyle/>
              <a:p>
                <a:r>
                  <a:rPr lang="zh-CN" altLang="en-US">
                    <a:noFill/>
                  </a:rPr>
                  <a:t> </a:t>
                </a:r>
                <a:endParaRPr lang="zh-CN" altLang="en-US">
                  <a:noFill/>
                </a:endParaRPr>
              </a:p>
            </p:txBody>
          </p:sp>
        </mc:Fallback>
      </mc:AlternateContent>
      <p:pic>
        <p:nvPicPr>
          <p:cNvPr id="4" name="图片 3"/>
          <p:cNvPicPr>
            <a:picLocks noChangeAspect="1"/>
          </p:cNvPicPr>
          <p:nvPr/>
        </p:nvPicPr>
        <p:blipFill>
          <a:blip r:embed="rId3"/>
          <a:stretch>
            <a:fillRect/>
          </a:stretch>
        </p:blipFill>
        <p:spPr>
          <a:xfrm>
            <a:off x="920552" y="4545285"/>
            <a:ext cx="2160240" cy="2361887"/>
          </a:xfrm>
          <a:prstGeom prst="rect">
            <a:avLst/>
          </a:prstGeom>
        </p:spPr>
      </p:pic>
      <p:pic>
        <p:nvPicPr>
          <p:cNvPr id="5" name="图片 4"/>
          <p:cNvPicPr>
            <a:picLocks noChangeAspect="1"/>
          </p:cNvPicPr>
          <p:nvPr/>
        </p:nvPicPr>
        <p:blipFill>
          <a:blip r:embed="rId4"/>
          <a:stretch>
            <a:fillRect/>
          </a:stretch>
        </p:blipFill>
        <p:spPr>
          <a:xfrm>
            <a:off x="5799765" y="3711638"/>
            <a:ext cx="2753635" cy="3440480"/>
          </a:xfrm>
          <a:prstGeom prst="rect">
            <a:avLst/>
          </a:prstGeom>
        </p:spPr>
      </p:pic>
      <p:sp>
        <p:nvSpPr>
          <p:cNvPr id="6" name="文本框 5"/>
          <p:cNvSpPr txBox="1"/>
          <p:nvPr/>
        </p:nvSpPr>
        <p:spPr>
          <a:xfrm>
            <a:off x="4304928" y="4114398"/>
            <a:ext cx="1198946" cy="430887"/>
          </a:xfrm>
          <a:prstGeom prst="rect">
            <a:avLst/>
          </a:prstGeom>
          <a:noFill/>
        </p:spPr>
        <p:txBody>
          <a:bodyPr wrap="square" rtlCol="0">
            <a:spAutoFit/>
          </a:bodyPr>
          <a:lstStyle/>
          <a:p>
            <a:r>
              <a:rPr lang="zh-CN" altLang="en-US" sz="1100" dirty="0">
                <a:solidFill>
                  <a:srgbClr val="CC00CC"/>
                </a:solidFill>
              </a:rPr>
              <a:t>右图为原函数和对应的共轭函数</a:t>
            </a:r>
          </a:p>
        </p:txBody>
      </p:sp>
    </p:spTree>
  </p:cSld>
  <p:clrMapOvr>
    <a:masterClrMapping/>
  </p:clrMapOvr>
  <p:transition spd="med">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附注几个基本概念</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8950" y="1160464"/>
                <a:ext cx="9217026" cy="5616575"/>
              </a:xfrm>
            </p:spPr>
            <p:txBody>
              <a:bodyPr/>
              <a:lstStyle/>
              <a:p>
                <a:r>
                  <a:rPr lang="zh-CN" altLang="en-US" sz="2000" dirty="0"/>
                  <a:t>凸函数的要求比较严格，在解决实际问题的时候，不一定要求函数是凸函数，一些具有跟凸、凹函数类似的性质的函数，可能具有凸函数的某些重要性质</a:t>
                </a:r>
                <a:endParaRPr lang="en-US" altLang="zh-CN" sz="2000" dirty="0"/>
              </a:p>
              <a:p>
                <a:r>
                  <a:rPr lang="en-US" altLang="zh-CN" sz="2000" dirty="0" err="1">
                    <a:solidFill>
                      <a:srgbClr val="FF0000"/>
                    </a:solidFill>
                  </a:rPr>
                  <a:t>Quasiconvex</a:t>
                </a:r>
                <a:r>
                  <a:rPr lang="en-US" altLang="zh-CN" sz="2000" dirty="0">
                    <a:solidFill>
                      <a:srgbClr val="FF0000"/>
                    </a:solidFill>
                  </a:rPr>
                  <a:t> </a:t>
                </a:r>
                <a:r>
                  <a:rPr lang="zh-CN" altLang="en-US" sz="2000" dirty="0">
                    <a:solidFill>
                      <a:srgbClr val="FF0000"/>
                    </a:solidFill>
                  </a:rPr>
                  <a:t>函数</a:t>
                </a:r>
                <a:r>
                  <a:rPr lang="en-US" altLang="zh-CN" sz="2000" dirty="0">
                    <a:solidFill>
                      <a:srgbClr val="FF0000"/>
                    </a:solidFill>
                  </a:rPr>
                  <a:t>(</a:t>
                </a:r>
                <a:r>
                  <a:rPr lang="zh-CN" altLang="en-US" sz="2000" dirty="0">
                    <a:solidFill>
                      <a:srgbClr val="FF0000"/>
                    </a:solidFill>
                  </a:rPr>
                  <a:t>拟凸函数</a:t>
                </a:r>
                <a:r>
                  <a:rPr lang="en-US" altLang="zh-CN" sz="2000" dirty="0">
                    <a:solidFill>
                      <a:srgbClr val="FF0000"/>
                    </a:solidFill>
                  </a:rPr>
                  <a:t>)</a:t>
                </a:r>
                <a:r>
                  <a:rPr lang="en-US" altLang="zh-CN" sz="2000" dirty="0"/>
                  <a:t>:</a:t>
                </a:r>
                <a:r>
                  <a:rPr lang="zh-CN" altLang="en-US" sz="2000" dirty="0"/>
                  <a:t>函数</a:t>
                </a:r>
                <a14:m>
                  <m:oMath xmlns:m="http://schemas.openxmlformats.org/officeDocument/2006/math">
                    <m:r>
                      <a:rPr lang="en-US" altLang="zh-CN" sz="2000" i="1">
                        <a:latin typeface="Cambria Math"/>
                      </a:rPr>
                      <m:t>𝒇</m:t>
                    </m:r>
                  </m:oMath>
                </a14:m>
                <a:r>
                  <a:rPr lang="zh-CN" altLang="en-US" sz="2000" dirty="0"/>
                  <a:t>是定义在非空凸集</a:t>
                </a:r>
                <a14:m>
                  <m:oMath xmlns:m="http://schemas.openxmlformats.org/officeDocument/2006/math">
                    <m:r>
                      <a:rPr lang="en-US" altLang="zh-CN" sz="2000" b="1" i="1" smtClean="0">
                        <a:latin typeface="Cambria Math"/>
                      </a:rPr>
                      <m:t>𝑺</m:t>
                    </m:r>
                    <m:r>
                      <a:rPr lang="en-US" altLang="zh-CN" sz="2000" b="1" i="1" smtClean="0">
                        <a:latin typeface="Cambria Math"/>
                      </a:rPr>
                      <m:t>∈</m:t>
                    </m:r>
                    <m:sSup>
                      <m:sSupPr>
                        <m:ctrlPr>
                          <a:rPr lang="en-US" altLang="zh-CN" sz="2000" b="1" i="1" smtClean="0">
                            <a:latin typeface="Cambria Math" panose="02040503050406030204" pitchFamily="18" charset="0"/>
                          </a:rPr>
                        </m:ctrlPr>
                      </m:sSupPr>
                      <m:e>
                        <m:r>
                          <a:rPr lang="en-US" altLang="zh-CN" sz="2000" b="1" i="1" smtClean="0">
                            <a:latin typeface="Cambria Math"/>
                          </a:rPr>
                          <m:t>𝑹</m:t>
                        </m:r>
                      </m:e>
                      <m:sup>
                        <m:r>
                          <a:rPr lang="en-US" altLang="zh-CN" sz="2000" b="1" i="1" smtClean="0">
                            <a:latin typeface="Cambria Math"/>
                          </a:rPr>
                          <m:t>𝒏</m:t>
                        </m:r>
                      </m:sup>
                    </m:sSup>
                  </m:oMath>
                </a14:m>
                <a:r>
                  <a:rPr lang="zh-CN" altLang="en-US" sz="2000" dirty="0"/>
                  <a:t>上的拟凸函数，如果对每个</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r>
                      <a:rPr lang="en-US" altLang="zh-CN" sz="2000" b="1" i="1" smtClean="0">
                        <a:latin typeface="Cambria Math"/>
                      </a:rPr>
                      <m:t>,</m:t>
                    </m:r>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r>
                      <a:rPr lang="en-US" altLang="zh-CN" sz="2000" b="1" i="1" smtClean="0">
                        <a:latin typeface="Cambria Math"/>
                      </a:rPr>
                      <m:t>∈</m:t>
                    </m:r>
                    <m:r>
                      <a:rPr lang="en-US" altLang="zh-CN" sz="2000" b="1" i="1" smtClean="0">
                        <a:latin typeface="Cambria Math"/>
                      </a:rPr>
                      <m:t>𝑺</m:t>
                    </m:r>
                  </m:oMath>
                </a14:m>
                <a:r>
                  <a:rPr lang="en-US" altLang="zh-CN" sz="2000" dirty="0"/>
                  <a:t>, </a:t>
                </a:r>
                <a:r>
                  <a:rPr lang="zh-CN" altLang="en-US" sz="2000" dirty="0"/>
                  <a:t>下列不等式成立：</a:t>
                </a:r>
                <a14:m>
                  <m:oMath xmlns:m="http://schemas.openxmlformats.org/officeDocument/2006/math">
                    <m:r>
                      <a:rPr lang="en-US" altLang="zh-CN" sz="2000" i="1">
                        <a:latin typeface="Cambria Math"/>
                      </a:rPr>
                      <m:t>𝟎</m:t>
                    </m:r>
                    <m:r>
                      <a:rPr lang="en-US" altLang="zh-CN" sz="2000" b="1" i="1" smtClean="0">
                        <a:latin typeface="Cambria Math"/>
                      </a:rPr>
                      <m:t>&lt;</m:t>
                    </m:r>
                    <m:r>
                      <a:rPr lang="en-US" altLang="zh-CN" sz="2000" i="1">
                        <a:latin typeface="Cambria Math"/>
                      </a:rPr>
                      <m:t>𝝀</m:t>
                    </m:r>
                    <m:r>
                      <a:rPr lang="en-US" altLang="zh-CN" sz="2000" b="1" i="1" smtClean="0">
                        <a:latin typeface="Cambria Math"/>
                      </a:rPr>
                      <m:t>&lt;</m:t>
                    </m:r>
                    <m:r>
                      <a:rPr lang="en-US" altLang="zh-CN" sz="2000" i="1">
                        <a:latin typeface="Cambria Math"/>
                      </a:rPr>
                      <m:t>𝟏</m:t>
                    </m:r>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𝝀</m:t>
                        </m:r>
                        <m:sSub>
                          <m:sSubPr>
                            <m:ctrlPr>
                              <a:rPr lang="en-US" altLang="zh-CN" sz="2000" b="1" i="1" smtClean="0">
                                <a:latin typeface="Cambria Math" panose="02040503050406030204" pitchFamily="18" charset="0"/>
                              </a:rPr>
                            </m:ctrlPr>
                          </m:sSubPr>
                          <m:e>
                            <m:r>
                              <a:rPr lang="en-US" altLang="zh-CN" sz="2000" i="1">
                                <a:latin typeface="Cambria Math"/>
                              </a:rPr>
                              <m:t>𝒙</m:t>
                            </m:r>
                          </m:e>
                          <m:sub>
                            <m:r>
                              <a:rPr lang="en-US" altLang="zh-CN" sz="2000" b="1" i="1" smtClean="0">
                                <a:latin typeface="Cambria Math"/>
                              </a:rPr>
                              <m:t>𝟏</m:t>
                            </m:r>
                          </m:sub>
                        </m:sSub>
                        <m:r>
                          <a:rPr lang="en-US" altLang="zh-CN" sz="2000" i="1">
                            <a:latin typeface="Cambria Math"/>
                          </a:rPr>
                          <m:t>+</m:t>
                        </m:r>
                        <m:d>
                          <m:dPr>
                            <m:ctrlPr>
                              <a:rPr lang="en-US" altLang="zh-CN" sz="2000" i="1">
                                <a:latin typeface="Cambria Math" panose="02040503050406030204" pitchFamily="18" charset="0"/>
                              </a:rPr>
                            </m:ctrlPr>
                          </m:dPr>
                          <m:e>
                            <m:r>
                              <a:rPr lang="en-US" altLang="zh-CN" sz="2000" i="1">
                                <a:latin typeface="Cambria Math"/>
                              </a:rPr>
                              <m:t>𝟏</m:t>
                            </m:r>
                            <m:r>
                              <a:rPr lang="en-US" altLang="zh-CN" sz="2000" i="1">
                                <a:latin typeface="Cambria Math"/>
                              </a:rPr>
                              <m:t>−</m:t>
                            </m:r>
                            <m:r>
                              <a:rPr lang="en-US" altLang="zh-CN" sz="2000" i="1">
                                <a:latin typeface="Cambria Math"/>
                              </a:rPr>
                              <m:t>𝝀</m:t>
                            </m:r>
                          </m:e>
                        </m:d>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e>
                    </m:d>
                    <m:r>
                      <a:rPr lang="en-US" altLang="zh-CN" sz="2000" i="1">
                        <a:latin typeface="Cambria Math"/>
                      </a:rPr>
                      <m:t>≤</m:t>
                    </m:r>
                    <m:r>
                      <a:rPr lang="en-US" altLang="zh-CN" sz="2000" b="1" i="1" smtClean="0">
                        <a:latin typeface="Cambria Math"/>
                      </a:rPr>
                      <m:t>𝒎𝒂𝒙</m:t>
                    </m:r>
                    <m:r>
                      <a:rPr lang="en-US" altLang="zh-CN" sz="2000" b="1" i="1" smtClean="0">
                        <a:latin typeface="Cambria Math"/>
                      </a:rPr>
                      <m:t> </m:t>
                    </m:r>
                    <m:d>
                      <m:dPr>
                        <m:begChr m:val="{"/>
                        <m:endChr m:val="}"/>
                        <m:ctrlPr>
                          <a:rPr lang="en-US" altLang="zh-CN" sz="2000" b="1" i="1" smtClean="0">
                            <a:latin typeface="Cambria Math" panose="02040503050406030204" pitchFamily="18" charset="0"/>
                          </a:rPr>
                        </m:ctrlPr>
                      </m:dPr>
                      <m:e>
                        <m:r>
                          <a:rPr lang="en-US" altLang="zh-CN" sz="2000" i="1">
                            <a:latin typeface="Cambria Math"/>
                          </a:rPr>
                          <m:t>𝒇</m:t>
                        </m:r>
                        <m:d>
                          <m:dPr>
                            <m:ctrlPr>
                              <a:rPr lang="en-US" altLang="zh-CN" sz="2000" i="1">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i="1">
                                    <a:latin typeface="Cambria Math"/>
                                  </a:rPr>
                                  <m:t>𝒙</m:t>
                                </m:r>
                              </m:e>
                              <m:sub>
                                <m:r>
                                  <a:rPr lang="en-US" altLang="zh-CN" sz="2000" b="1" i="1" smtClean="0">
                                    <a:latin typeface="Cambria Math"/>
                                  </a:rPr>
                                  <m:t>𝟏</m:t>
                                </m:r>
                              </m:sub>
                            </m:sSub>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e>
                        </m:d>
                      </m:e>
                    </m:d>
                  </m:oMath>
                </a14:m>
                <a:r>
                  <a:rPr lang="en-US" altLang="zh-CN" sz="2000" dirty="0"/>
                  <a:t>,</a:t>
                </a:r>
                <a:r>
                  <a:rPr lang="zh-CN" altLang="en-US" sz="2000" dirty="0"/>
                  <a:t>类似的，如果</a:t>
                </a:r>
                <a14:m>
                  <m:oMath xmlns:m="http://schemas.openxmlformats.org/officeDocument/2006/math">
                    <m:r>
                      <a:rPr lang="en-US" altLang="zh-CN" sz="2000" b="1" i="1" smtClean="0">
                        <a:latin typeface="Cambria Math"/>
                      </a:rPr>
                      <m:t>−</m:t>
                    </m:r>
                    <m:r>
                      <a:rPr lang="en-US" altLang="zh-CN" sz="2000" b="1" i="1" smtClean="0">
                        <a:latin typeface="Cambria Math"/>
                      </a:rPr>
                      <m:t>𝒇</m:t>
                    </m:r>
                  </m:oMath>
                </a14:m>
                <a:r>
                  <a:rPr lang="zh-CN" altLang="en-US" sz="2000" dirty="0"/>
                  <a:t>是拟凸函数，则</a:t>
                </a:r>
                <a14:m>
                  <m:oMath xmlns:m="http://schemas.openxmlformats.org/officeDocument/2006/math">
                    <m:r>
                      <a:rPr lang="en-US" altLang="zh-CN" sz="2000" b="1" i="1" smtClean="0">
                        <a:latin typeface="Cambria Math"/>
                      </a:rPr>
                      <m:t>𝒇</m:t>
                    </m:r>
                  </m:oMath>
                </a14:m>
                <a:r>
                  <a:rPr lang="zh-CN" altLang="en-US" sz="2000" dirty="0"/>
                  <a:t>是拟凹函数。如果是</a:t>
                </a:r>
                <a:r>
                  <a:rPr lang="zh-CN" altLang="en-US" sz="2000" dirty="0">
                    <a:solidFill>
                      <a:srgbClr val="FF0000"/>
                    </a:solidFill>
                  </a:rPr>
                  <a:t>严格拟凸函数</a:t>
                </a:r>
                <a:r>
                  <a:rPr lang="zh-CN" altLang="en-US" sz="2000" dirty="0"/>
                  <a:t>，则要求</a:t>
                </a:r>
                <a14:m>
                  <m:oMath xmlns:m="http://schemas.openxmlformats.org/officeDocument/2006/math">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e>
                    </m:d>
                    <m:r>
                      <a:rPr lang="en-US" altLang="zh-CN" sz="2000" b="1" i="1" smtClean="0">
                        <a:latin typeface="Cambria Math"/>
                      </a:rPr>
                      <m:t>≠</m:t>
                    </m:r>
                    <m:r>
                      <a:rPr lang="en-US" altLang="zh-CN" sz="2000" b="1" i="1" smtClean="0">
                        <a:latin typeface="Cambria Math"/>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e>
                    </m:d>
                    <m:r>
                      <a:rPr lang="en-US" altLang="zh-CN" sz="2000" b="1" i="1" smtClean="0">
                        <a:latin typeface="Cambria Math"/>
                      </a:rPr>
                      <m:t>,</m:t>
                    </m:r>
                    <m:r>
                      <a:rPr lang="zh-CN" altLang="en-US" sz="2000" b="1" i="1" smtClean="0">
                        <a:latin typeface="Cambria Math"/>
                      </a:rPr>
                      <m:t>且</m:t>
                    </m:r>
                    <m:r>
                      <a:rPr lang="zh-CN" altLang="en-US" sz="2000" i="1">
                        <a:latin typeface="Cambria Math"/>
                      </a:rPr>
                      <m:t>不等式</m:t>
                    </m:r>
                    <m:r>
                      <a:rPr lang="zh-CN" altLang="en-US" sz="2000" i="1" smtClean="0">
                        <a:latin typeface="Cambria Math"/>
                      </a:rPr>
                      <m:t>严格</m:t>
                    </m:r>
                    <m:r>
                      <a:rPr lang="zh-CN" altLang="en-US" sz="2000" i="1">
                        <a:latin typeface="Cambria Math"/>
                      </a:rPr>
                      <m:t>成立</m:t>
                    </m:r>
                  </m:oMath>
                </a14:m>
                <a:r>
                  <a:rPr lang="en-US" altLang="zh-CN" sz="2000" dirty="0"/>
                  <a:t>,</a:t>
                </a:r>
                <a:r>
                  <a:rPr lang="zh-CN" altLang="en-US" sz="2000" dirty="0"/>
                  <a:t>如下图</a:t>
                </a:r>
                <a:r>
                  <a:rPr lang="en-US" altLang="zh-CN" sz="2000" dirty="0"/>
                  <a:t>(a)</a:t>
                </a:r>
                <a:r>
                  <a:rPr lang="zh-CN" altLang="en-US" sz="2000" dirty="0"/>
                  <a:t>是拟凸</a:t>
                </a:r>
                <a:r>
                  <a:rPr lang="en-US" altLang="zh-CN" sz="2000" dirty="0"/>
                  <a:t>,(b)</a:t>
                </a:r>
                <a:r>
                  <a:rPr lang="zh-CN" altLang="en-US" sz="2000" dirty="0"/>
                  <a:t>是拟凹</a:t>
                </a:r>
                <a:endParaRPr lang="en-US" altLang="zh-CN" sz="2000" dirty="0"/>
              </a:p>
              <a:p>
                <a:pPr lvl="1"/>
                <a:r>
                  <a:rPr lang="zh-CN" altLang="en-US" sz="1800" dirty="0"/>
                  <a:t>令</a:t>
                </a:r>
                <a14:m>
                  <m:oMath xmlns:m="http://schemas.openxmlformats.org/officeDocument/2006/math">
                    <m:r>
                      <a:rPr lang="en-US" altLang="zh-CN" sz="1800" b="1" i="1" smtClean="0">
                        <a:latin typeface="Cambria Math" panose="02040503050406030204" pitchFamily="18" charset="0"/>
                      </a:rPr>
                      <m:t>𝒇</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𝑺</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𝑹</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𝑺</m:t>
                    </m:r>
                  </m:oMath>
                </a14:m>
                <a:r>
                  <a:rPr lang="zh-CN" altLang="en-US" sz="1800" dirty="0"/>
                  <a:t>是</a:t>
                </a:r>
                <a14:m>
                  <m:oMath xmlns:m="http://schemas.openxmlformats.org/officeDocument/2006/math">
                    <m:sSup>
                      <m:sSupPr>
                        <m:ctrlPr>
                          <a:rPr lang="en-US" altLang="zh-CN" sz="1800" b="1" i="1" dirty="0" smtClean="0">
                            <a:latin typeface="Cambria Math" panose="02040503050406030204" pitchFamily="18" charset="0"/>
                          </a:rPr>
                        </m:ctrlPr>
                      </m:sSupPr>
                      <m:e>
                        <m:r>
                          <a:rPr lang="en-US" altLang="zh-CN" sz="1800" b="1" i="1" dirty="0" smtClean="0">
                            <a:latin typeface="Cambria Math" panose="02040503050406030204" pitchFamily="18" charset="0"/>
                          </a:rPr>
                          <m:t>𝑹</m:t>
                        </m:r>
                      </m:e>
                      <m:sup>
                        <m:r>
                          <a:rPr lang="en-US" altLang="zh-CN" sz="1800" b="1" i="1" dirty="0" smtClean="0">
                            <a:latin typeface="Cambria Math" panose="02040503050406030204" pitchFamily="18" charset="0"/>
                          </a:rPr>
                          <m:t>𝒏</m:t>
                        </m:r>
                      </m:sup>
                    </m:sSup>
                  </m:oMath>
                </a14:m>
                <a:r>
                  <a:rPr lang="zh-CN" altLang="en-US" sz="1800" dirty="0"/>
                  <a:t>中的非空凸集，函数</a:t>
                </a:r>
                <a14:m>
                  <m:oMath xmlns:m="http://schemas.openxmlformats.org/officeDocument/2006/math">
                    <m:r>
                      <a:rPr lang="en-US" altLang="zh-CN" sz="1800" b="1" i="1" smtClean="0">
                        <a:latin typeface="Cambria Math" panose="02040503050406030204" pitchFamily="18" charset="0"/>
                      </a:rPr>
                      <m:t>𝒇</m:t>
                    </m:r>
                  </m:oMath>
                </a14:m>
                <a:r>
                  <a:rPr lang="zh-CN" altLang="en-US" sz="1800" dirty="0"/>
                  <a:t>是拟凸的，当且仅当</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𝑺</m:t>
                        </m:r>
                      </m:e>
                      <m:sub>
                        <m:r>
                          <a:rPr lang="en-US" altLang="zh-CN" sz="1800" b="1" i="1" smtClean="0">
                            <a:latin typeface="Cambria Math" panose="02040503050406030204" pitchFamily="18" charset="0"/>
                          </a:rPr>
                          <m:t>𝜶</m:t>
                        </m:r>
                      </m:sub>
                    </m:sSub>
                    <m:r>
                      <a:rPr lang="en-US" altLang="zh-CN" sz="1800" b="1" i="1" smtClean="0">
                        <a:latin typeface="Cambria Math" panose="02040503050406030204" pitchFamily="18" charset="0"/>
                      </a:rPr>
                      <m:t>=</m:t>
                    </m:r>
                    <m:d>
                      <m:dPr>
                        <m:begChr m:val="{"/>
                        <m:endChr m:val="}"/>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𝑺</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𝒙</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𝜶</m:t>
                        </m:r>
                      </m:e>
                    </m:d>
                  </m:oMath>
                </a14:m>
                <a:r>
                  <a:rPr lang="zh-CN" altLang="en-US" sz="1800" dirty="0"/>
                  <a:t>对任意实数</a:t>
                </a:r>
                <a14:m>
                  <m:oMath xmlns:m="http://schemas.openxmlformats.org/officeDocument/2006/math">
                    <m:r>
                      <a:rPr lang="en-US" altLang="zh-CN" sz="1800" b="1" i="1" smtClean="0">
                        <a:latin typeface="Cambria Math" panose="02040503050406030204" pitchFamily="18" charset="0"/>
                      </a:rPr>
                      <m:t>𝜶</m:t>
                    </m:r>
                  </m:oMath>
                </a14:m>
                <a:r>
                  <a:rPr lang="zh-CN" altLang="en-US" sz="1800" dirty="0"/>
                  <a:t>都是凸的。</a:t>
                </a:r>
                <a:endParaRPr lang="en-US" altLang="zh-CN" sz="1800" dirty="0"/>
              </a:p>
              <a:p>
                <a:pPr lvl="1"/>
                <a:r>
                  <a:rPr lang="zh-CN" altLang="en-US" sz="1800" dirty="0"/>
                  <a:t>令</a:t>
                </a:r>
                <a14:m>
                  <m:oMath xmlns:m="http://schemas.openxmlformats.org/officeDocument/2006/math">
                    <m:r>
                      <a:rPr lang="en-US" altLang="zh-CN" sz="1800" i="1">
                        <a:latin typeface="Cambria Math" panose="02040503050406030204" pitchFamily="18" charset="0"/>
                      </a:rPr>
                      <m:t>𝒇</m:t>
                    </m:r>
                    <m:r>
                      <a:rPr lang="en-US" altLang="zh-CN" sz="1800" i="1">
                        <a:latin typeface="Cambria Math" panose="02040503050406030204" pitchFamily="18" charset="0"/>
                      </a:rPr>
                      <m:t>:</m:t>
                    </m:r>
                    <m:r>
                      <a:rPr lang="en-US" altLang="zh-CN" sz="1800" i="1">
                        <a:latin typeface="Cambria Math" panose="02040503050406030204" pitchFamily="18" charset="0"/>
                      </a:rPr>
                      <m:t>𝑺</m:t>
                    </m:r>
                    <m:r>
                      <a:rPr lang="en-US" altLang="zh-CN" sz="1800" i="1">
                        <a:latin typeface="Cambria Math" panose="02040503050406030204" pitchFamily="18" charset="0"/>
                      </a:rPr>
                      <m:t>→</m:t>
                    </m:r>
                    <m:r>
                      <a:rPr lang="en-US" altLang="zh-CN" sz="1800" i="1">
                        <a:latin typeface="Cambria Math" panose="02040503050406030204" pitchFamily="18" charset="0"/>
                      </a:rPr>
                      <m:t>𝑹</m:t>
                    </m:r>
                    <m:r>
                      <a:rPr lang="en-US" altLang="zh-CN" sz="1800" i="1">
                        <a:latin typeface="Cambria Math" panose="02040503050406030204" pitchFamily="18" charset="0"/>
                      </a:rPr>
                      <m:t>,</m:t>
                    </m:r>
                    <m:r>
                      <a:rPr lang="en-US" altLang="zh-CN" sz="1800" i="1">
                        <a:latin typeface="Cambria Math" panose="02040503050406030204" pitchFamily="18" charset="0"/>
                      </a:rPr>
                      <m:t>𝑺</m:t>
                    </m:r>
                  </m:oMath>
                </a14:m>
                <a:r>
                  <a:rPr lang="zh-CN" altLang="en-US" sz="1800" dirty="0"/>
                  <a:t>是</a:t>
                </a:r>
                <a14:m>
                  <m:oMath xmlns:m="http://schemas.openxmlformats.org/officeDocument/2006/math">
                    <m:sSup>
                      <m:sSupPr>
                        <m:ctrlPr>
                          <a:rPr lang="en-US" altLang="zh-CN" sz="1800" i="1" dirty="0">
                            <a:latin typeface="Cambria Math" panose="02040503050406030204" pitchFamily="18" charset="0"/>
                          </a:rPr>
                        </m:ctrlPr>
                      </m:sSupPr>
                      <m:e>
                        <m:r>
                          <a:rPr lang="en-US" altLang="zh-CN" sz="1800" i="1" dirty="0">
                            <a:latin typeface="Cambria Math" panose="02040503050406030204" pitchFamily="18" charset="0"/>
                          </a:rPr>
                          <m:t>𝑹</m:t>
                        </m:r>
                      </m:e>
                      <m:sup>
                        <m:r>
                          <a:rPr lang="en-US" altLang="zh-CN" sz="1800" i="1" dirty="0">
                            <a:latin typeface="Cambria Math" panose="02040503050406030204" pitchFamily="18" charset="0"/>
                          </a:rPr>
                          <m:t>𝒏</m:t>
                        </m:r>
                      </m:sup>
                    </m:sSup>
                  </m:oMath>
                </a14:m>
                <a:r>
                  <a:rPr lang="zh-CN" altLang="en-US" sz="1800" dirty="0"/>
                  <a:t>中的非空凸集上的可微函数，其拟凸性等价于下列条件成立</a:t>
                </a:r>
                <a:endParaRPr lang="en-US" altLang="zh-CN" sz="1800" dirty="0"/>
              </a:p>
              <a:p>
                <a:pPr lvl="2"/>
                <a:r>
                  <a:rPr lang="zh-CN" altLang="en-US" sz="1400" dirty="0"/>
                  <a:t>如果</a:t>
                </a:r>
                <a14:m>
                  <m:oMath xmlns:m="http://schemas.openxmlformats.org/officeDocument/2006/math">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𝟏</m:t>
                        </m:r>
                      </m:sub>
                    </m:sSub>
                    <m:r>
                      <a:rPr lang="en-US" altLang="zh-CN" sz="1400" b="1" i="1" smtClean="0">
                        <a:latin typeface="Cambria Math" panose="02040503050406030204" pitchFamily="18" charset="0"/>
                      </a:rPr>
                      <m:t>,</m:t>
                    </m:r>
                    <m:sSub>
                      <m:sSubPr>
                        <m:ctrlPr>
                          <a:rPr lang="en-US" altLang="zh-CN" sz="1400" b="1" i="1" smtClean="0">
                            <a:latin typeface="Cambria Math" panose="02040503050406030204" pitchFamily="18" charset="0"/>
                          </a:rPr>
                        </m:ctrlPr>
                      </m:sSubPr>
                      <m:e>
                        <m:r>
                          <a:rPr lang="en-US" altLang="zh-CN" sz="1400" b="1" i="1" smtClean="0">
                            <a:latin typeface="Cambria Math" panose="02040503050406030204" pitchFamily="18" charset="0"/>
                          </a:rPr>
                          <m:t>𝒙</m:t>
                        </m:r>
                      </m:e>
                      <m:sub>
                        <m:r>
                          <a:rPr lang="en-US" altLang="zh-CN" sz="1400" b="1" i="1" smtClean="0">
                            <a:latin typeface="Cambria Math" panose="02040503050406030204" pitchFamily="18" charset="0"/>
                          </a:rPr>
                          <m:t>𝟐</m:t>
                        </m:r>
                      </m:sub>
                    </m:sSub>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𝑺</m:t>
                    </m:r>
                    <m:r>
                      <a:rPr lang="zh-CN" altLang="en-US" sz="1400" i="1">
                        <a:latin typeface="Cambria Math" panose="02040503050406030204" pitchFamily="18" charset="0"/>
                      </a:rPr>
                      <m:t>，</m:t>
                    </m:r>
                  </m:oMath>
                </a14:m>
                <a:r>
                  <a:rPr lang="zh-CN" altLang="en-US" sz="1400" dirty="0"/>
                  <a:t>且</a:t>
                </a:r>
                <a14:m>
                  <m:oMath xmlns:m="http://schemas.openxmlformats.org/officeDocument/2006/math">
                    <m:r>
                      <a:rPr lang="en-US" altLang="zh-CN" sz="1400" b="1" i="1" dirty="0" smtClean="0">
                        <a:latin typeface="Cambria Math" panose="02040503050406030204" pitchFamily="18" charset="0"/>
                      </a:rPr>
                      <m:t>𝒇</m:t>
                    </m:r>
                    <m:d>
                      <m:dPr>
                        <m:ctrlPr>
                          <a:rPr lang="en-US" altLang="zh-CN" sz="1400" b="1" i="1" dirty="0" smtClean="0">
                            <a:latin typeface="Cambria Math" panose="02040503050406030204" pitchFamily="18" charset="0"/>
                          </a:rPr>
                        </m:ctrlPr>
                      </m:dPr>
                      <m:e>
                        <m:sSub>
                          <m:sSubPr>
                            <m:ctrlPr>
                              <a:rPr lang="en-US" altLang="zh-CN" sz="1400" b="1" i="1" dirty="0" smtClean="0">
                                <a:latin typeface="Cambria Math" panose="02040503050406030204" pitchFamily="18" charset="0"/>
                              </a:rPr>
                            </m:ctrlPr>
                          </m:sSubPr>
                          <m:e>
                            <m:r>
                              <a:rPr lang="en-US" altLang="zh-CN" sz="1400" b="1" i="1" dirty="0" smtClean="0">
                                <a:latin typeface="Cambria Math" panose="02040503050406030204" pitchFamily="18" charset="0"/>
                              </a:rPr>
                              <m:t>𝒙</m:t>
                            </m:r>
                          </m:e>
                          <m:sub>
                            <m:r>
                              <a:rPr lang="en-US" altLang="zh-CN" sz="1400" b="1" i="1" dirty="0" smtClean="0">
                                <a:latin typeface="Cambria Math" panose="02040503050406030204" pitchFamily="18" charset="0"/>
                              </a:rPr>
                              <m:t>𝟏</m:t>
                            </m:r>
                          </m:sub>
                        </m:sSub>
                      </m:e>
                    </m:d>
                    <m:r>
                      <a:rPr lang="en-US" altLang="zh-CN" sz="1400" b="1" i="1" dirty="0" smtClean="0">
                        <a:latin typeface="Cambria Math" panose="02040503050406030204" pitchFamily="18" charset="0"/>
                      </a:rPr>
                      <m:t>≤</m:t>
                    </m:r>
                    <m:r>
                      <a:rPr lang="en-US" altLang="zh-CN" sz="1400" b="1" i="1" dirty="0" smtClean="0">
                        <a:latin typeface="Cambria Math" panose="02040503050406030204" pitchFamily="18" charset="0"/>
                      </a:rPr>
                      <m:t>𝒇</m:t>
                    </m:r>
                    <m:d>
                      <m:dPr>
                        <m:ctrlPr>
                          <a:rPr lang="en-US" altLang="zh-CN" sz="1400" b="1" i="1" dirty="0" smtClean="0">
                            <a:latin typeface="Cambria Math" panose="02040503050406030204" pitchFamily="18" charset="0"/>
                          </a:rPr>
                        </m:ctrlPr>
                      </m:dPr>
                      <m:e>
                        <m:sSub>
                          <m:sSubPr>
                            <m:ctrlPr>
                              <a:rPr lang="en-US" altLang="zh-CN" sz="1400" b="1" i="1" dirty="0" smtClean="0">
                                <a:latin typeface="Cambria Math" panose="02040503050406030204" pitchFamily="18" charset="0"/>
                              </a:rPr>
                            </m:ctrlPr>
                          </m:sSubPr>
                          <m:e>
                            <m:r>
                              <a:rPr lang="en-US" altLang="zh-CN" sz="1400" b="1" i="1" dirty="0" smtClean="0">
                                <a:latin typeface="Cambria Math" panose="02040503050406030204" pitchFamily="18" charset="0"/>
                              </a:rPr>
                              <m:t>𝒙</m:t>
                            </m:r>
                          </m:e>
                          <m:sub>
                            <m:r>
                              <a:rPr lang="en-US" altLang="zh-CN" sz="1400" b="1" i="1" dirty="0" smtClean="0">
                                <a:latin typeface="Cambria Math" panose="02040503050406030204" pitchFamily="18" charset="0"/>
                              </a:rPr>
                              <m:t>𝟐</m:t>
                            </m:r>
                          </m:sub>
                        </m:sSub>
                      </m:e>
                    </m:d>
                    <m:r>
                      <a:rPr lang="en-US" altLang="zh-CN" sz="1400" b="1" i="1" dirty="0" smtClean="0">
                        <a:latin typeface="Cambria Math" panose="02040503050406030204" pitchFamily="18" charset="0"/>
                      </a:rPr>
                      <m:t>,</m:t>
                    </m:r>
                    <m:r>
                      <a:rPr lang="en-US" altLang="zh-CN" sz="1400" b="1" i="0" dirty="0" smtClean="0">
                        <a:latin typeface="Cambria Math" panose="02040503050406030204" pitchFamily="18" charset="0"/>
                      </a:rPr>
                      <m:t>𝛁</m:t>
                    </m:r>
                    <m:r>
                      <a:rPr lang="en-US" altLang="zh-CN" sz="1400" b="1" i="1" dirty="0" smtClean="0">
                        <a:latin typeface="Cambria Math" panose="02040503050406030204" pitchFamily="18" charset="0"/>
                      </a:rPr>
                      <m:t>𝒇</m:t>
                    </m:r>
                    <m:sSup>
                      <m:sSupPr>
                        <m:ctrlPr>
                          <a:rPr lang="en-US" altLang="zh-CN" sz="1400" b="1" i="1" dirty="0" smtClean="0">
                            <a:latin typeface="Cambria Math" panose="02040503050406030204" pitchFamily="18" charset="0"/>
                          </a:rPr>
                        </m:ctrlPr>
                      </m:sSupPr>
                      <m:e>
                        <m:d>
                          <m:dPr>
                            <m:ctrlPr>
                              <a:rPr lang="en-US" altLang="zh-CN" sz="1400" b="1" i="1" dirty="0" smtClean="0">
                                <a:latin typeface="Cambria Math" panose="02040503050406030204" pitchFamily="18" charset="0"/>
                              </a:rPr>
                            </m:ctrlPr>
                          </m:dPr>
                          <m:e>
                            <m:sSub>
                              <m:sSubPr>
                                <m:ctrlPr>
                                  <a:rPr lang="en-US" altLang="zh-CN" sz="1400" b="1" i="1" dirty="0" smtClean="0">
                                    <a:latin typeface="Cambria Math" panose="02040503050406030204" pitchFamily="18" charset="0"/>
                                  </a:rPr>
                                </m:ctrlPr>
                              </m:sSubPr>
                              <m:e>
                                <m:r>
                                  <a:rPr lang="en-US" altLang="zh-CN" sz="1400" b="1" i="1" dirty="0" smtClean="0">
                                    <a:latin typeface="Cambria Math" panose="02040503050406030204" pitchFamily="18" charset="0"/>
                                  </a:rPr>
                                  <m:t>𝒙</m:t>
                                </m:r>
                              </m:e>
                              <m:sub>
                                <m:r>
                                  <a:rPr lang="en-US" altLang="zh-CN" sz="1400" b="1" i="1" dirty="0" smtClean="0">
                                    <a:latin typeface="Cambria Math" panose="02040503050406030204" pitchFamily="18" charset="0"/>
                                  </a:rPr>
                                  <m:t>𝟐</m:t>
                                </m:r>
                              </m:sub>
                            </m:sSub>
                          </m:e>
                        </m:d>
                      </m:e>
                      <m:sup>
                        <m:r>
                          <a:rPr lang="en-US" altLang="zh-CN" sz="1400" b="1" i="1" dirty="0" smtClean="0">
                            <a:latin typeface="Cambria Math" panose="02040503050406030204" pitchFamily="18" charset="0"/>
                          </a:rPr>
                          <m:t>𝑻</m:t>
                        </m:r>
                      </m:sup>
                    </m:sSup>
                    <m:d>
                      <m:dPr>
                        <m:ctrlPr>
                          <a:rPr lang="en-US" altLang="zh-CN" sz="1400" b="1" i="1" dirty="0" smtClean="0">
                            <a:latin typeface="Cambria Math" panose="02040503050406030204" pitchFamily="18" charset="0"/>
                          </a:rPr>
                        </m:ctrlPr>
                      </m:dPr>
                      <m:e>
                        <m:sSub>
                          <m:sSubPr>
                            <m:ctrlPr>
                              <a:rPr lang="en-US" altLang="zh-CN" sz="1400" b="1" i="1" dirty="0" smtClean="0">
                                <a:latin typeface="Cambria Math" panose="02040503050406030204" pitchFamily="18" charset="0"/>
                              </a:rPr>
                            </m:ctrlPr>
                          </m:sSubPr>
                          <m:e>
                            <m:r>
                              <a:rPr lang="en-US" altLang="zh-CN" sz="1400" b="1" i="1" dirty="0" smtClean="0">
                                <a:latin typeface="Cambria Math" panose="02040503050406030204" pitchFamily="18" charset="0"/>
                              </a:rPr>
                              <m:t>𝒙</m:t>
                            </m:r>
                          </m:e>
                          <m:sub>
                            <m:r>
                              <a:rPr lang="en-US" altLang="zh-CN" sz="1400" b="1" i="1" dirty="0" smtClean="0">
                                <a:latin typeface="Cambria Math" panose="02040503050406030204" pitchFamily="18" charset="0"/>
                              </a:rPr>
                              <m:t>𝟏</m:t>
                            </m:r>
                          </m:sub>
                        </m:sSub>
                        <m:r>
                          <a:rPr lang="en-US" altLang="zh-CN" sz="1400" b="1" i="1" dirty="0" smtClean="0">
                            <a:latin typeface="Cambria Math" panose="02040503050406030204" pitchFamily="18" charset="0"/>
                          </a:rPr>
                          <m:t>−</m:t>
                        </m:r>
                        <m:sSub>
                          <m:sSubPr>
                            <m:ctrlPr>
                              <a:rPr lang="en-US" altLang="zh-CN" sz="1400" b="1" i="1" dirty="0" smtClean="0">
                                <a:latin typeface="Cambria Math" panose="02040503050406030204" pitchFamily="18" charset="0"/>
                              </a:rPr>
                            </m:ctrlPr>
                          </m:sSubPr>
                          <m:e>
                            <m:r>
                              <a:rPr lang="en-US" altLang="zh-CN" sz="1400" b="1" i="1" dirty="0" smtClean="0">
                                <a:latin typeface="Cambria Math" panose="02040503050406030204" pitchFamily="18" charset="0"/>
                              </a:rPr>
                              <m:t>𝒙</m:t>
                            </m:r>
                          </m:e>
                          <m:sub>
                            <m:r>
                              <a:rPr lang="en-US" altLang="zh-CN" sz="1400" b="1" i="1" dirty="0" smtClean="0">
                                <a:latin typeface="Cambria Math" panose="02040503050406030204" pitchFamily="18" charset="0"/>
                              </a:rPr>
                              <m:t>𝟐</m:t>
                            </m:r>
                          </m:sub>
                        </m:sSub>
                      </m:e>
                    </m:d>
                    <m:r>
                      <a:rPr lang="en-US" altLang="zh-CN" sz="1400" b="1" i="1" dirty="0" smtClean="0">
                        <a:latin typeface="Cambria Math" panose="02040503050406030204" pitchFamily="18" charset="0"/>
                      </a:rPr>
                      <m:t>≤</m:t>
                    </m:r>
                    <m:r>
                      <a:rPr lang="en-US" altLang="zh-CN" sz="1400" b="1" i="1" dirty="0" smtClean="0">
                        <a:latin typeface="Cambria Math" panose="02040503050406030204" pitchFamily="18" charset="0"/>
                      </a:rPr>
                      <m:t>𝟎</m:t>
                    </m:r>
                  </m:oMath>
                </a14:m>
                <a:endParaRPr lang="en-US" altLang="zh-CN" sz="1400" b="1" dirty="0"/>
              </a:p>
              <a:p>
                <a:pPr lvl="2"/>
                <a:r>
                  <a:rPr lang="zh-CN" altLang="en-US" sz="1400" dirty="0"/>
                  <a:t>如果</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𝒙</m:t>
                        </m:r>
                      </m:e>
                      <m:sub>
                        <m:r>
                          <a:rPr lang="en-US" altLang="zh-CN" sz="1400" i="1">
                            <a:latin typeface="Cambria Math" panose="02040503050406030204" pitchFamily="18" charset="0"/>
                          </a:rPr>
                          <m:t>𝟏</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𝒙</m:t>
                        </m:r>
                      </m:e>
                      <m:sub>
                        <m:r>
                          <a:rPr lang="en-US" altLang="zh-CN" sz="1400" i="1">
                            <a:latin typeface="Cambria Math" panose="02040503050406030204" pitchFamily="18" charset="0"/>
                          </a:rPr>
                          <m:t>𝟐</m:t>
                        </m:r>
                      </m:sub>
                    </m:sSub>
                    <m:r>
                      <a:rPr lang="en-US" altLang="zh-CN" sz="1400" i="1">
                        <a:latin typeface="Cambria Math" panose="02040503050406030204" pitchFamily="18" charset="0"/>
                      </a:rPr>
                      <m:t>∈</m:t>
                    </m:r>
                    <m:r>
                      <a:rPr lang="en-US" altLang="zh-CN" sz="1400" i="1">
                        <a:latin typeface="Cambria Math" panose="02040503050406030204" pitchFamily="18" charset="0"/>
                      </a:rPr>
                      <m:t>𝑺</m:t>
                    </m:r>
                    <m:r>
                      <a:rPr lang="zh-CN" altLang="en-US" sz="1400" i="1">
                        <a:latin typeface="Cambria Math" panose="02040503050406030204" pitchFamily="18" charset="0"/>
                      </a:rPr>
                      <m:t>，</m:t>
                    </m:r>
                  </m:oMath>
                </a14:m>
                <a:r>
                  <a:rPr lang="zh-CN" altLang="en-US" sz="1400" dirty="0"/>
                  <a:t>且</a:t>
                </a:r>
                <a14:m>
                  <m:oMath xmlns:m="http://schemas.openxmlformats.org/officeDocument/2006/math">
                    <m:r>
                      <a:rPr lang="en-US" altLang="zh-CN" sz="1400" dirty="0">
                        <a:latin typeface="Cambria Math" panose="02040503050406030204" pitchFamily="18" charset="0"/>
                      </a:rPr>
                      <m:t>𝛁</m:t>
                    </m:r>
                    <m:r>
                      <a:rPr lang="en-US" altLang="zh-CN" sz="1400" i="1" dirty="0">
                        <a:latin typeface="Cambria Math" panose="02040503050406030204" pitchFamily="18" charset="0"/>
                      </a:rPr>
                      <m:t>𝒇</m:t>
                    </m:r>
                    <m:sSup>
                      <m:sSupPr>
                        <m:ctrlPr>
                          <a:rPr lang="en-US" altLang="zh-CN" sz="1400" i="1" dirty="0">
                            <a:latin typeface="Cambria Math" panose="02040503050406030204" pitchFamily="18" charset="0"/>
                          </a:rPr>
                        </m:ctrlPr>
                      </m:sSupPr>
                      <m:e>
                        <m:d>
                          <m:dPr>
                            <m:ctrlPr>
                              <a:rPr lang="en-US" altLang="zh-CN" sz="1400" i="1" dirty="0">
                                <a:latin typeface="Cambria Math" panose="02040503050406030204" pitchFamily="18" charset="0"/>
                              </a:rPr>
                            </m:ctrlPr>
                          </m:dPr>
                          <m:e>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𝒙</m:t>
                                </m:r>
                              </m:e>
                              <m:sub>
                                <m:r>
                                  <a:rPr lang="en-US" altLang="zh-CN" sz="1400" i="1" dirty="0">
                                    <a:latin typeface="Cambria Math" panose="02040503050406030204" pitchFamily="18" charset="0"/>
                                  </a:rPr>
                                  <m:t>𝟐</m:t>
                                </m:r>
                              </m:sub>
                            </m:sSub>
                          </m:e>
                        </m:d>
                      </m:e>
                      <m:sup>
                        <m:r>
                          <a:rPr lang="en-US" altLang="zh-CN" sz="1400" i="1" dirty="0">
                            <a:latin typeface="Cambria Math" panose="02040503050406030204" pitchFamily="18" charset="0"/>
                          </a:rPr>
                          <m:t>𝑻</m:t>
                        </m:r>
                      </m:sup>
                    </m:sSup>
                    <m:d>
                      <m:dPr>
                        <m:ctrlPr>
                          <a:rPr lang="en-US" altLang="zh-CN" sz="1400" i="1" dirty="0">
                            <a:latin typeface="Cambria Math" panose="02040503050406030204" pitchFamily="18" charset="0"/>
                          </a:rPr>
                        </m:ctrlPr>
                      </m:dPr>
                      <m:e>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𝒙</m:t>
                            </m:r>
                          </m:e>
                          <m:sub>
                            <m:r>
                              <a:rPr lang="en-US" altLang="zh-CN" sz="1400" i="1" dirty="0">
                                <a:latin typeface="Cambria Math" panose="02040503050406030204" pitchFamily="18" charset="0"/>
                              </a:rPr>
                              <m:t>𝟏</m:t>
                            </m:r>
                          </m:sub>
                        </m:sSub>
                        <m:r>
                          <a:rPr lang="en-US" altLang="zh-CN" sz="1400" i="1" dirty="0">
                            <a:latin typeface="Cambria Math" panose="02040503050406030204" pitchFamily="18" charset="0"/>
                          </a:rPr>
                          <m:t>−</m:t>
                        </m:r>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𝒙</m:t>
                            </m:r>
                          </m:e>
                          <m:sub>
                            <m:r>
                              <a:rPr lang="en-US" altLang="zh-CN" sz="1400" i="1" dirty="0">
                                <a:latin typeface="Cambria Math" panose="02040503050406030204" pitchFamily="18" charset="0"/>
                              </a:rPr>
                              <m:t>𝟐</m:t>
                            </m:r>
                          </m:sub>
                        </m:sSub>
                      </m:e>
                    </m:d>
                    <m:r>
                      <a:rPr lang="en-US" altLang="zh-CN" sz="1400" b="1" i="1" dirty="0" smtClean="0">
                        <a:latin typeface="Cambria Math" panose="02040503050406030204" pitchFamily="18" charset="0"/>
                      </a:rPr>
                      <m:t>&gt;</m:t>
                    </m:r>
                    <m:r>
                      <a:rPr lang="en-US" altLang="zh-CN" sz="1400" i="1" dirty="0">
                        <a:latin typeface="Cambria Math" panose="02040503050406030204" pitchFamily="18" charset="0"/>
                      </a:rPr>
                      <m:t>𝟎</m:t>
                    </m:r>
                  </m:oMath>
                </a14:m>
                <a:r>
                  <a:rPr lang="zh-CN" altLang="en-US" sz="1400" dirty="0"/>
                  <a:t>，</a:t>
                </a:r>
                <a14:m>
                  <m:oMath xmlns:m="http://schemas.openxmlformats.org/officeDocument/2006/math">
                    <m:r>
                      <a:rPr lang="en-US" altLang="zh-CN" sz="1400" i="1" dirty="0">
                        <a:latin typeface="Cambria Math" panose="02040503050406030204" pitchFamily="18" charset="0"/>
                      </a:rPr>
                      <m:t>𝒇</m:t>
                    </m:r>
                    <m:d>
                      <m:dPr>
                        <m:ctrlPr>
                          <a:rPr lang="en-US" altLang="zh-CN" sz="1400" i="1" dirty="0">
                            <a:latin typeface="Cambria Math" panose="02040503050406030204" pitchFamily="18" charset="0"/>
                          </a:rPr>
                        </m:ctrlPr>
                      </m:dPr>
                      <m:e>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𝒙</m:t>
                            </m:r>
                          </m:e>
                          <m:sub>
                            <m:r>
                              <a:rPr lang="en-US" altLang="zh-CN" sz="1400" i="1" dirty="0">
                                <a:latin typeface="Cambria Math" panose="02040503050406030204" pitchFamily="18" charset="0"/>
                              </a:rPr>
                              <m:t>𝟏</m:t>
                            </m:r>
                          </m:sub>
                        </m:sSub>
                      </m:e>
                    </m:d>
                    <m:r>
                      <a:rPr lang="en-US" altLang="zh-CN" sz="1400" b="1" i="1" dirty="0" smtClean="0">
                        <a:latin typeface="Cambria Math" panose="02040503050406030204" pitchFamily="18" charset="0"/>
                      </a:rPr>
                      <m:t>&gt;</m:t>
                    </m:r>
                    <m:r>
                      <a:rPr lang="en-US" altLang="zh-CN" sz="1400" i="1" dirty="0">
                        <a:latin typeface="Cambria Math" panose="02040503050406030204" pitchFamily="18" charset="0"/>
                      </a:rPr>
                      <m:t>𝒇</m:t>
                    </m:r>
                    <m:d>
                      <m:dPr>
                        <m:ctrlPr>
                          <a:rPr lang="en-US" altLang="zh-CN" sz="1400" i="1" dirty="0">
                            <a:latin typeface="Cambria Math" panose="02040503050406030204" pitchFamily="18" charset="0"/>
                          </a:rPr>
                        </m:ctrlPr>
                      </m:dPr>
                      <m:e>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𝒙</m:t>
                            </m:r>
                          </m:e>
                          <m:sub>
                            <m:r>
                              <a:rPr lang="en-US" altLang="zh-CN" sz="1400" i="1" dirty="0">
                                <a:latin typeface="Cambria Math" panose="02040503050406030204" pitchFamily="18" charset="0"/>
                              </a:rPr>
                              <m:t>𝟐</m:t>
                            </m:r>
                          </m:sub>
                        </m:sSub>
                      </m:e>
                    </m:d>
                    <m:r>
                      <a:rPr lang="en-US" altLang="zh-CN" sz="1400" i="1" dirty="0">
                        <a:latin typeface="Cambria Math" panose="02040503050406030204" pitchFamily="18" charset="0"/>
                      </a:rPr>
                      <m:t>,</m:t>
                    </m:r>
                  </m:oMath>
                </a14:m>
                <a:endParaRPr lang="en-US" altLang="zh-CN" sz="1400" dirty="0"/>
              </a:p>
              <a:p>
                <a:r>
                  <a:rPr lang="zh-CN" altLang="en-US" sz="2000" dirty="0">
                    <a:solidFill>
                      <a:srgbClr val="FF0000"/>
                    </a:solidFill>
                  </a:rPr>
                  <a:t>严格拟凸函数</a:t>
                </a:r>
                <a:r>
                  <a:rPr lang="zh-CN" altLang="en-US" sz="2000" dirty="0"/>
                  <a:t>的局部最小值也是全局最优解，但不保证唯一性</a:t>
                </a:r>
                <a:endParaRPr lang="en-US" altLang="zh-CN" sz="2000" dirty="0"/>
              </a:p>
              <a:p>
                <a:r>
                  <a:rPr lang="zh-CN" altLang="en-US" sz="2000" dirty="0"/>
                  <a:t>强拟凸：如果对每个</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r>
                      <a:rPr lang="en-US" altLang="zh-CN" sz="2000" i="1">
                        <a:latin typeface="Cambria Math"/>
                      </a:rPr>
                      <m:t>∈</m:t>
                    </m:r>
                    <m:r>
                      <a:rPr lang="en-US" altLang="zh-CN" sz="2000" i="1">
                        <a:latin typeface="Cambria Math"/>
                      </a:rPr>
                      <m:t>𝑺</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b="1"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oMath>
                </a14:m>
                <a:r>
                  <a:rPr lang="zh-CN" altLang="en-US" sz="2000" dirty="0"/>
                  <a:t>下列不等式成立：</a:t>
                </a:r>
                <a14:m>
                  <m:oMath xmlns:m="http://schemas.openxmlformats.org/officeDocument/2006/math">
                    <m:r>
                      <a:rPr lang="en-US" altLang="zh-CN" sz="2000" i="1">
                        <a:latin typeface="Cambria Math"/>
                      </a:rPr>
                      <m:t>𝟎</m:t>
                    </m:r>
                    <m:r>
                      <a:rPr lang="en-US" altLang="zh-CN" sz="2000" i="1">
                        <a:latin typeface="Cambria Math"/>
                      </a:rPr>
                      <m:t>&lt;</m:t>
                    </m:r>
                    <m:r>
                      <a:rPr lang="en-US" altLang="zh-CN" sz="2000" i="1">
                        <a:latin typeface="Cambria Math"/>
                      </a:rPr>
                      <m:t>𝝀</m:t>
                    </m:r>
                    <m:r>
                      <a:rPr lang="en-US" altLang="zh-CN" sz="2000" i="1">
                        <a:latin typeface="Cambria Math"/>
                      </a:rPr>
                      <m:t>&lt;</m:t>
                    </m:r>
                    <m:r>
                      <a:rPr lang="en-US" altLang="zh-CN" sz="2000" i="1">
                        <a:latin typeface="Cambria Math"/>
                      </a:rPr>
                      <m:t>𝟏</m:t>
                    </m:r>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r>
                          <a:rPr lang="en-US" altLang="zh-CN" sz="2000" i="1">
                            <a:latin typeface="Cambria Math"/>
                          </a:rPr>
                          <m:t>𝝀</m:t>
                        </m:r>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r>
                          <a:rPr lang="en-US" altLang="zh-CN" sz="2000" i="1">
                            <a:latin typeface="Cambria Math"/>
                          </a:rPr>
                          <m:t>+</m:t>
                        </m:r>
                        <m:d>
                          <m:dPr>
                            <m:ctrlPr>
                              <a:rPr lang="en-US" altLang="zh-CN" sz="2000" i="1">
                                <a:latin typeface="Cambria Math" panose="02040503050406030204" pitchFamily="18" charset="0"/>
                              </a:rPr>
                            </m:ctrlPr>
                          </m:dPr>
                          <m:e>
                            <m:r>
                              <a:rPr lang="en-US" altLang="zh-CN" sz="2000" i="1">
                                <a:latin typeface="Cambria Math"/>
                              </a:rPr>
                              <m:t>𝟏</m:t>
                            </m:r>
                            <m:r>
                              <a:rPr lang="en-US" altLang="zh-CN" sz="2000" i="1">
                                <a:latin typeface="Cambria Math"/>
                              </a:rPr>
                              <m:t>−</m:t>
                            </m:r>
                            <m:r>
                              <a:rPr lang="en-US" altLang="zh-CN" sz="2000" i="1">
                                <a:latin typeface="Cambria Math"/>
                              </a:rPr>
                              <m:t>𝝀</m:t>
                            </m:r>
                          </m:e>
                        </m:d>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e>
                    </m:d>
                    <m:r>
                      <a:rPr lang="en-US" altLang="zh-CN" sz="2000" b="1" i="1" smtClean="0">
                        <a:latin typeface="Cambria Math" panose="02040503050406030204" pitchFamily="18" charset="0"/>
                      </a:rPr>
                      <m:t>&lt;</m:t>
                    </m:r>
                    <m:r>
                      <a:rPr lang="en-US" altLang="zh-CN" sz="2000" i="1">
                        <a:latin typeface="Cambria Math"/>
                      </a:rPr>
                      <m:t>𝒎𝒂𝒙</m:t>
                    </m:r>
                    <m:r>
                      <a:rPr lang="en-US" altLang="zh-CN" sz="2000" i="1">
                        <a:latin typeface="Cambria Math"/>
                      </a:rPr>
                      <m:t> </m:t>
                    </m:r>
                    <m:d>
                      <m:dPr>
                        <m:begChr m:val="{"/>
                        <m:endChr m:val="}"/>
                        <m:ctrlPr>
                          <a:rPr lang="en-US" altLang="zh-CN" sz="2000" i="1">
                            <a:latin typeface="Cambria Math" panose="02040503050406030204" pitchFamily="18" charset="0"/>
                          </a:rPr>
                        </m:ctrlPr>
                      </m:dPr>
                      <m:e>
                        <m:r>
                          <a:rPr lang="en-US" altLang="zh-CN" sz="2000" i="1">
                            <a:latin typeface="Cambria Math"/>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𝟏</m:t>
                                </m:r>
                              </m:sub>
                            </m:sSub>
                          </m:e>
                        </m:d>
                        <m:r>
                          <a:rPr lang="en-US" altLang="zh-CN" sz="2000" i="1">
                            <a:latin typeface="Cambria Math"/>
                          </a:rPr>
                          <m:t>,</m:t>
                        </m:r>
                        <m:r>
                          <a:rPr lang="en-US" altLang="zh-CN" sz="2000" i="1">
                            <a:latin typeface="Cambria Math"/>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a:rPr>
                                  <m:t>𝒙</m:t>
                                </m:r>
                              </m:e>
                              <m:sub>
                                <m:r>
                                  <a:rPr lang="en-US" altLang="zh-CN" sz="2000" i="1">
                                    <a:latin typeface="Cambria Math"/>
                                  </a:rPr>
                                  <m:t>𝟐</m:t>
                                </m:r>
                              </m:sub>
                            </m:sSub>
                          </m:e>
                        </m:d>
                      </m:e>
                    </m:d>
                  </m:oMath>
                </a14:m>
                <a:endParaRPr lang="en-US" altLang="zh-CN" sz="2000" dirty="0"/>
              </a:p>
              <a:p>
                <a:r>
                  <a:rPr lang="zh-CN" altLang="en-US" sz="2000" dirty="0">
                    <a:solidFill>
                      <a:srgbClr val="FF0000"/>
                    </a:solidFill>
                  </a:rPr>
                  <a:t>强拟凸函数</a:t>
                </a:r>
                <a:r>
                  <a:rPr lang="zh-CN" altLang="en-US" sz="2000" dirty="0"/>
                  <a:t>的局部最小值也是唯一的全局最优解</a:t>
                </a:r>
                <a:endParaRPr lang="en-US" altLang="zh-CN" sz="2000" dirty="0"/>
              </a:p>
              <a:p>
                <a:endParaRPr lang="zh-CN" alt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8950" y="1160464"/>
                <a:ext cx="9217026" cy="5616575"/>
              </a:xfrm>
              <a:blipFill>
                <a:blip r:embed="rId2"/>
                <a:stretch>
                  <a:fillRect l="-595" t="-542" r="-463"/>
                </a:stretch>
              </a:blipFill>
            </p:spPr>
            <p:txBody>
              <a:bodyPr/>
              <a:lstStyle/>
              <a:p>
                <a:r>
                  <a:rPr lang="zh-CN" altLang="en-US">
                    <a:noFill/>
                  </a:rPr>
                  <a:t> </a:t>
                </a:r>
              </a:p>
            </p:txBody>
          </p:sp>
        </mc:Fallback>
      </mc:AlternateContent>
    </p:spTree>
  </p:cSld>
  <p:clrMapOvr>
    <a:masterClrMapping/>
  </p:clrMapOvr>
  <p:transition spd="med">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附注几个基本概念</a:t>
            </a:r>
            <a:r>
              <a:rPr lang="en-US" altLang="zh-CN" dirty="0"/>
              <a:t>(2)</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a:t>Pseudoconvex </a:t>
                </a:r>
                <a:r>
                  <a:rPr lang="zh-CN" altLang="en-US" dirty="0"/>
                  <a:t>函数</a:t>
                </a:r>
                <a:r>
                  <a:rPr lang="en-US" altLang="zh-CN" dirty="0"/>
                  <a:t>(</a:t>
                </a:r>
                <a:r>
                  <a:rPr lang="zh-CN" altLang="en-US" dirty="0"/>
                  <a:t>伪凸函数</a:t>
                </a:r>
                <a:r>
                  <a:rPr lang="en-US" altLang="zh-CN" dirty="0"/>
                  <a:t>)</a:t>
                </a:r>
              </a:p>
              <a:p>
                <a:pPr lvl="1"/>
                <a:r>
                  <a:rPr lang="zh-CN" altLang="en-US" dirty="0"/>
                  <a:t>函数</a:t>
                </a:r>
                <a14:m>
                  <m:oMath xmlns:m="http://schemas.openxmlformats.org/officeDocument/2006/math">
                    <m:r>
                      <a:rPr lang="en-US" altLang="zh-CN" i="1">
                        <a:latin typeface="Cambria Math"/>
                      </a:rPr>
                      <m:t>𝒇</m:t>
                    </m:r>
                  </m:oMath>
                </a14:m>
                <a:r>
                  <a:rPr lang="zh-CN" altLang="en-US" dirty="0"/>
                  <a:t>是定义在非空开集</a:t>
                </a:r>
                <a14:m>
                  <m:oMath xmlns:m="http://schemas.openxmlformats.org/officeDocument/2006/math">
                    <m:r>
                      <a:rPr lang="en-US" altLang="zh-CN" i="1">
                        <a:latin typeface="Cambria Math"/>
                      </a:rPr>
                      <m:t>𝑺</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𝑹</m:t>
                        </m:r>
                      </m:e>
                      <m:sup>
                        <m:r>
                          <a:rPr lang="en-US" altLang="zh-CN" i="1">
                            <a:latin typeface="Cambria Math"/>
                          </a:rPr>
                          <m:t>𝒏</m:t>
                        </m:r>
                      </m:sup>
                    </m:sSup>
                  </m:oMath>
                </a14:m>
                <a:r>
                  <a:rPr lang="zh-CN" altLang="en-US" dirty="0"/>
                  <a:t>上的可微函数，如果对每个</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𝟏</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𝟐</m:t>
                        </m:r>
                      </m:sub>
                    </m:sSub>
                    <m:r>
                      <a:rPr lang="en-US" altLang="zh-CN" i="1">
                        <a:latin typeface="Cambria Math"/>
                      </a:rPr>
                      <m:t>∈</m:t>
                    </m:r>
                    <m:r>
                      <a:rPr lang="en-US" altLang="zh-CN" i="1">
                        <a:latin typeface="Cambria Math"/>
                      </a:rPr>
                      <m:t>𝑺</m:t>
                    </m:r>
                  </m:oMath>
                </a14:m>
                <a:r>
                  <a:rPr lang="en-US" altLang="zh-CN" dirty="0"/>
                  <a:t>, </a:t>
                </a:r>
                <a:r>
                  <a:rPr lang="zh-CN" altLang="en-US" dirty="0"/>
                  <a:t>下列关系成立：若</a:t>
                </a:r>
                <a14:m>
                  <m:oMath xmlns:m="http://schemas.openxmlformats.org/officeDocument/2006/math">
                    <m:r>
                      <a:rPr lang="en-US" altLang="zh-CN" b="1" i="1" smtClean="0">
                        <a:latin typeface="Cambria Math"/>
                      </a:rPr>
                      <m:t>𝜵</m:t>
                    </m:r>
                    <m:r>
                      <a:rPr lang="en-US" altLang="zh-CN" b="1" i="1" smtClean="0">
                        <a:latin typeface="Cambria Math"/>
                      </a:rPr>
                      <m:t>𝒇</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e>
                        </m:d>
                      </m:e>
                      <m:sup>
                        <m:r>
                          <a:rPr lang="en-US" altLang="zh-CN" b="1" i="1" smtClean="0">
                            <a:latin typeface="Cambria Math"/>
                          </a:rPr>
                          <m:t>𝑻</m:t>
                        </m:r>
                      </m:sup>
                    </m:sSup>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e>
                    </m:d>
                    <m:r>
                      <a:rPr lang="en-US" altLang="zh-CN" b="1" i="1" smtClean="0">
                        <a:latin typeface="Cambria Math"/>
                      </a:rPr>
                      <m:t>≥</m:t>
                    </m:r>
                    <m:r>
                      <a:rPr lang="en-US" altLang="zh-CN" b="1" i="1" smtClean="0">
                        <a:latin typeface="Cambria Math"/>
                      </a:rPr>
                      <m:t>𝟎</m:t>
                    </m:r>
                    <m:r>
                      <a:rPr lang="en-US" altLang="zh-CN" b="1" i="1" smtClean="0">
                        <a:latin typeface="Cambria Math"/>
                      </a:rPr>
                      <m:t>,</m:t>
                    </m:r>
                  </m:oMath>
                </a14:m>
                <a:r>
                  <a:rPr lang="zh-CN" altLang="en-US" dirty="0"/>
                  <a:t>则</a:t>
                </a:r>
                <a14:m>
                  <m:oMath xmlns:m="http://schemas.openxmlformats.org/officeDocument/2006/math">
                    <m:r>
                      <a:rPr lang="en-US" altLang="zh-CN" b="1" i="1" dirty="0" smtClean="0">
                        <a:latin typeface="Cambria Math"/>
                      </a:rPr>
                      <m:t>𝒇</m:t>
                    </m:r>
                    <m:d>
                      <m:dPr>
                        <m:ctrlPr>
                          <a:rPr lang="en-US" altLang="zh-CN" b="1" i="1" dirty="0" smtClean="0">
                            <a:latin typeface="Cambria Math" panose="02040503050406030204" pitchFamily="18" charset="0"/>
                          </a:rPr>
                        </m:ctrlPr>
                      </m:dPr>
                      <m:e>
                        <m:sSub>
                          <m:sSubPr>
                            <m:ctrlPr>
                              <a:rPr lang="en-US" altLang="zh-CN" b="1" i="1" dirty="0" smtClean="0">
                                <a:latin typeface="Cambria Math" panose="02040503050406030204" pitchFamily="18" charset="0"/>
                              </a:rPr>
                            </m:ctrlPr>
                          </m:sSubPr>
                          <m:e>
                            <m:r>
                              <a:rPr lang="en-US" altLang="zh-CN" b="1" i="1" dirty="0" smtClean="0">
                                <a:latin typeface="Cambria Math"/>
                              </a:rPr>
                              <m:t>𝒙</m:t>
                            </m:r>
                          </m:e>
                          <m:sub>
                            <m:r>
                              <a:rPr lang="en-US" altLang="zh-CN" b="1" i="1" dirty="0" smtClean="0">
                                <a:latin typeface="Cambria Math"/>
                              </a:rPr>
                              <m:t>𝟐</m:t>
                            </m:r>
                          </m:sub>
                        </m:sSub>
                      </m:e>
                    </m:d>
                    <m:r>
                      <a:rPr lang="en-US" altLang="zh-CN" b="1" i="1" dirty="0" smtClean="0">
                        <a:latin typeface="Cambria Math"/>
                      </a:rPr>
                      <m:t>≥</m:t>
                    </m:r>
                    <m:r>
                      <a:rPr lang="en-US" altLang="zh-CN" b="1" i="1" dirty="0" smtClean="0">
                        <a:latin typeface="Cambria Math"/>
                      </a:rPr>
                      <m:t>𝒇</m:t>
                    </m:r>
                    <m:d>
                      <m:dPr>
                        <m:ctrlPr>
                          <a:rPr lang="en-US" altLang="zh-CN" b="1" i="1" dirty="0" smtClean="0">
                            <a:latin typeface="Cambria Math" panose="02040503050406030204" pitchFamily="18" charset="0"/>
                          </a:rPr>
                        </m:ctrlPr>
                      </m:dPr>
                      <m:e>
                        <m:sSub>
                          <m:sSubPr>
                            <m:ctrlPr>
                              <a:rPr lang="en-US" altLang="zh-CN" b="1" i="1" dirty="0" smtClean="0">
                                <a:latin typeface="Cambria Math" panose="02040503050406030204" pitchFamily="18" charset="0"/>
                              </a:rPr>
                            </m:ctrlPr>
                          </m:sSubPr>
                          <m:e>
                            <m:r>
                              <a:rPr lang="en-US" altLang="zh-CN" b="1" i="1" dirty="0" smtClean="0">
                                <a:latin typeface="Cambria Math"/>
                              </a:rPr>
                              <m:t>𝒙</m:t>
                            </m:r>
                          </m:e>
                          <m:sub>
                            <m:r>
                              <a:rPr lang="en-US" altLang="zh-CN" b="1" i="1" dirty="0" smtClean="0">
                                <a:latin typeface="Cambria Math"/>
                              </a:rPr>
                              <m:t>𝟏</m:t>
                            </m:r>
                          </m:sub>
                        </m:sSub>
                      </m:e>
                    </m:d>
                  </m:oMath>
                </a14:m>
                <a:r>
                  <a:rPr lang="en-US" altLang="zh-CN" dirty="0"/>
                  <a:t>,</a:t>
                </a:r>
                <a:r>
                  <a:rPr lang="zh-CN" altLang="en-US" dirty="0"/>
                  <a:t>或等价地，如果</a:t>
                </a:r>
                <a14:m>
                  <m:oMath xmlns:m="http://schemas.openxmlformats.org/officeDocument/2006/math">
                    <m:r>
                      <a:rPr lang="en-US" altLang="zh-CN" i="1" dirty="0">
                        <a:latin typeface="Cambria Math"/>
                      </a:rPr>
                      <m:t>𝒇</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a:rPr>
                              <m:t>𝒙</m:t>
                            </m:r>
                          </m:e>
                          <m:sub>
                            <m:r>
                              <a:rPr lang="en-US" altLang="zh-CN" i="1" dirty="0">
                                <a:latin typeface="Cambria Math"/>
                              </a:rPr>
                              <m:t>𝟐</m:t>
                            </m:r>
                          </m:sub>
                        </m:sSub>
                      </m:e>
                    </m:d>
                    <m:r>
                      <a:rPr lang="en-US" altLang="zh-CN" b="1" i="1" dirty="0" smtClean="0">
                        <a:latin typeface="Cambria Math"/>
                      </a:rPr>
                      <m:t>&lt;</m:t>
                    </m:r>
                    <m:r>
                      <a:rPr lang="en-US" altLang="zh-CN" i="1" dirty="0">
                        <a:latin typeface="Cambria Math"/>
                      </a:rPr>
                      <m:t>𝒇</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a:rPr>
                              <m:t>𝒙</m:t>
                            </m:r>
                          </m:e>
                          <m:sub>
                            <m:r>
                              <a:rPr lang="en-US" altLang="zh-CN" i="1" dirty="0">
                                <a:latin typeface="Cambria Math"/>
                              </a:rPr>
                              <m:t>𝟏</m:t>
                            </m:r>
                          </m:sub>
                        </m:sSub>
                      </m:e>
                    </m:d>
                  </m:oMath>
                </a14:m>
                <a:r>
                  <a:rPr lang="en-US" altLang="zh-CN" dirty="0"/>
                  <a:t>,</a:t>
                </a:r>
                <a:r>
                  <a:rPr lang="zh-CN" altLang="en-US" dirty="0"/>
                  <a:t>则</a:t>
                </a:r>
                <a14:m>
                  <m:oMath xmlns:m="http://schemas.openxmlformats.org/officeDocument/2006/math">
                    <m:r>
                      <a:rPr lang="en-US" altLang="zh-CN" i="1">
                        <a:latin typeface="Cambria Math"/>
                      </a:rPr>
                      <m:t>𝜵</m:t>
                    </m:r>
                    <m:r>
                      <a:rPr lang="en-US" altLang="zh-CN" i="1">
                        <a:latin typeface="Cambria Math"/>
                      </a:rPr>
                      <m:t>𝒇</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𝟏</m:t>
                                </m:r>
                              </m:sub>
                            </m:sSub>
                          </m:e>
                        </m:d>
                      </m:e>
                      <m:sup>
                        <m:r>
                          <a:rPr lang="en-US" altLang="zh-CN" i="1">
                            <a:latin typeface="Cambria Math"/>
                          </a:rPr>
                          <m:t>𝑻</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𝟐</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𝟏</m:t>
                            </m:r>
                          </m:sub>
                        </m:sSub>
                      </m:e>
                    </m:d>
                    <m:r>
                      <a:rPr lang="en-US" altLang="zh-CN" b="1" i="1" smtClean="0">
                        <a:latin typeface="Cambria Math"/>
                      </a:rPr>
                      <m:t>&lt;</m:t>
                    </m:r>
                    <m:r>
                      <a:rPr lang="en-US" altLang="zh-CN" i="1">
                        <a:latin typeface="Cambria Math"/>
                      </a:rPr>
                      <m:t>𝟎</m:t>
                    </m:r>
                  </m:oMath>
                </a14:m>
                <a:r>
                  <a:rPr lang="zh-CN" altLang="en-US" dirty="0"/>
                  <a:t>，则函数</a:t>
                </a:r>
                <a14:m>
                  <m:oMath xmlns:m="http://schemas.openxmlformats.org/officeDocument/2006/math">
                    <m:r>
                      <a:rPr lang="en-US" altLang="zh-CN" i="1">
                        <a:latin typeface="Cambria Math"/>
                      </a:rPr>
                      <m:t>𝒇</m:t>
                    </m:r>
                  </m:oMath>
                </a14:m>
                <a:r>
                  <a:rPr lang="zh-CN" altLang="en-US" dirty="0"/>
                  <a:t>称为是伪凸的。如果</a:t>
                </a:r>
                <a14:m>
                  <m:oMath xmlns:m="http://schemas.openxmlformats.org/officeDocument/2006/math">
                    <m:r>
                      <a:rPr lang="en-US" altLang="zh-CN" b="1" i="1" smtClean="0">
                        <a:latin typeface="Cambria Math"/>
                      </a:rPr>
                      <m:t>−</m:t>
                    </m:r>
                    <m:r>
                      <a:rPr lang="en-US" altLang="zh-CN" b="1" i="1" smtClean="0">
                        <a:latin typeface="Cambria Math"/>
                      </a:rPr>
                      <m:t>𝒇</m:t>
                    </m:r>
                  </m:oMath>
                </a14:m>
                <a:r>
                  <a:rPr lang="zh-CN" altLang="en-US" dirty="0"/>
                  <a:t>拟是伪凸的，则</a:t>
                </a:r>
                <a14:m>
                  <m:oMath xmlns:m="http://schemas.openxmlformats.org/officeDocument/2006/math">
                    <m:r>
                      <a:rPr lang="en-US" altLang="zh-CN" i="1">
                        <a:latin typeface="Cambria Math"/>
                      </a:rPr>
                      <m:t>𝒇</m:t>
                    </m:r>
                  </m:oMath>
                </a14:m>
                <a:r>
                  <a:rPr lang="zh-CN" altLang="en-US" dirty="0"/>
                  <a:t>是伪凹函数。如果是</a:t>
                </a:r>
                <a:r>
                  <a:rPr lang="zh-CN" altLang="en-US" dirty="0">
                    <a:solidFill>
                      <a:srgbClr val="FF0000"/>
                    </a:solidFill>
                  </a:rPr>
                  <a:t>严格伪凸函数</a:t>
                </a:r>
                <a:r>
                  <a:rPr lang="zh-CN" altLang="en-US" dirty="0"/>
                  <a:t>，则要求</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𝟏</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𝟐</m:t>
                        </m:r>
                      </m:sub>
                    </m:sSub>
                    <m:r>
                      <a:rPr lang="en-US" altLang="zh-CN" i="1">
                        <a:latin typeface="Cambria Math"/>
                      </a:rPr>
                      <m:t>∈</m:t>
                    </m:r>
                    <m:r>
                      <a:rPr lang="en-US" altLang="zh-CN" i="1">
                        <a:latin typeface="Cambria Math"/>
                      </a:rPr>
                      <m:t>𝑺</m:t>
                    </m:r>
                  </m:oMath>
                </a14:m>
                <a:r>
                  <a:rPr lang="zh-CN" altLang="en-US" dirty="0"/>
                  <a:t>是不同的点</a:t>
                </a:r>
                <a:r>
                  <a:rPr lang="en-US" altLang="zh-CN" dirty="0"/>
                  <a:t>,</a:t>
                </a:r>
                <a:r>
                  <a:rPr lang="zh-CN" altLang="en-US" dirty="0"/>
                  <a:t>如下图</a:t>
                </a:r>
                <a:r>
                  <a:rPr lang="en-US" altLang="zh-CN" dirty="0"/>
                  <a:t>(a)</a:t>
                </a:r>
                <a:r>
                  <a:rPr lang="zh-CN" altLang="en-US" dirty="0"/>
                  <a:t>是伪凸</a:t>
                </a:r>
                <a:r>
                  <a:rPr lang="en-US" altLang="zh-CN" dirty="0"/>
                  <a:t>,(b)</a:t>
                </a:r>
                <a:r>
                  <a:rPr lang="zh-CN" altLang="en-US" dirty="0"/>
                  <a:t>是伪凹也是伪凹</a:t>
                </a:r>
                <a:endParaRPr lang="en-US" altLang="zh-CN" dirty="0"/>
              </a:p>
              <a:p>
                <a:pPr lvl="1"/>
                <a:r>
                  <a:rPr lang="zh-CN" altLang="en-US" dirty="0"/>
                  <a:t>由定义，可知若</a:t>
                </a:r>
                <a14:m>
                  <m:oMath xmlns:m="http://schemas.openxmlformats.org/officeDocument/2006/math">
                    <m:r>
                      <a:rPr lang="en-US" altLang="zh-CN" b="1" i="1" smtClean="0">
                        <a:latin typeface="Cambria Math"/>
                      </a:rPr>
                      <m:t>∀</m:t>
                    </m:r>
                    <m:acc>
                      <m:accPr>
                        <m:chr m:val="̅"/>
                        <m:ctrlPr>
                          <a:rPr lang="en-US" altLang="zh-CN" b="1" i="1" smtClean="0">
                            <a:latin typeface="Cambria Math" panose="02040503050406030204" pitchFamily="18" charset="0"/>
                          </a:rPr>
                        </m:ctrlPr>
                      </m:accPr>
                      <m:e>
                        <m:r>
                          <a:rPr lang="en-US" altLang="zh-CN" b="1" i="1" smtClean="0">
                            <a:latin typeface="Cambria Math"/>
                          </a:rPr>
                          <m:t>𝒙</m:t>
                        </m:r>
                      </m:e>
                    </m:acc>
                    <m:r>
                      <a:rPr lang="en-US" altLang="zh-CN" b="1" i="1" smtClean="0">
                        <a:latin typeface="Cambria Math"/>
                      </a:rPr>
                      <m:t>,</m:t>
                    </m:r>
                    <m:r>
                      <a:rPr lang="en-US" altLang="zh-CN" b="1" i="0" smtClean="0">
                        <a:latin typeface="Cambria Math"/>
                      </a:rPr>
                      <m:t>𝛁</m:t>
                    </m:r>
                    <m:r>
                      <a:rPr lang="en-US" altLang="zh-CN" b="1" i="0" smtClean="0">
                        <a:latin typeface="Cambria Math"/>
                      </a:rPr>
                      <m:t>𝐟</m:t>
                    </m:r>
                    <m:d>
                      <m:dPr>
                        <m:ctrlPr>
                          <a:rPr lang="en-US" altLang="zh-CN" b="1" i="1" smtClean="0">
                            <a:latin typeface="Cambria Math" panose="02040503050406030204" pitchFamily="18" charset="0"/>
                          </a:rPr>
                        </m:ctrlPr>
                      </m:dPr>
                      <m:e>
                        <m:acc>
                          <m:accPr>
                            <m:chr m:val="̅"/>
                            <m:ctrlPr>
                              <a:rPr lang="en-US" altLang="zh-CN" b="1" i="1" smtClean="0">
                                <a:latin typeface="Cambria Math" panose="02040503050406030204" pitchFamily="18" charset="0"/>
                              </a:rPr>
                            </m:ctrlPr>
                          </m:accPr>
                          <m:e>
                            <m:r>
                              <a:rPr lang="en-US" altLang="zh-CN" b="1" i="1" smtClean="0">
                                <a:latin typeface="Cambria Math"/>
                              </a:rPr>
                              <m:t>𝒙</m:t>
                            </m:r>
                          </m:e>
                        </m:acc>
                      </m:e>
                    </m:d>
                    <m:r>
                      <a:rPr lang="en-US" altLang="zh-CN" b="1" i="1" smtClean="0">
                        <a:latin typeface="Cambria Math"/>
                      </a:rPr>
                      <m:t>=</m:t>
                    </m:r>
                    <m:r>
                      <a:rPr lang="en-US" altLang="zh-CN" b="1" i="1" smtClean="0">
                        <a:latin typeface="Cambria Math"/>
                      </a:rPr>
                      <m:t>𝟎</m:t>
                    </m:r>
                  </m:oMath>
                </a14:m>
                <a:endParaRPr lang="en-US" altLang="zh-CN" dirty="0"/>
              </a:p>
              <a:p>
                <a:pPr marL="441325" lvl="1" indent="0">
                  <a:buNone/>
                </a:pPr>
                <a:r>
                  <a:rPr lang="zh-CN" altLang="en-US" dirty="0"/>
                  <a:t>则</a:t>
                </a:r>
                <a14:m>
                  <m:oMath xmlns:m="http://schemas.openxmlformats.org/officeDocument/2006/math">
                    <m:r>
                      <a:rPr lang="en-US" altLang="zh-CN" b="1" i="1" smtClean="0">
                        <a:latin typeface="Cambria Math"/>
                      </a:rPr>
                      <m:t>𝒇</m:t>
                    </m:r>
                    <m:d>
                      <m:dPr>
                        <m:ctrlPr>
                          <a:rPr lang="en-US" altLang="zh-CN" b="1" i="1" smtClean="0">
                            <a:latin typeface="Cambria Math" panose="02040503050406030204" pitchFamily="18" charset="0"/>
                          </a:rPr>
                        </m:ctrlPr>
                      </m:dPr>
                      <m:e>
                        <m:r>
                          <a:rPr lang="en-US" altLang="zh-CN" b="1" i="1" smtClean="0">
                            <a:latin typeface="Cambria Math"/>
                          </a:rPr>
                          <m:t>𝒙</m:t>
                        </m:r>
                      </m:e>
                    </m:d>
                    <m:r>
                      <a:rPr lang="en-US" altLang="zh-CN" b="1" i="1" smtClean="0">
                        <a:latin typeface="Cambria Math"/>
                      </a:rPr>
                      <m:t>≥</m:t>
                    </m:r>
                    <m:r>
                      <a:rPr lang="en-US" altLang="zh-CN" b="1" i="1" smtClean="0">
                        <a:latin typeface="Cambria Math"/>
                      </a:rPr>
                      <m:t>𝒇</m:t>
                    </m:r>
                    <m:d>
                      <m:dPr>
                        <m:ctrlPr>
                          <a:rPr lang="en-US" altLang="zh-CN" b="1" i="1" smtClean="0">
                            <a:latin typeface="Cambria Math" panose="02040503050406030204" pitchFamily="18" charset="0"/>
                          </a:rPr>
                        </m:ctrlPr>
                      </m:dPr>
                      <m:e>
                        <m:acc>
                          <m:accPr>
                            <m:chr m:val="̅"/>
                            <m:ctrlPr>
                              <a:rPr lang="en-US" altLang="zh-CN" b="1" i="1" smtClean="0">
                                <a:latin typeface="Cambria Math" panose="02040503050406030204" pitchFamily="18" charset="0"/>
                              </a:rPr>
                            </m:ctrlPr>
                          </m:accPr>
                          <m:e>
                            <m:r>
                              <a:rPr lang="en-US" altLang="zh-CN" b="1" i="1" smtClean="0">
                                <a:latin typeface="Cambria Math"/>
                              </a:rPr>
                              <m:t>𝒙</m:t>
                            </m:r>
                          </m:e>
                        </m:acc>
                      </m:e>
                    </m:d>
                    <m:r>
                      <a:rPr lang="en-US" altLang="zh-CN" b="1" i="1" smtClean="0">
                        <a:latin typeface="Cambria Math"/>
                      </a:rPr>
                      <m:t>,</m:t>
                    </m:r>
                  </m:oMath>
                </a14:m>
                <a:r>
                  <a:rPr lang="zh-CN" altLang="en-US" dirty="0"/>
                  <a:t>因此为全局极小点</a:t>
                </a:r>
                <a:endParaRPr lang="en-US" altLang="zh-CN" dirty="0"/>
              </a:p>
              <a:p>
                <a:endParaRPr lang="zh-CN" alt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389" t="-1735" r="-1257"/>
                </a:stretch>
              </a:blipFill>
            </p:spPr>
            <p:txBody>
              <a:bodyPr/>
              <a:lstStyle/>
              <a:p>
                <a:r>
                  <a:rPr lang="zh-CN" altLang="en-US">
                    <a:noFill/>
                  </a:rPr>
                  <a:t> </a:t>
                </a:r>
                <a:endParaRPr lang="zh-CN" altLang="en-US">
                  <a:noFill/>
                </a:endParaRPr>
              </a:p>
            </p:txBody>
          </p:sp>
        </mc:Fallback>
      </mc:AlternateContent>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1113" y="4329262"/>
            <a:ext cx="3762375"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附注几个基本概念</a:t>
            </a:r>
            <a:r>
              <a:rPr lang="en-US" altLang="zh-CN" dirty="0"/>
              <a:t>(3)</a:t>
            </a:r>
            <a:endParaRPr lang="zh-CN" altLang="en-US" dirty="0"/>
          </a:p>
        </p:txBody>
      </p:sp>
      <p:sp>
        <p:nvSpPr>
          <p:cNvPr id="3" name="Content Placeholder 2"/>
          <p:cNvSpPr>
            <a:spLocks noGrp="1"/>
          </p:cNvSpPr>
          <p:nvPr>
            <p:ph idx="1"/>
          </p:nvPr>
        </p:nvSpPr>
        <p:spPr/>
        <p:txBody>
          <a:bodyPr/>
          <a:lstStyle/>
          <a:p>
            <a:r>
              <a:rPr lang="zh-CN" altLang="en-US" dirty="0"/>
              <a:t>凸，拟凸，伪凸之间的关系</a:t>
            </a:r>
          </a:p>
        </p:txBody>
      </p:sp>
      <p:sp>
        <p:nvSpPr>
          <p:cNvPr id="4" name="矩形 3"/>
          <p:cNvSpPr/>
          <p:nvPr/>
        </p:nvSpPr>
        <p:spPr>
          <a:xfrm>
            <a:off x="6193136" y="2150006"/>
            <a:ext cx="3512840" cy="2062103"/>
          </a:xfrm>
          <a:prstGeom prst="rect">
            <a:avLst/>
          </a:prstGeom>
        </p:spPr>
        <p:txBody>
          <a:bodyPr wrap="square">
            <a:spAutoFit/>
          </a:bodyPr>
          <a:lstStyle/>
          <a:p>
            <a:pPr algn="l"/>
            <a:r>
              <a:rPr lang="zh-CN" altLang="en-US" sz="1600" b="0" dirty="0">
                <a:solidFill>
                  <a:srgbClr val="1A1A1A"/>
                </a:solidFill>
                <a:latin typeface="-apple-system"/>
              </a:rPr>
              <a:t>在</a:t>
            </a:r>
            <a:r>
              <a:rPr lang="en-US" altLang="zh-CN" sz="1600" b="0" dirty="0">
                <a:solidFill>
                  <a:srgbClr val="1A1A1A"/>
                </a:solidFill>
                <a:latin typeface="-apple-system"/>
              </a:rPr>
              <a:t>R</a:t>
            </a:r>
            <a:r>
              <a:rPr lang="zh-CN" altLang="en-US" sz="1600" b="0" dirty="0">
                <a:solidFill>
                  <a:srgbClr val="1A1A1A"/>
                </a:solidFill>
                <a:latin typeface="-apple-system"/>
              </a:rPr>
              <a:t>上考虑。在凸要求不高过</a:t>
            </a:r>
            <a:r>
              <a:rPr lang="en-US" altLang="zh-CN" sz="1600" b="0" dirty="0" err="1">
                <a:solidFill>
                  <a:srgbClr val="1A1A1A"/>
                </a:solidFill>
                <a:latin typeface="-apple-system"/>
              </a:rPr>
              <a:t>xy</a:t>
            </a:r>
            <a:r>
              <a:rPr lang="zh-CN" altLang="en-US" sz="1600" b="0" dirty="0">
                <a:solidFill>
                  <a:srgbClr val="1A1A1A"/>
                </a:solidFill>
                <a:latin typeface="-apple-system"/>
              </a:rPr>
              <a:t>连线的地方，拟凸只要求不高过</a:t>
            </a:r>
            <a:r>
              <a:rPr lang="en-US" altLang="zh-CN" sz="1600" b="0" dirty="0" err="1">
                <a:solidFill>
                  <a:srgbClr val="1A1A1A"/>
                </a:solidFill>
                <a:latin typeface="-apple-system"/>
              </a:rPr>
              <a:t>xy</a:t>
            </a:r>
            <a:r>
              <a:rPr lang="zh-CN" altLang="en-US" sz="1600" b="0" dirty="0">
                <a:solidFill>
                  <a:srgbClr val="1A1A1A"/>
                </a:solidFill>
                <a:latin typeface="-apple-system"/>
              </a:rPr>
              <a:t>中较大者，所以凸蕴含拟凸；而伪凸则要求，“切线”“指哪”函数“打哪”，即导数（或者更一般地，上</a:t>
            </a:r>
            <a:r>
              <a:rPr lang="en-US" altLang="zh-CN" sz="1600" b="0" dirty="0">
                <a:solidFill>
                  <a:srgbClr val="1A1A1A"/>
                </a:solidFill>
                <a:latin typeface="-apple-system"/>
              </a:rPr>
              <a:t>Dini</a:t>
            </a:r>
            <a:r>
              <a:rPr lang="zh-CN" altLang="en-US" sz="1600" b="0" dirty="0">
                <a:solidFill>
                  <a:srgbClr val="1A1A1A"/>
                </a:solidFill>
                <a:latin typeface="-apple-system"/>
              </a:rPr>
              <a:t>导数）非负则向右非减、非正则向左非减，也即所有的驻点都是极小值点，伪凸蕴含拟凸</a:t>
            </a:r>
            <a:endParaRPr lang="zh-CN" altLang="en-US" sz="1600" dirty="0"/>
          </a:p>
        </p:txBody>
      </p:sp>
      <p:sp>
        <p:nvSpPr>
          <p:cNvPr id="5" name="矩形 4">
            <a:extLst>
              <a:ext uri="{FF2B5EF4-FFF2-40B4-BE49-F238E27FC236}">
                <a16:creationId xmlns:a16="http://schemas.microsoft.com/office/drawing/2014/main" id="{3B512DB2-606C-403C-90B6-06A0DB20256A}"/>
              </a:ext>
            </a:extLst>
          </p:cNvPr>
          <p:cNvSpPr/>
          <p:nvPr/>
        </p:nvSpPr>
        <p:spPr bwMode="auto">
          <a:xfrm>
            <a:off x="1969443" y="1956699"/>
            <a:ext cx="1255365" cy="428124"/>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严格凸函数</a:t>
            </a:r>
          </a:p>
        </p:txBody>
      </p:sp>
      <p:sp>
        <p:nvSpPr>
          <p:cNvPr id="7" name="矩形 6">
            <a:extLst>
              <a:ext uri="{FF2B5EF4-FFF2-40B4-BE49-F238E27FC236}">
                <a16:creationId xmlns:a16="http://schemas.microsoft.com/office/drawing/2014/main" id="{D1BF4A82-97CC-488D-9CCD-51E30AE6DBA9}"/>
              </a:ext>
            </a:extLst>
          </p:cNvPr>
          <p:cNvSpPr/>
          <p:nvPr/>
        </p:nvSpPr>
        <p:spPr bwMode="auto">
          <a:xfrm>
            <a:off x="3653855" y="2892044"/>
            <a:ext cx="914400" cy="428124"/>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凸函数</a:t>
            </a:r>
          </a:p>
        </p:txBody>
      </p:sp>
      <p:sp>
        <p:nvSpPr>
          <p:cNvPr id="8" name="矩形 7">
            <a:extLst>
              <a:ext uri="{FF2B5EF4-FFF2-40B4-BE49-F238E27FC236}">
                <a16:creationId xmlns:a16="http://schemas.microsoft.com/office/drawing/2014/main" id="{70BFC043-FE9A-47E9-8A61-6567D0E29170}"/>
              </a:ext>
            </a:extLst>
          </p:cNvPr>
          <p:cNvSpPr/>
          <p:nvPr/>
        </p:nvSpPr>
        <p:spPr bwMode="auto">
          <a:xfrm>
            <a:off x="3564472" y="4212109"/>
            <a:ext cx="1058416" cy="428124"/>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伪凸函数</a:t>
            </a:r>
          </a:p>
        </p:txBody>
      </p:sp>
      <p:sp>
        <p:nvSpPr>
          <p:cNvPr id="9" name="矩形 8">
            <a:extLst>
              <a:ext uri="{FF2B5EF4-FFF2-40B4-BE49-F238E27FC236}">
                <a16:creationId xmlns:a16="http://schemas.microsoft.com/office/drawing/2014/main" id="{4D3A231A-FA46-42AD-A9AB-50ED169FF687}"/>
              </a:ext>
            </a:extLst>
          </p:cNvPr>
          <p:cNvSpPr/>
          <p:nvPr/>
        </p:nvSpPr>
        <p:spPr bwMode="auto">
          <a:xfrm>
            <a:off x="362738" y="5341297"/>
            <a:ext cx="1058416" cy="428124"/>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拟凸函数</a:t>
            </a:r>
          </a:p>
        </p:txBody>
      </p:sp>
      <p:sp>
        <p:nvSpPr>
          <p:cNvPr id="10" name="矩形 9">
            <a:extLst>
              <a:ext uri="{FF2B5EF4-FFF2-40B4-BE49-F238E27FC236}">
                <a16:creationId xmlns:a16="http://schemas.microsoft.com/office/drawing/2014/main" id="{3F24F7D5-9C96-416A-B82B-93DA8803571B}"/>
              </a:ext>
            </a:extLst>
          </p:cNvPr>
          <p:cNvSpPr/>
          <p:nvPr/>
        </p:nvSpPr>
        <p:spPr bwMode="auto">
          <a:xfrm>
            <a:off x="2173548" y="3033117"/>
            <a:ext cx="835236" cy="578025"/>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严格伪凸函数</a:t>
            </a:r>
          </a:p>
        </p:txBody>
      </p:sp>
      <p:sp>
        <p:nvSpPr>
          <p:cNvPr id="11" name="矩形 10">
            <a:extLst>
              <a:ext uri="{FF2B5EF4-FFF2-40B4-BE49-F238E27FC236}">
                <a16:creationId xmlns:a16="http://schemas.microsoft.com/office/drawing/2014/main" id="{181EAC97-C87F-4C06-890A-E646FE010CE3}"/>
              </a:ext>
            </a:extLst>
          </p:cNvPr>
          <p:cNvSpPr/>
          <p:nvPr/>
        </p:nvSpPr>
        <p:spPr bwMode="auto">
          <a:xfrm>
            <a:off x="3673405" y="5288716"/>
            <a:ext cx="835236" cy="578025"/>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严格拟凸函数</a:t>
            </a:r>
          </a:p>
        </p:txBody>
      </p:sp>
      <p:sp>
        <p:nvSpPr>
          <p:cNvPr id="12" name="矩形 11">
            <a:extLst>
              <a:ext uri="{FF2B5EF4-FFF2-40B4-BE49-F238E27FC236}">
                <a16:creationId xmlns:a16="http://schemas.microsoft.com/office/drawing/2014/main" id="{60AC9517-14F3-47ED-9D9A-6A4B428990AE}"/>
              </a:ext>
            </a:extLst>
          </p:cNvPr>
          <p:cNvSpPr/>
          <p:nvPr/>
        </p:nvSpPr>
        <p:spPr bwMode="auto">
          <a:xfrm>
            <a:off x="479202" y="3967260"/>
            <a:ext cx="835236" cy="578025"/>
          </a:xfrm>
          <a:prstGeom prst="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强拟凸函数</a:t>
            </a:r>
          </a:p>
        </p:txBody>
      </p:sp>
      <p:cxnSp>
        <p:nvCxnSpPr>
          <p:cNvPr id="15" name="直接箭头连接符 14">
            <a:extLst>
              <a:ext uri="{FF2B5EF4-FFF2-40B4-BE49-F238E27FC236}">
                <a16:creationId xmlns:a16="http://schemas.microsoft.com/office/drawing/2014/main" id="{EB6B37D1-F42F-42AC-9D07-6D43D0F076B9}"/>
              </a:ext>
            </a:extLst>
          </p:cNvPr>
          <p:cNvCxnSpPr>
            <a:cxnSpLocks/>
            <a:stCxn id="12" idx="2"/>
            <a:endCxn id="9" idx="0"/>
          </p:cNvCxnSpPr>
          <p:nvPr/>
        </p:nvCxnSpPr>
        <p:spPr bwMode="auto">
          <a:xfrm flipH="1">
            <a:off x="891946" y="4545285"/>
            <a:ext cx="4874" cy="796012"/>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21" name="直接箭头连接符 20">
            <a:extLst>
              <a:ext uri="{FF2B5EF4-FFF2-40B4-BE49-F238E27FC236}">
                <a16:creationId xmlns:a16="http://schemas.microsoft.com/office/drawing/2014/main" id="{1384BD81-2E91-455D-8F1A-016C63E88ED4}"/>
              </a:ext>
            </a:extLst>
          </p:cNvPr>
          <p:cNvCxnSpPr>
            <a:cxnSpLocks/>
            <a:stCxn id="5" idx="2"/>
            <a:endCxn id="10" idx="0"/>
          </p:cNvCxnSpPr>
          <p:nvPr/>
        </p:nvCxnSpPr>
        <p:spPr bwMode="auto">
          <a:xfrm flipH="1">
            <a:off x="2591166" y="2384823"/>
            <a:ext cx="5960" cy="648294"/>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24" name="文本框 23">
            <a:extLst>
              <a:ext uri="{FF2B5EF4-FFF2-40B4-BE49-F238E27FC236}">
                <a16:creationId xmlns:a16="http://schemas.microsoft.com/office/drawing/2014/main" id="{D46C4713-8389-41CD-BD49-40101B80D669}"/>
              </a:ext>
            </a:extLst>
          </p:cNvPr>
          <p:cNvSpPr txBox="1"/>
          <p:nvPr/>
        </p:nvSpPr>
        <p:spPr>
          <a:xfrm>
            <a:off x="2288046" y="2687344"/>
            <a:ext cx="649537" cy="369332"/>
          </a:xfrm>
          <a:prstGeom prst="rect">
            <a:avLst/>
          </a:prstGeom>
          <a:noFill/>
        </p:spPr>
        <p:txBody>
          <a:bodyPr wrap="none" rtlCol="0">
            <a:spAutoFit/>
          </a:bodyPr>
          <a:lstStyle/>
          <a:p>
            <a:r>
              <a:rPr lang="zh-CN" altLang="en-US" sz="1800" dirty="0"/>
              <a:t>可微</a:t>
            </a:r>
          </a:p>
        </p:txBody>
      </p:sp>
      <p:cxnSp>
        <p:nvCxnSpPr>
          <p:cNvPr id="26" name="直接箭头连接符 25">
            <a:extLst>
              <a:ext uri="{FF2B5EF4-FFF2-40B4-BE49-F238E27FC236}">
                <a16:creationId xmlns:a16="http://schemas.microsoft.com/office/drawing/2014/main" id="{6A6C5821-8E51-4A13-8655-BCDD8A280739}"/>
              </a:ext>
            </a:extLst>
          </p:cNvPr>
          <p:cNvCxnSpPr>
            <a:cxnSpLocks/>
            <a:stCxn id="7" idx="2"/>
            <a:endCxn id="8" idx="0"/>
          </p:cNvCxnSpPr>
          <p:nvPr/>
        </p:nvCxnSpPr>
        <p:spPr bwMode="auto">
          <a:xfrm flipH="1">
            <a:off x="4093680" y="3320168"/>
            <a:ext cx="17375" cy="891941"/>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27" name="文本框 26">
            <a:extLst>
              <a:ext uri="{FF2B5EF4-FFF2-40B4-BE49-F238E27FC236}">
                <a16:creationId xmlns:a16="http://schemas.microsoft.com/office/drawing/2014/main" id="{395FD44D-26E6-4B7E-9367-C395E45A01F6}"/>
              </a:ext>
            </a:extLst>
          </p:cNvPr>
          <p:cNvSpPr txBox="1"/>
          <p:nvPr/>
        </p:nvSpPr>
        <p:spPr>
          <a:xfrm>
            <a:off x="3786286" y="3599319"/>
            <a:ext cx="649537" cy="369332"/>
          </a:xfrm>
          <a:prstGeom prst="rect">
            <a:avLst/>
          </a:prstGeom>
          <a:noFill/>
        </p:spPr>
        <p:txBody>
          <a:bodyPr wrap="none" rtlCol="0">
            <a:spAutoFit/>
          </a:bodyPr>
          <a:lstStyle/>
          <a:p>
            <a:r>
              <a:rPr lang="zh-CN" altLang="en-US" sz="1800" dirty="0"/>
              <a:t>可微</a:t>
            </a:r>
          </a:p>
        </p:txBody>
      </p:sp>
      <p:cxnSp>
        <p:nvCxnSpPr>
          <p:cNvPr id="30" name="直接箭头连接符 29">
            <a:extLst>
              <a:ext uri="{FF2B5EF4-FFF2-40B4-BE49-F238E27FC236}">
                <a16:creationId xmlns:a16="http://schemas.microsoft.com/office/drawing/2014/main" id="{0C462B9A-6A76-4961-B1EC-97F208A3EA90}"/>
              </a:ext>
            </a:extLst>
          </p:cNvPr>
          <p:cNvCxnSpPr>
            <a:cxnSpLocks/>
            <a:stCxn id="8" idx="2"/>
            <a:endCxn id="11" idx="0"/>
          </p:cNvCxnSpPr>
          <p:nvPr/>
        </p:nvCxnSpPr>
        <p:spPr bwMode="auto">
          <a:xfrm flipH="1">
            <a:off x="4091023" y="4640233"/>
            <a:ext cx="2657" cy="648483"/>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7" name="直接箭头连接符 36">
            <a:extLst>
              <a:ext uri="{FF2B5EF4-FFF2-40B4-BE49-F238E27FC236}">
                <a16:creationId xmlns:a16="http://schemas.microsoft.com/office/drawing/2014/main" id="{F72924D2-9A1A-40CA-9403-12E3B3F611C6}"/>
              </a:ext>
            </a:extLst>
          </p:cNvPr>
          <p:cNvCxnSpPr>
            <a:cxnSpLocks/>
            <a:stCxn id="11" idx="1"/>
            <a:endCxn id="9" idx="3"/>
          </p:cNvCxnSpPr>
          <p:nvPr/>
        </p:nvCxnSpPr>
        <p:spPr bwMode="auto">
          <a:xfrm flipH="1" flipV="1">
            <a:off x="1421154" y="5555359"/>
            <a:ext cx="2252251" cy="22370"/>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41" name="文本框 40">
            <a:extLst>
              <a:ext uri="{FF2B5EF4-FFF2-40B4-BE49-F238E27FC236}">
                <a16:creationId xmlns:a16="http://schemas.microsoft.com/office/drawing/2014/main" id="{0CD42153-5814-4738-8BE5-B1B5B5AABCEA}"/>
              </a:ext>
            </a:extLst>
          </p:cNvPr>
          <p:cNvSpPr txBox="1"/>
          <p:nvPr/>
        </p:nvSpPr>
        <p:spPr>
          <a:xfrm>
            <a:off x="1904298" y="5103498"/>
            <a:ext cx="1114408" cy="369332"/>
          </a:xfrm>
          <a:prstGeom prst="rect">
            <a:avLst/>
          </a:prstGeom>
          <a:noFill/>
        </p:spPr>
        <p:txBody>
          <a:bodyPr wrap="none" rtlCol="0">
            <a:spAutoFit/>
          </a:bodyPr>
          <a:lstStyle/>
          <a:p>
            <a:r>
              <a:rPr lang="zh-CN" altLang="en-US" sz="1800" dirty="0"/>
              <a:t>下半连续</a:t>
            </a:r>
          </a:p>
        </p:txBody>
      </p:sp>
      <p:cxnSp>
        <p:nvCxnSpPr>
          <p:cNvPr id="49" name="连接符: 肘形 48">
            <a:extLst>
              <a:ext uri="{FF2B5EF4-FFF2-40B4-BE49-F238E27FC236}">
                <a16:creationId xmlns:a16="http://schemas.microsoft.com/office/drawing/2014/main" id="{1758F78D-4B67-46B1-9FDB-1864CF0415A2}"/>
              </a:ext>
            </a:extLst>
          </p:cNvPr>
          <p:cNvCxnSpPr>
            <a:cxnSpLocks/>
            <a:stCxn id="7" idx="3"/>
            <a:endCxn id="11" idx="3"/>
          </p:cNvCxnSpPr>
          <p:nvPr/>
        </p:nvCxnSpPr>
        <p:spPr bwMode="auto">
          <a:xfrm flipH="1">
            <a:off x="4508641" y="3106106"/>
            <a:ext cx="59614" cy="2471623"/>
          </a:xfrm>
          <a:prstGeom prst="bentConnector3">
            <a:avLst>
              <a:gd name="adj1" fmla="val -383467"/>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56" name="连接符: 肘形 55">
            <a:extLst>
              <a:ext uri="{FF2B5EF4-FFF2-40B4-BE49-F238E27FC236}">
                <a16:creationId xmlns:a16="http://schemas.microsoft.com/office/drawing/2014/main" id="{333B1EC3-9F72-48B2-A7E7-0ECF10C33DDD}"/>
              </a:ext>
            </a:extLst>
          </p:cNvPr>
          <p:cNvCxnSpPr>
            <a:stCxn id="7" idx="3"/>
            <a:endCxn id="9" idx="2"/>
          </p:cNvCxnSpPr>
          <p:nvPr/>
        </p:nvCxnSpPr>
        <p:spPr bwMode="auto">
          <a:xfrm flipH="1">
            <a:off x="891946" y="3106106"/>
            <a:ext cx="3676309" cy="2663315"/>
          </a:xfrm>
          <a:prstGeom prst="bentConnector4">
            <a:avLst>
              <a:gd name="adj1" fmla="val -6218"/>
              <a:gd name="adj2" fmla="val 108583"/>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60" name="连接符: 肘形 59">
            <a:extLst>
              <a:ext uri="{FF2B5EF4-FFF2-40B4-BE49-F238E27FC236}">
                <a16:creationId xmlns:a16="http://schemas.microsoft.com/office/drawing/2014/main" id="{FEE76ECE-A5FD-4665-8BDE-17CE45F6116D}"/>
              </a:ext>
            </a:extLst>
          </p:cNvPr>
          <p:cNvCxnSpPr>
            <a:cxnSpLocks/>
            <a:stCxn id="5" idx="1"/>
            <a:endCxn id="12" idx="0"/>
          </p:cNvCxnSpPr>
          <p:nvPr/>
        </p:nvCxnSpPr>
        <p:spPr bwMode="auto">
          <a:xfrm rot="10800000" flipV="1">
            <a:off x="896821" y="2170760"/>
            <a:ext cx="1072623" cy="1796499"/>
          </a:xfrm>
          <a:prstGeom prst="bentConnector2">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8913" name="连接符: 肘形 38912">
            <a:extLst>
              <a:ext uri="{FF2B5EF4-FFF2-40B4-BE49-F238E27FC236}">
                <a16:creationId xmlns:a16="http://schemas.microsoft.com/office/drawing/2014/main" id="{C7F95F40-B455-484C-B2FC-03E8933BFFD8}"/>
              </a:ext>
            </a:extLst>
          </p:cNvPr>
          <p:cNvCxnSpPr>
            <a:stCxn id="5" idx="3"/>
            <a:endCxn id="7" idx="0"/>
          </p:cNvCxnSpPr>
          <p:nvPr/>
        </p:nvCxnSpPr>
        <p:spPr bwMode="auto">
          <a:xfrm>
            <a:off x="3224808" y="2170761"/>
            <a:ext cx="886247" cy="721283"/>
          </a:xfrm>
          <a:prstGeom prst="bentConnector2">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8919" name="连接符: 肘形 38918">
            <a:extLst>
              <a:ext uri="{FF2B5EF4-FFF2-40B4-BE49-F238E27FC236}">
                <a16:creationId xmlns:a16="http://schemas.microsoft.com/office/drawing/2014/main" id="{3D5149DE-2AE5-43F9-8607-12814998AF85}"/>
              </a:ext>
            </a:extLst>
          </p:cNvPr>
          <p:cNvCxnSpPr>
            <a:stCxn id="10" idx="2"/>
            <a:endCxn id="8" idx="1"/>
          </p:cNvCxnSpPr>
          <p:nvPr/>
        </p:nvCxnSpPr>
        <p:spPr bwMode="auto">
          <a:xfrm rot="16200000" flipH="1">
            <a:off x="2670305" y="3532003"/>
            <a:ext cx="815029" cy="973306"/>
          </a:xfrm>
          <a:prstGeom prst="bentConnector2">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8921" name="连接符: 肘形 38920">
            <a:extLst>
              <a:ext uri="{FF2B5EF4-FFF2-40B4-BE49-F238E27FC236}">
                <a16:creationId xmlns:a16="http://schemas.microsoft.com/office/drawing/2014/main" id="{77A6D2DD-593C-4526-8AB0-85C1B61F947D}"/>
              </a:ext>
            </a:extLst>
          </p:cNvPr>
          <p:cNvCxnSpPr>
            <a:stCxn id="10" idx="1"/>
            <a:endCxn id="12" idx="3"/>
          </p:cNvCxnSpPr>
          <p:nvPr/>
        </p:nvCxnSpPr>
        <p:spPr bwMode="auto">
          <a:xfrm rot="10800000" flipV="1">
            <a:off x="1314438" y="3322129"/>
            <a:ext cx="859110" cy="934143"/>
          </a:xfrm>
          <a:prstGeom prst="bentConnector3">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cxnSp>
        <p:nvCxnSpPr>
          <p:cNvPr id="38925" name="连接符: 肘形 38924">
            <a:extLst>
              <a:ext uri="{FF2B5EF4-FFF2-40B4-BE49-F238E27FC236}">
                <a16:creationId xmlns:a16="http://schemas.microsoft.com/office/drawing/2014/main" id="{C7E87A7E-3EBC-4850-935F-31AF1CDA111F}"/>
              </a:ext>
            </a:extLst>
          </p:cNvPr>
          <p:cNvCxnSpPr>
            <a:stCxn id="12" idx="2"/>
            <a:endCxn id="11" idx="0"/>
          </p:cNvCxnSpPr>
          <p:nvPr/>
        </p:nvCxnSpPr>
        <p:spPr bwMode="auto">
          <a:xfrm rot="16200000" flipH="1">
            <a:off x="2122206" y="3319898"/>
            <a:ext cx="743431" cy="3194203"/>
          </a:xfrm>
          <a:prstGeom prst="bentConnector3">
            <a:avLst/>
          </a:prstGeom>
          <a:ln>
            <a:headEnd type="none" w="med" len="med"/>
            <a:tailEnd type="triangle"/>
          </a:ln>
        </p:spPr>
        <p:style>
          <a:lnRef idx="2">
            <a:schemeClr val="dk1"/>
          </a:lnRef>
          <a:fillRef idx="0">
            <a:schemeClr val="dk1"/>
          </a:fillRef>
          <a:effectRef idx="1">
            <a:schemeClr val="dk1"/>
          </a:effectRef>
          <a:fontRef idx="minor">
            <a:schemeClr val="tx1"/>
          </a:fontRef>
        </p:style>
      </p:cxnSp>
    </p:spTree>
  </p:cSld>
  <p:clrMapOvr>
    <a:masterClrMapping/>
  </p:clrMapOvr>
  <p:transition spd="med">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072F35-DD29-4E34-BCB2-32899128DC35}"/>
              </a:ext>
            </a:extLst>
          </p:cNvPr>
          <p:cNvSpPr>
            <a:spLocks noGrp="1"/>
          </p:cNvSpPr>
          <p:nvPr>
            <p:ph type="title"/>
          </p:nvPr>
        </p:nvSpPr>
        <p:spPr/>
        <p:txBody>
          <a:bodyPr/>
          <a:lstStyle/>
          <a:p>
            <a:r>
              <a:rPr lang="zh-CN" altLang="en-US" dirty="0"/>
              <a:t>强凸函数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6D4750-E9BC-4080-83AC-6D4B67F8DA6E}"/>
                  </a:ext>
                </a:extLst>
              </p:cNvPr>
              <p:cNvSpPr>
                <a:spLocks noGrp="1"/>
              </p:cNvSpPr>
              <p:nvPr>
                <p:ph idx="1"/>
              </p:nvPr>
            </p:nvSpPr>
            <p:spPr/>
            <p:txBody>
              <a:bodyPr/>
              <a:lstStyle/>
              <a:p>
                <a:r>
                  <a:rPr lang="zh-CN" altLang="en-US" dirty="0"/>
                  <a:t>函数</a:t>
                </a:r>
                <a14:m>
                  <m:oMath xmlns:m="http://schemas.openxmlformats.org/officeDocument/2006/math">
                    <m:r>
                      <a:rPr lang="en-US" altLang="zh-CN" b="1" i="1" smtClean="0">
                        <a:latin typeface="Cambria Math" panose="02040503050406030204" pitchFamily="18" charset="0"/>
                      </a:rPr>
                      <m:t>𝒇</m:t>
                    </m:r>
                    <m:r>
                      <a:rPr lang="zh-CN" altLang="en-US" i="1">
                        <a:latin typeface="Cambria Math" panose="02040503050406030204" pitchFamily="18" charset="0"/>
                      </a:rPr>
                      <m:t>定义</m:t>
                    </m:r>
                    <m:r>
                      <m:rPr>
                        <m:nor/>
                      </m:rPr>
                      <a:rPr lang="zh-CN" altLang="en-US" dirty="0"/>
                      <m:t>非空开</m:t>
                    </m:r>
                    <m:r>
                      <a:rPr lang="zh-CN" altLang="en-US" i="1" dirty="0" smtClean="0">
                        <a:latin typeface="Cambria Math" panose="02040503050406030204" pitchFamily="18" charset="0"/>
                      </a:rPr>
                      <m:t>凸</m:t>
                    </m:r>
                    <m:r>
                      <m:rPr>
                        <m:nor/>
                      </m:rPr>
                      <a:rPr lang="zh-CN" altLang="en-US" dirty="0"/>
                      <m:t>集</m:t>
                    </m:r>
                    <m:r>
                      <a:rPr lang="en-US" altLang="zh-CN" i="1">
                        <a:latin typeface="Cambria Math"/>
                      </a:rPr>
                      <m:t>𝑺</m:t>
                    </m:r>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𝑹</m:t>
                        </m:r>
                      </m:e>
                      <m:sup>
                        <m:r>
                          <a:rPr lang="en-US" altLang="zh-CN" i="1">
                            <a:latin typeface="Cambria Math"/>
                          </a:rPr>
                          <m:t>𝒏</m:t>
                        </m:r>
                      </m:sup>
                    </m:sSup>
                    <m:r>
                      <m:rPr>
                        <m:nor/>
                      </m:rPr>
                      <a:rPr lang="zh-CN" altLang="en-US" dirty="0"/>
                      <m:t>上的可微函数</m:t>
                    </m:r>
                    <m:r>
                      <a:rPr lang="zh-CN" altLang="en-US" i="1" dirty="0">
                        <a:latin typeface="Cambria Math" panose="02040503050406030204" pitchFamily="18" charset="0"/>
                      </a:rPr>
                      <m:t>，</m:t>
                    </m:r>
                  </m:oMath>
                </a14:m>
                <a:r>
                  <a:rPr lang="zh-CN" altLang="en-US" dirty="0"/>
                  <a:t>如果存在常数</a:t>
                </a:r>
                <a14:m>
                  <m:oMath xmlns:m="http://schemas.openxmlformats.org/officeDocument/2006/math">
                    <m:r>
                      <a:rPr lang="en-US" altLang="zh-CN" b="1" i="1" smtClean="0">
                        <a:latin typeface="Cambria Math" panose="02040503050406030204" pitchFamily="18" charset="0"/>
                      </a:rPr>
                      <m:t>𝝁</m:t>
                    </m:r>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oMath>
                </a14:m>
                <a:r>
                  <a:rPr lang="zh-CN" altLang="en-US" dirty="0"/>
                  <a:t>对于</a:t>
                </a:r>
                <a14:m>
                  <m:oMath xmlns:m="http://schemas.openxmlformats.org/officeDocument/2006/math">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𝒚</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𝑺</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𝜶</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𝟎</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𝟏</m:t>
                    </m:r>
                    <m:r>
                      <a:rPr lang="en-US" altLang="zh-CN" b="1" i="1" dirty="0" smtClean="0">
                        <a:latin typeface="Cambria Math" panose="02040503050406030204" pitchFamily="18" charset="0"/>
                      </a:rPr>
                      <m:t>]</m:t>
                    </m:r>
                  </m:oMath>
                </a14:m>
                <a:r>
                  <a:rPr lang="zh-CN" altLang="en-US" dirty="0"/>
                  <a:t>有</a:t>
                </a:r>
                <a:endParaRPr lang="en-US" altLang="zh-CN" dirty="0"/>
              </a:p>
              <a:p>
                <a14:m>
                  <m:oMath xmlns:m="http://schemas.openxmlformats.org/officeDocument/2006/math">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𝜶</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𝜶</m:t>
                            </m:r>
                          </m:e>
                        </m:d>
                        <m:r>
                          <a:rPr lang="en-US" altLang="zh-CN" b="1" i="1" smtClean="0">
                            <a:latin typeface="Cambria Math" panose="02040503050406030204" pitchFamily="18" charset="0"/>
                          </a:rPr>
                          <m:t>𝒚</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𝜶</m:t>
                    </m:r>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b="1" i="1" smtClean="0">
                        <a:latin typeface="Cambria Math" panose="02040503050406030204" pitchFamily="18" charset="0"/>
                      </a:rPr>
                      <m:t>+</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𝜶</m:t>
                        </m:r>
                      </m:e>
                    </m:d>
                    <m:r>
                      <a:rPr lang="en-US" altLang="zh-CN" b="1" i="1" smtClean="0">
                        <a:latin typeface="Cambria Math" panose="02040503050406030204" pitchFamily="18" charset="0"/>
                      </a:rPr>
                      <m:t>𝒇</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𝒚</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𝝁𝜶</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𝜶</m:t>
                            </m:r>
                          </m:e>
                        </m:d>
                      </m:num>
                      <m:den>
                        <m:r>
                          <a:rPr lang="en-US" altLang="zh-CN" b="1" i="1" smtClean="0">
                            <a:latin typeface="Cambria Math" panose="02040503050406030204" pitchFamily="18" charset="0"/>
                          </a:rPr>
                          <m:t>𝟐</m:t>
                        </m:r>
                      </m:den>
                    </m:f>
                    <m:r>
                      <m:rPr>
                        <m:lit/>
                      </m:rP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m:rPr>
                        <m:lit/>
                      </m:rP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m:rPr>
                            <m:lit/>
                          </m:rPr>
                          <a:rPr lang="en-US" altLang="zh-CN" b="1" i="1" smtClean="0">
                            <a:latin typeface="Cambria Math" panose="02040503050406030204" pitchFamily="18" charset="0"/>
                          </a:rPr>
                          <m:t>|</m:t>
                        </m:r>
                      </m:e>
                      <m:sup>
                        <m:r>
                          <a:rPr lang="en-US" altLang="zh-CN" b="1" i="1" smtClean="0">
                            <a:latin typeface="Cambria Math" panose="02040503050406030204" pitchFamily="18" charset="0"/>
                          </a:rPr>
                          <m:t>𝟐</m:t>
                        </m:r>
                      </m:sup>
                    </m:sSup>
                  </m:oMath>
                </a14:m>
                <a:r>
                  <a:rPr lang="en-US" altLang="zh-CN" dirty="0"/>
                  <a:t>,</a:t>
                </a:r>
              </a:p>
              <a:p>
                <a14:m>
                  <m:oMath xmlns:m="http://schemas.openxmlformats.org/officeDocument/2006/math">
                    <m:r>
                      <a:rPr lang="en-US" altLang="zh-CN" b="1" i="1" smtClean="0">
                        <a:latin typeface="Cambria Math" panose="02040503050406030204" pitchFamily="18" charset="0"/>
                      </a:rPr>
                      <m:t>𝝁</m:t>
                    </m:r>
                  </m:oMath>
                </a14:m>
                <a:r>
                  <a:rPr lang="zh-CN" altLang="en-US" dirty="0"/>
                  <a:t>称为强凸系数，这样的</a:t>
                </a:r>
                <a:r>
                  <a:rPr lang="zh-CN" altLang="en-US"/>
                  <a:t>函数也称为</a:t>
                </a:r>
                <a14:m>
                  <m:oMath xmlns:m="http://schemas.openxmlformats.org/officeDocument/2006/math">
                    <m:r>
                      <a:rPr lang="en-US" altLang="zh-CN" b="1" i="1" smtClean="0">
                        <a:latin typeface="Cambria Math" panose="02040503050406030204" pitchFamily="18" charset="0"/>
                      </a:rPr>
                      <m:t>𝝁</m:t>
                    </m:r>
                  </m:oMath>
                </a14:m>
                <a:r>
                  <a:rPr lang="en-US" altLang="zh-CN" dirty="0"/>
                  <a:t>-</a:t>
                </a:r>
                <a:r>
                  <a:rPr lang="zh-CN" altLang="en-US" dirty="0"/>
                  <a:t>强凸函数</a:t>
                </a:r>
              </a:p>
            </p:txBody>
          </p:sp>
        </mc:Choice>
        <mc:Fallback xmlns="">
          <p:sp>
            <p:nvSpPr>
              <p:cNvPr id="3" name="内容占位符 2">
                <a:extLst>
                  <a:ext uri="{FF2B5EF4-FFF2-40B4-BE49-F238E27FC236}">
                    <a16:creationId xmlns:a16="http://schemas.microsoft.com/office/drawing/2014/main" id="{626D4750-E9BC-4080-83AC-6D4B67F8DA6E}"/>
                  </a:ext>
                </a:extLst>
              </p:cNvPr>
              <p:cNvSpPr>
                <a:spLocks noGrp="1" noRot="1" noChangeAspect="1" noMove="1" noResize="1" noEditPoints="1" noAdjustHandles="1" noChangeArrowheads="1" noChangeShapeType="1" noTextEdit="1"/>
              </p:cNvSpPr>
              <p:nvPr>
                <p:ph idx="1"/>
              </p:nvPr>
            </p:nvSpPr>
            <p:spPr>
              <a:blipFill>
                <a:blip r:embed="rId2"/>
                <a:stretch>
                  <a:fillRect l="-1389" t="-1627" r="-9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0699144"/>
      </p:ext>
    </p:extLst>
  </p:cSld>
  <p:clrMapOvr>
    <a:masterClrMapping/>
  </p:clrMapOvr>
  <p:transition spd="med">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AF306E-962B-4BB1-8BDF-1C9132D5FD6F}"/>
              </a:ext>
            </a:extLst>
          </p:cNvPr>
          <p:cNvSpPr>
            <a:spLocks noGrp="1"/>
          </p:cNvSpPr>
          <p:nvPr>
            <p:ph type="title"/>
          </p:nvPr>
        </p:nvSpPr>
        <p:spPr/>
        <p:txBody>
          <a:bodyPr/>
          <a:lstStyle/>
          <a:p>
            <a:r>
              <a:rPr lang="zh-CN" altLang="en-US" dirty="0"/>
              <a:t>优化算法总览</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3CDC9BD-250A-4B7D-9896-5A394D84D13F}"/>
                  </a:ext>
                </a:extLst>
              </p:cNvPr>
              <p:cNvSpPr>
                <a:spLocks noGrp="1"/>
              </p:cNvSpPr>
              <p:nvPr>
                <p:ph idx="1"/>
              </p:nvPr>
            </p:nvSpPr>
            <p:spPr/>
            <p:txBody>
              <a:bodyPr/>
              <a:lstStyle/>
              <a:p>
                <a:r>
                  <a:rPr lang="zh-CN" altLang="en-US" sz="2400" dirty="0"/>
                  <a:t>保证收敛到期望解，以及相关的收敛速率和复杂性分析，以及适合大规模问题的结构和分布式计算等特殊性质！</a:t>
                </a:r>
                <a:endParaRPr lang="en-US" altLang="zh-CN" sz="2400" dirty="0"/>
              </a:p>
              <a:p>
                <a:r>
                  <a:rPr lang="zh-CN" altLang="en-US" sz="2400" dirty="0"/>
                  <a:t>第一类主要算法：迭代下降（</a:t>
                </a:r>
                <a:r>
                  <a:rPr lang="en-US" altLang="zh-CN" sz="2400" dirty="0"/>
                  <a:t>iterative descent</a:t>
                </a:r>
                <a:r>
                  <a:rPr lang="zh-CN" altLang="en-US" sz="2400" dirty="0"/>
                  <a:t>）类算法，构建</a:t>
                </a:r>
                <a14:m>
                  <m:oMath xmlns:m="http://schemas.openxmlformats.org/officeDocument/2006/math">
                    <m:d>
                      <m:dPr>
                        <m:begChr m:val="{"/>
                        <m:endChr m:val="}"/>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𝑿</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𝝓</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e>
                    </m:d>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𝝓</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e>
                    </m:d>
                    <m:r>
                      <a:rPr lang="en-US" altLang="zh-CN" sz="2400" b="1" i="1" smtClean="0">
                        <a:latin typeface="Cambria Math" panose="02040503050406030204" pitchFamily="18" charset="0"/>
                      </a:rPr>
                      <m:t>,</m:t>
                    </m:r>
                  </m:oMath>
                </a14:m>
                <a:r>
                  <a:rPr lang="zh-CN" altLang="en-US" sz="2400" dirty="0"/>
                  <a:t>其中函数</a:t>
                </a:r>
                <a14:m>
                  <m:oMath xmlns:m="http://schemas.openxmlformats.org/officeDocument/2006/math">
                    <m:r>
                      <a:rPr lang="en-US" altLang="zh-CN" sz="2400" b="1" i="1" smtClean="0">
                        <a:latin typeface="Cambria Math" panose="02040503050406030204" pitchFamily="18" charset="0"/>
                      </a:rPr>
                      <m:t>𝝓</m:t>
                    </m:r>
                  </m:oMath>
                </a14:m>
                <a:r>
                  <a:rPr lang="zh-CN" altLang="en-US" sz="2400" dirty="0"/>
                  <a:t>用来度量解序列与最优解的逼近程度，最终：</a:t>
                </a:r>
                <a:endParaRPr lang="en-US" altLang="zh-CN" sz="2400" dirty="0"/>
              </a:p>
              <a:p>
                <a14:m>
                  <m:oMath xmlns:m="http://schemas.openxmlformats.org/officeDocument/2006/math">
                    <m:r>
                      <a:rPr lang="en-US" altLang="zh-CN" sz="2400" b="1" i="1" smtClean="0">
                        <a:latin typeface="Cambria Math" panose="02040503050406030204" pitchFamily="18" charset="0"/>
                      </a:rPr>
                      <m:t>𝒂𝒓𝒈𝒎𝒊</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𝒏</m:t>
                        </m:r>
                      </m:e>
                      <m:sub>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𝑿</m:t>
                        </m:r>
                      </m:sub>
                    </m:sSub>
                    <m:r>
                      <a:rPr lang="en-US" altLang="zh-CN" sz="2400" b="1" i="1" smtClean="0">
                        <a:latin typeface="Cambria Math" panose="02040503050406030204" pitchFamily="18" charset="0"/>
                      </a:rPr>
                      <m:t>𝝓</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𝒂𝒓𝒈𝒎𝒊</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𝒏</m:t>
                        </m:r>
                      </m:e>
                      <m:sub>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𝑿</m:t>
                        </m:r>
                      </m:sub>
                    </m:sSub>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oMath>
                </a14:m>
                <a:endParaRPr lang="en-US" altLang="zh-CN" sz="2400" b="1" dirty="0"/>
              </a:p>
              <a:p>
                <a:pPr lvl="1"/>
                <a:r>
                  <a:rPr lang="zh-CN" altLang="en-US" sz="1800" b="1" dirty="0"/>
                  <a:t>例如依赖于可微性的梯度法和牛顿法</a:t>
                </a:r>
                <a:endParaRPr lang="en-US" altLang="zh-CN" sz="1800" b="1" dirty="0"/>
              </a:p>
              <a:p>
                <a:r>
                  <a:rPr lang="zh-CN" altLang="en-US" sz="2400" dirty="0"/>
                  <a:t>第二类近似算法</a:t>
                </a:r>
                <a:r>
                  <a:rPr lang="en-US" altLang="zh-CN" sz="2400" dirty="0"/>
                  <a:t>(approximation),</a:t>
                </a:r>
                <a:r>
                  <a:rPr lang="zh-CN" altLang="en-US" sz="2400" dirty="0"/>
                  <a:t>生成序列</a:t>
                </a:r>
                <a14:m>
                  <m:oMath xmlns:m="http://schemas.openxmlformats.org/officeDocument/2006/math">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oMath>
                </a14:m>
                <a:r>
                  <a:rPr lang="zh-CN" altLang="en-US" sz="2400" dirty="0"/>
                  <a:t>不一定是可行的，通过在每个</a:t>
                </a:r>
                <a14:m>
                  <m:oMath xmlns:m="http://schemas.openxmlformats.org/officeDocument/2006/math">
                    <m:r>
                      <a:rPr lang="en-US" altLang="zh-CN" sz="2400" b="1" i="1" smtClean="0">
                        <a:latin typeface="Cambria Math" panose="02040503050406030204" pitchFamily="18" charset="0"/>
                      </a:rPr>
                      <m:t>𝒌</m:t>
                    </m:r>
                  </m:oMath>
                </a14:m>
                <a:r>
                  <a:rPr lang="zh-CN" altLang="en-US" sz="2400" dirty="0"/>
                  <a:t>处求解原优化问题的一个近似问题来得到：</a:t>
                </a:r>
                <a:endParaRPr lang="en-US" altLang="zh-CN" sz="2400" dirty="0"/>
              </a:p>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𝒂𝒓𝒈𝒎𝒊</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𝒏</m:t>
                        </m:r>
                      </m:e>
                      <m:sub>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𝑿</m:t>
                            </m:r>
                          </m:e>
                          <m:sub>
                            <m:r>
                              <a:rPr lang="en-US" altLang="zh-CN" sz="2400" b="1" i="1" smtClean="0">
                                <a:latin typeface="Cambria Math" panose="02040503050406030204" pitchFamily="18" charset="0"/>
                              </a:rPr>
                              <m:t>𝒌</m:t>
                            </m:r>
                          </m:sub>
                        </m:sSub>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𝑭</m:t>
                        </m:r>
                      </m:e>
                      <m:sub>
                        <m:r>
                          <a:rPr lang="en-US" altLang="zh-CN" sz="2400" b="1" i="1" smtClean="0">
                            <a:latin typeface="Cambria Math" panose="02040503050406030204" pitchFamily="18" charset="0"/>
                          </a:rPr>
                          <m:t>𝒌</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oMath>
                </a14:m>
                <a:r>
                  <a:rPr lang="zh-CN" altLang="en-US" sz="2400" dirty="0"/>
                  <a:t>其中</a:t>
                </a:r>
                <a14:m>
                  <m:oMath xmlns:m="http://schemas.openxmlformats.org/officeDocument/2006/math">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𝑭</m:t>
                        </m:r>
                      </m:e>
                      <m:sub>
                        <m:r>
                          <a:rPr lang="en-US" altLang="zh-CN" sz="2400" b="1" i="1" dirty="0" smtClean="0">
                            <a:latin typeface="Cambria Math" panose="02040503050406030204" pitchFamily="18" charset="0"/>
                          </a:rPr>
                          <m:t>𝒌</m:t>
                        </m:r>
                      </m:sub>
                    </m:sSub>
                  </m:oMath>
                </a14:m>
                <a:r>
                  <a:rPr lang="zh-CN" altLang="en-US" sz="2400" dirty="0"/>
                  <a:t>是</a:t>
                </a:r>
                <a14:m>
                  <m:oMath xmlns:m="http://schemas.openxmlformats.org/officeDocument/2006/math">
                    <m:r>
                      <a:rPr lang="en-US" altLang="zh-CN" sz="2400" b="1" i="1" dirty="0" smtClean="0">
                        <a:latin typeface="Cambria Math" panose="02040503050406030204" pitchFamily="18" charset="0"/>
                      </a:rPr>
                      <m:t>𝒇</m:t>
                    </m:r>
                  </m:oMath>
                </a14:m>
                <a:r>
                  <a:rPr lang="zh-CN" altLang="en-US" sz="2400" dirty="0"/>
                  <a:t>的一个近似函数，</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𝑿</m:t>
                        </m:r>
                      </m:e>
                      <m:sub>
                        <m:r>
                          <a:rPr lang="en-US" altLang="zh-CN" sz="2400" b="1" i="1" smtClean="0">
                            <a:latin typeface="Cambria Math" panose="02040503050406030204" pitchFamily="18" charset="0"/>
                          </a:rPr>
                          <m:t>𝒌</m:t>
                        </m:r>
                      </m:sub>
                    </m:sSub>
                  </m:oMath>
                </a14:m>
                <a:r>
                  <a:rPr lang="zh-CN" altLang="en-US" sz="2400" dirty="0"/>
                  <a:t>是</a:t>
                </a:r>
                <a14:m>
                  <m:oMath xmlns:m="http://schemas.openxmlformats.org/officeDocument/2006/math">
                    <m:r>
                      <a:rPr lang="en-US" altLang="zh-CN" sz="2400" b="1" i="1" dirty="0" smtClean="0">
                        <a:latin typeface="Cambria Math" panose="02040503050406030204" pitchFamily="18" charset="0"/>
                      </a:rPr>
                      <m:t>𝑿</m:t>
                    </m:r>
                  </m:oMath>
                </a14:m>
                <a:r>
                  <a:rPr lang="zh-CN" altLang="en-US" sz="2400" dirty="0"/>
                  <a:t>的一个近似集，可能与之前的迭代和参数有关</a:t>
                </a:r>
                <a:endParaRPr lang="en-US" altLang="zh-CN" sz="2400" dirty="0"/>
              </a:p>
              <a:p>
                <a:r>
                  <a:rPr lang="zh-CN" altLang="en-US" sz="2400" dirty="0"/>
                  <a:t>对偶问题：对偶函数的负数是一个共轭函数，是闭和凸的，但不一定是可微的！不可微性在计算机科学中常见！</a:t>
                </a:r>
                <a:endParaRPr lang="en-US" altLang="zh-CN" sz="2400" dirty="0"/>
              </a:p>
              <a:p>
                <a:pPr lvl="1"/>
                <a:r>
                  <a:rPr lang="zh-CN" altLang="en-US" sz="1800" dirty="0"/>
                  <a:t>不可微也可用光滑格式来转化为可微的</a:t>
                </a:r>
                <a:endParaRPr lang="en-US" altLang="zh-CN" sz="1800" dirty="0"/>
              </a:p>
              <a:p>
                <a:pPr lvl="1"/>
                <a:endParaRPr lang="zh-CN" altLang="en-US" sz="1800" dirty="0"/>
              </a:p>
            </p:txBody>
          </p:sp>
        </mc:Choice>
        <mc:Fallback>
          <p:sp>
            <p:nvSpPr>
              <p:cNvPr id="3" name="内容占位符 2">
                <a:extLst>
                  <a:ext uri="{FF2B5EF4-FFF2-40B4-BE49-F238E27FC236}">
                    <a16:creationId xmlns:a16="http://schemas.microsoft.com/office/drawing/2014/main" id="{C3CDC9BD-250A-4B7D-9896-5A394D84D13F}"/>
                  </a:ext>
                </a:extLst>
              </p:cNvPr>
              <p:cNvSpPr>
                <a:spLocks noGrp="1" noRot="1" noChangeAspect="1" noMove="1" noResize="1" noEditPoints="1" noAdjustHandles="1" noChangeArrowheads="1" noChangeShapeType="1" noTextEdit="1"/>
              </p:cNvSpPr>
              <p:nvPr>
                <p:ph idx="1"/>
              </p:nvPr>
            </p:nvSpPr>
            <p:spPr>
              <a:blipFill>
                <a:blip r:embed="rId2"/>
                <a:stretch>
                  <a:fillRect l="-926" t="-868" b="-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8446491"/>
      </p:ext>
    </p:extLst>
  </p:cSld>
  <p:clrMapOvr>
    <a:masterClrMapping/>
  </p:clrMapOvr>
  <p:transition spd="med">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AF306E-962B-4BB1-8BDF-1C9132D5FD6F}"/>
              </a:ext>
            </a:extLst>
          </p:cNvPr>
          <p:cNvSpPr>
            <a:spLocks noGrp="1"/>
          </p:cNvSpPr>
          <p:nvPr>
            <p:ph type="title"/>
          </p:nvPr>
        </p:nvSpPr>
        <p:spPr/>
        <p:txBody>
          <a:bodyPr/>
          <a:lstStyle/>
          <a:p>
            <a:r>
              <a:rPr lang="zh-CN" altLang="en-US" dirty="0"/>
              <a:t>优化算法总览</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3CDC9BD-250A-4B7D-9896-5A394D84D13F}"/>
                  </a:ext>
                </a:extLst>
              </p:cNvPr>
              <p:cNvSpPr>
                <a:spLocks noGrp="1"/>
              </p:cNvSpPr>
              <p:nvPr>
                <p:ph idx="1"/>
              </p:nvPr>
            </p:nvSpPr>
            <p:spPr/>
            <p:txBody>
              <a:bodyPr/>
              <a:lstStyle/>
              <a:p>
                <a:r>
                  <a:rPr lang="zh-CN" altLang="en-US" sz="2800" dirty="0"/>
                  <a:t>梯度类下降法</a:t>
                </a:r>
                <a:endParaRPr lang="en-US" altLang="zh-CN" sz="2800" dirty="0"/>
              </a:p>
              <a:p>
                <a:pPr lvl="1"/>
                <a:r>
                  <a:rPr lang="zh-CN" altLang="en-US" sz="2400" dirty="0"/>
                  <a:t>可微无约束问题</a:t>
                </a:r>
                <a:endParaRPr lang="en-US" altLang="zh-CN" sz="2400" dirty="0"/>
              </a:p>
              <a:p>
                <a:pPr lvl="1"/>
                <a14:m>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𝑸</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𝑸</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𝑸</m:t>
                    </m:r>
                  </m:oMath>
                </a14:m>
                <a:r>
                  <a:rPr lang="zh-CN" altLang="en-US" sz="2400" dirty="0"/>
                  <a:t>对称正定，对常数步长</a:t>
                </a:r>
                <a14:m>
                  <m:oMath xmlns:m="http://schemas.openxmlformats.org/officeDocument/2006/math">
                    <m:r>
                      <a:rPr lang="en-US" altLang="zh-CN" sz="2400" b="1" i="1" smtClean="0">
                        <a:latin typeface="Cambria Math" panose="02040503050406030204" pitchFamily="18" charset="0"/>
                      </a:rPr>
                      <m:t>𝜶</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𝑰</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𝜶</m:t>
                        </m:r>
                        <m:r>
                          <a:rPr lang="en-US" altLang="zh-CN" sz="2400" b="1" i="1" smtClean="0">
                            <a:latin typeface="Cambria Math" panose="02040503050406030204" pitchFamily="18" charset="0"/>
                          </a:rPr>
                          <m:t>𝑸</m:t>
                        </m:r>
                      </m:e>
                    </m:d>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𝒌</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m:t>
                            </m:r>
                          </m:sup>
                        </m:sSup>
                      </m:e>
                    </m:d>
                  </m:oMath>
                </a14:m>
                <a:endParaRPr lang="en-US" altLang="zh-CN" sz="2400" b="1" dirty="0"/>
              </a:p>
              <a:p>
                <a:pPr lvl="1"/>
                <a:r>
                  <a:rPr lang="zh-CN" altLang="en-US" sz="2400" dirty="0"/>
                  <a:t>对于</a:t>
                </a:r>
                <a14:m>
                  <m:oMath xmlns:m="http://schemas.openxmlformats.org/officeDocument/2006/math">
                    <m:r>
                      <a:rPr lang="en-US" altLang="zh-CN" sz="2400" b="1" i="1" smtClean="0">
                        <a:latin typeface="Cambria Math" panose="02040503050406030204" pitchFamily="18" charset="0"/>
                      </a:rPr>
                      <m:t>𝜶</m:t>
                    </m:r>
                    <m:r>
                      <a:rPr lang="en-US" altLang="zh-CN" sz="2400" b="1" i="1" smtClean="0">
                        <a:latin typeface="Cambria Math" panose="02040503050406030204" pitchFamily="18" charset="0"/>
                      </a:rPr>
                      <m:t>&lt;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𝟐</m:t>
                        </m:r>
                      </m:num>
                      <m:den>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𝝀</m:t>
                            </m:r>
                          </m:e>
                          <m:sub>
                            <m:r>
                              <a:rPr lang="en-US" altLang="zh-CN" sz="2400" b="1" i="1" smtClean="0">
                                <a:latin typeface="Cambria Math" panose="02040503050406030204" pitchFamily="18" charset="0"/>
                              </a:rPr>
                              <m:t>𝒎𝒂𝒙</m:t>
                            </m:r>
                          </m:sub>
                        </m:sSub>
                      </m:den>
                    </m:f>
                    <m:r>
                      <a:rPr lang="en-US" altLang="zh-CN" sz="2400" b="1" i="1" smtClean="0">
                        <a:latin typeface="Cambria Math" panose="02040503050406030204" pitchFamily="18" charset="0"/>
                      </a:rPr>
                      <m:t>,</m:t>
                    </m:r>
                  </m:oMath>
                </a14:m>
                <a:r>
                  <a:rPr lang="zh-CN" altLang="en-US" sz="2400" dirty="0"/>
                  <a:t>矩阵</a:t>
                </a:r>
                <a14:m>
                  <m:oMath xmlns:m="http://schemas.openxmlformats.org/officeDocument/2006/math">
                    <m:r>
                      <a:rPr lang="en-US" altLang="zh-CN" sz="2400" b="1" i="1" dirty="0" smtClean="0">
                        <a:latin typeface="Cambria Math" panose="02040503050406030204" pitchFamily="18" charset="0"/>
                      </a:rPr>
                      <m:t>𝑰</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𝜶</m:t>
                    </m:r>
                    <m:r>
                      <a:rPr lang="en-US" altLang="zh-CN" sz="2400" b="1" i="1" dirty="0" smtClean="0">
                        <a:latin typeface="Cambria Math" panose="02040503050406030204" pitchFamily="18" charset="0"/>
                      </a:rPr>
                      <m:t>𝑸</m:t>
                    </m:r>
                  </m:oMath>
                </a14:m>
                <a:r>
                  <a:rPr lang="zh-CN" altLang="en-US" sz="2400" dirty="0"/>
                  <a:t>的特征值严格位于单位圆内，关于欧几里德范数收缩，最优收缩因子当步长为</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𝜶</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𝟐</m:t>
                        </m:r>
                      </m:num>
                      <m:den>
                        <m:r>
                          <a:rPr lang="en-US" altLang="zh-CN" sz="2400" b="1" i="1" smtClean="0">
                            <a:latin typeface="Cambria Math" panose="02040503050406030204" pitchFamily="18" charset="0"/>
                          </a:rPr>
                          <m:t>𝑴</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𝒎</m:t>
                        </m:r>
                      </m:den>
                    </m:f>
                  </m:oMath>
                </a14:m>
                <a:r>
                  <a:rPr lang="zh-CN" altLang="en-US" sz="2400" dirty="0"/>
                  <a:t>时达到，其中</a:t>
                </a:r>
                <a14:m>
                  <m:oMath xmlns:m="http://schemas.openxmlformats.org/officeDocument/2006/math">
                    <m:r>
                      <a:rPr lang="en-US" altLang="zh-CN" sz="2400" b="1" i="1" smtClean="0">
                        <a:latin typeface="Cambria Math" panose="02040503050406030204" pitchFamily="18" charset="0"/>
                      </a:rPr>
                      <m:t>𝑴</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𝒎</m:t>
                    </m:r>
                  </m:oMath>
                </a14:m>
                <a:r>
                  <a:rPr lang="zh-CN" altLang="en-US" sz="2400" dirty="0"/>
                  <a:t>为矩阵</a:t>
                </a:r>
                <a14:m>
                  <m:oMath xmlns:m="http://schemas.openxmlformats.org/officeDocument/2006/math">
                    <m:r>
                      <a:rPr lang="en-US" altLang="zh-CN" sz="2400" b="1" i="1" smtClean="0">
                        <a:latin typeface="Cambria Math" panose="02040503050406030204" pitchFamily="18" charset="0"/>
                      </a:rPr>
                      <m:t>𝑸</m:t>
                    </m:r>
                  </m:oMath>
                </a14:m>
                <a:r>
                  <a:rPr lang="zh-CN" altLang="en-US" sz="2400" dirty="0"/>
                  <a:t>的最大特征值和最小特征值，并且其收敛速率为：</a:t>
                </a:r>
                <a:endParaRPr lang="en-US" altLang="zh-CN" sz="2400" dirty="0"/>
              </a:p>
              <a:p>
                <a:pPr lvl="1"/>
                <a14:m>
                  <m:oMath xmlns:m="http://schemas.openxmlformats.org/officeDocument/2006/math">
                    <m:r>
                      <m:rPr>
                        <m:lit/>
                      </m:rPr>
                      <a:rPr lang="en-US" altLang="zh-CN" sz="2400" b="1" i="1" smtClean="0">
                        <a:solidFill>
                          <a:srgbClr val="FF0000"/>
                        </a:solidFill>
                        <a:latin typeface="Cambria Math" panose="02040503050406030204" pitchFamily="18" charset="0"/>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𝒌</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sub>
                    </m:sSub>
                    <m:r>
                      <a:rPr lang="en-US" altLang="zh-CN" sz="2400" b="1" i="1" smtClean="0">
                        <a:solidFill>
                          <a:srgbClr val="FF0000"/>
                        </a:solidFill>
                        <a:latin typeface="Cambria Math" panose="02040503050406030204" pitchFamily="18" charset="0"/>
                      </a:rPr>
                      <m:t>−</m:t>
                    </m:r>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𝒙</m:t>
                        </m:r>
                      </m:e>
                      <m:sup>
                        <m:r>
                          <a:rPr lang="en-US" altLang="zh-CN" sz="2400" b="1" i="1" smtClean="0">
                            <a:solidFill>
                              <a:srgbClr val="FF0000"/>
                            </a:solidFill>
                            <a:latin typeface="Cambria Math" panose="02040503050406030204" pitchFamily="18" charset="0"/>
                          </a:rPr>
                          <m:t>∗</m:t>
                        </m:r>
                      </m:sup>
                    </m:sSup>
                    <m:r>
                      <m:rPr>
                        <m:lit/>
                      </m:rP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m:t>
                    </m:r>
                    <m:d>
                      <m:dPr>
                        <m:ctrlPr>
                          <a:rPr lang="en-US" altLang="zh-CN" sz="2400" b="1" i="1" smtClean="0">
                            <a:solidFill>
                              <a:srgbClr val="FF0000"/>
                            </a:solidFill>
                            <a:latin typeface="Cambria Math" panose="02040503050406030204" pitchFamily="18" charset="0"/>
                          </a:rPr>
                        </m:ctrlPr>
                      </m:dPr>
                      <m:e>
                        <m:f>
                          <m:fPr>
                            <m:ctrlPr>
                              <a:rPr lang="en-US" altLang="zh-CN" sz="2400" b="1" i="1" smtClean="0">
                                <a:solidFill>
                                  <a:srgbClr val="FF0000"/>
                                </a:solidFill>
                                <a:latin typeface="Cambria Math" panose="02040503050406030204" pitchFamily="18" charset="0"/>
                              </a:rPr>
                            </m:ctrlPr>
                          </m:fPr>
                          <m:num>
                            <m:f>
                              <m:fPr>
                                <m:ctrlPr>
                                  <a:rPr lang="en-US" altLang="zh-CN" sz="2400" b="1" i="1" smtClean="0">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𝑴</m:t>
                                </m:r>
                              </m:num>
                              <m:den>
                                <m:r>
                                  <a:rPr lang="en-US" altLang="zh-CN" sz="2400" b="1" i="1" smtClean="0">
                                    <a:solidFill>
                                      <a:srgbClr val="FF0000"/>
                                    </a:solidFill>
                                    <a:latin typeface="Cambria Math" panose="02040503050406030204" pitchFamily="18" charset="0"/>
                                  </a:rPr>
                                  <m:t>𝒎</m:t>
                                </m:r>
                              </m:den>
                            </m:f>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num>
                          <m:den>
                            <m:f>
                              <m:fPr>
                                <m:ctrlPr>
                                  <a:rPr lang="en-US" altLang="zh-CN" sz="2400" b="1" i="1" smtClean="0">
                                    <a:solidFill>
                                      <a:srgbClr val="FF0000"/>
                                    </a:solidFill>
                                    <a:latin typeface="Cambria Math" panose="02040503050406030204" pitchFamily="18" charset="0"/>
                                  </a:rPr>
                                </m:ctrlPr>
                              </m:fPr>
                              <m:num>
                                <m:r>
                                  <a:rPr lang="en-US" altLang="zh-CN" sz="2400" b="1" i="1" smtClean="0">
                                    <a:solidFill>
                                      <a:srgbClr val="FF0000"/>
                                    </a:solidFill>
                                    <a:latin typeface="Cambria Math" panose="02040503050406030204" pitchFamily="18" charset="0"/>
                                  </a:rPr>
                                  <m:t>𝑴</m:t>
                                </m:r>
                              </m:num>
                              <m:den>
                                <m:r>
                                  <a:rPr lang="en-US" altLang="zh-CN" sz="2400" b="1" i="1" smtClean="0">
                                    <a:solidFill>
                                      <a:srgbClr val="FF0000"/>
                                    </a:solidFill>
                                    <a:latin typeface="Cambria Math" panose="02040503050406030204" pitchFamily="18" charset="0"/>
                                  </a:rPr>
                                  <m:t>𝒎</m:t>
                                </m:r>
                              </m:den>
                            </m:f>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den>
                        </m:f>
                      </m:e>
                    </m:d>
                    <m:r>
                      <m:rPr>
                        <m:lit/>
                      </m:rPr>
                      <a:rPr lang="en-US" altLang="zh-CN" sz="2400" b="1" i="1" smtClean="0">
                        <a:solidFill>
                          <a:srgbClr val="FF0000"/>
                        </a:solidFill>
                        <a:latin typeface="Cambria Math" panose="02040503050406030204" pitchFamily="18" charset="0"/>
                      </a:rPr>
                      <m:t>||</m:t>
                    </m:r>
                    <m:sSub>
                      <m:sSubPr>
                        <m:ctrlPr>
                          <a:rPr lang="en-US" altLang="zh-CN" sz="2400" b="1"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𝒙</m:t>
                        </m:r>
                      </m:e>
                      <m:sub>
                        <m:r>
                          <a:rPr lang="en-US" altLang="zh-CN" sz="2400" b="1" i="1" smtClean="0">
                            <a:solidFill>
                              <a:srgbClr val="FF0000"/>
                            </a:solidFill>
                            <a:latin typeface="Cambria Math" panose="02040503050406030204" pitchFamily="18" charset="0"/>
                          </a:rPr>
                          <m:t>𝒌</m:t>
                        </m:r>
                      </m:sub>
                    </m:sSub>
                    <m:r>
                      <a:rPr lang="en-US" altLang="zh-CN" sz="2400" b="1" i="1" smtClean="0">
                        <a:solidFill>
                          <a:srgbClr val="FF0000"/>
                        </a:solidFill>
                        <a:latin typeface="Cambria Math" panose="02040503050406030204" pitchFamily="18" charset="0"/>
                      </a:rPr>
                      <m:t>−</m:t>
                    </m:r>
                    <m:sSup>
                      <m:sSupPr>
                        <m:ctrlPr>
                          <a:rPr lang="en-US" altLang="zh-CN" sz="2400" b="1" i="1" smtClean="0">
                            <a:solidFill>
                              <a:srgbClr val="FF0000"/>
                            </a:solidFill>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𝒙</m:t>
                        </m:r>
                      </m:e>
                      <m:sup>
                        <m:r>
                          <a:rPr lang="en-US" altLang="zh-CN" sz="2400" b="1" i="1" smtClean="0">
                            <a:solidFill>
                              <a:srgbClr val="FF0000"/>
                            </a:solidFill>
                            <a:latin typeface="Cambria Math" panose="02040503050406030204" pitchFamily="18" charset="0"/>
                          </a:rPr>
                          <m:t>∗</m:t>
                        </m:r>
                      </m:sup>
                    </m:sSup>
                    <m:r>
                      <m:rPr>
                        <m:lit/>
                      </m:rPr>
                      <a:rPr lang="en-US" altLang="zh-CN" sz="2400" b="1" i="1" smtClean="0">
                        <a:solidFill>
                          <a:srgbClr val="FF0000"/>
                        </a:solidFill>
                        <a:latin typeface="Cambria Math" panose="02040503050406030204" pitchFamily="18" charset="0"/>
                      </a:rPr>
                      <m:t>||</m:t>
                    </m:r>
                  </m:oMath>
                </a14:m>
                <a:r>
                  <a:rPr lang="en-US" altLang="zh-CN" sz="2400" b="1" dirty="0">
                    <a:solidFill>
                      <a:srgbClr val="FF0000"/>
                    </a:solidFill>
                  </a:rPr>
                  <a:t> （</a:t>
                </a:r>
                <a:r>
                  <a:rPr lang="zh-CN" altLang="en-US" sz="2400" b="1" dirty="0">
                    <a:solidFill>
                      <a:srgbClr val="FF0000"/>
                    </a:solidFill>
                  </a:rPr>
                  <a:t>*</a:t>
                </a:r>
                <a:r>
                  <a:rPr lang="en-US" altLang="zh-CN" sz="2400" b="1" dirty="0">
                    <a:solidFill>
                      <a:srgbClr val="FF0000"/>
                    </a:solidFill>
                  </a:rPr>
                  <a:t>）</a:t>
                </a:r>
                <a:endParaRPr lang="zh-CN" altLang="en-US" sz="2400" dirty="0">
                  <a:solidFill>
                    <a:srgbClr val="FF0000"/>
                  </a:solidFill>
                </a:endParaRPr>
              </a:p>
            </p:txBody>
          </p:sp>
        </mc:Choice>
        <mc:Fallback>
          <p:sp>
            <p:nvSpPr>
              <p:cNvPr id="3" name="内容占位符 2">
                <a:extLst>
                  <a:ext uri="{FF2B5EF4-FFF2-40B4-BE49-F238E27FC236}">
                    <a16:creationId xmlns:a16="http://schemas.microsoft.com/office/drawing/2014/main" id="{C3CDC9BD-250A-4B7D-9896-5A394D84D13F}"/>
                  </a:ext>
                </a:extLst>
              </p:cNvPr>
              <p:cNvSpPr>
                <a:spLocks noGrp="1" noRot="1" noChangeAspect="1" noMove="1" noResize="1" noEditPoints="1" noAdjustHandles="1" noChangeArrowheads="1" noChangeShapeType="1" noTextEdit="1"/>
              </p:cNvSpPr>
              <p:nvPr>
                <p:ph idx="1"/>
              </p:nvPr>
            </p:nvSpPr>
            <p:spPr>
              <a:blipFill>
                <a:blip r:embed="rId2"/>
                <a:stretch>
                  <a:fillRect l="-1190" t="-1410" r="-9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2127092"/>
      </p:ext>
    </p:extLst>
  </p:cSld>
  <p:clrMapOvr>
    <a:masterClrMapping/>
  </p:clrMapOvr>
  <p:transition spd="med">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数学模型</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木梁设计问题的数学模型可表示为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a:rPr>
                        <m:t>𝒎𝒊𝒏</m:t>
                      </m:r>
                      <m:r>
                        <a:rPr lang="en-US" altLang="zh-CN" b="1" i="1" smtClean="0">
                          <a:latin typeface="Cambria Math"/>
                        </a:rPr>
                        <m:t> </m:t>
                      </m:r>
                      <m:r>
                        <a:rPr lang="en-US" altLang="zh-CN" b="1" i="1" smtClean="0">
                          <a:latin typeface="Cambria Math"/>
                        </a:rPr>
                        <m:t>𝝅</m:t>
                      </m:r>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𝟒</m:t>
                              </m:r>
                            </m:den>
                          </m:f>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r>
                            <a:rPr lang="en-US" altLang="zh-CN" b="1" i="1" smtClean="0">
                              <a:latin typeface="Cambria Math"/>
                            </a:rPr>
                            <m:t>+</m:t>
                          </m:r>
                          <m:f>
                            <m:fPr>
                              <m:ctrlPr>
                                <a:rPr lang="en-US" altLang="zh-CN" b="1" i="1" smtClean="0">
                                  <a:latin typeface="Cambria Math" panose="02040503050406030204" pitchFamily="18" charset="0"/>
                                </a:rPr>
                              </m:ctrlPr>
                            </m:fPr>
                            <m:num>
                              <m:r>
                                <a:rPr lang="en-US" altLang="zh-CN" b="1" i="1" smtClean="0">
                                  <a:latin typeface="Cambria Math"/>
                                </a:rPr>
                                <m:t>𝟏</m:t>
                              </m:r>
                            </m:num>
                            <m:den>
                              <m:r>
                                <a:rPr lang="en-US" altLang="zh-CN" b="1" i="1" smtClean="0">
                                  <a:latin typeface="Cambria Math"/>
                                </a:rPr>
                                <m:t>𝟒</m:t>
                              </m:r>
                            </m:den>
                          </m:f>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𝟐</m:t>
                              </m:r>
                            </m:sub>
                            <m:sup>
                              <m:r>
                                <a:rPr lang="en-US" altLang="zh-CN" b="1" i="1" smtClean="0">
                                  <a:latin typeface="Cambria Math"/>
                                </a:rPr>
                                <m:t>𝟐</m:t>
                              </m:r>
                            </m:sup>
                          </m:sSubSup>
                        </m:e>
                      </m:d>
                      <m:r>
                        <a:rPr lang="en-US" altLang="zh-CN" b="1" i="1" smtClean="0">
                          <a:latin typeface="Cambria Math"/>
                        </a:rPr>
                        <m:t>, </m:t>
                      </m:r>
                      <m:r>
                        <a:rPr lang="en-US" altLang="zh-CN" b="1" i="1" smtClean="0">
                          <a:latin typeface="Cambria Math"/>
                        </a:rPr>
                        <m:t>𝒔</m:t>
                      </m:r>
                      <m:r>
                        <a:rPr lang="en-US" altLang="zh-CN" b="1" i="1" smtClean="0">
                          <a:latin typeface="Cambria Math"/>
                        </a:rPr>
                        <m:t>.</m:t>
                      </m:r>
                      <m:r>
                        <a:rPr lang="en-US" altLang="zh-CN" b="1" i="1" smtClean="0">
                          <a:latin typeface="Cambria Math"/>
                        </a:rPr>
                        <m:t>𝒕</m:t>
                      </m:r>
                      <m:r>
                        <a:rPr lang="en-US" altLang="zh-CN" b="1" i="1" smtClean="0">
                          <a:latin typeface="Cambria Math"/>
                        </a:rPr>
                        <m:t>.</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𝑯</m:t>
                              </m:r>
                            </m:e>
                            <m:e>
                              <m:sSubSup>
                                <m:sSubSupPr>
                                  <m:ctrlPr>
                                    <a:rPr lang="en-US" altLang="zh-CN" b="1" i="1" smtClean="0">
                                      <a:latin typeface="Cambria Math" panose="02040503050406030204" pitchFamily="18" charset="0"/>
                                    </a:rPr>
                                  </m:ctrlPr>
                                </m:sSubSupPr>
                                <m:e>
                                  <m:r>
                                    <a:rPr lang="en-US" altLang="zh-CN" b="1" i="1" smtClean="0">
                                      <a:latin typeface="Cambria Math"/>
                                    </a:rPr>
                                    <m:t>𝒙</m:t>
                                  </m:r>
                                </m:e>
                                <m:sub>
                                  <m:r>
                                    <a:rPr lang="en-US" altLang="zh-CN" b="1" i="1" smtClean="0">
                                      <a:latin typeface="Cambria Math"/>
                                    </a:rPr>
                                    <m:t>𝟏</m:t>
                                  </m:r>
                                </m:sub>
                                <m:sup>
                                  <m:r>
                                    <a:rPr lang="en-US" altLang="zh-CN" b="1" i="1" smtClean="0">
                                      <a:latin typeface="Cambria Math"/>
                                    </a:rPr>
                                    <m:t>𝟐</m:t>
                                  </m:r>
                                </m:sup>
                              </m:sSubSup>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𝑾</m:t>
                              </m:r>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𝟎</m:t>
                              </m:r>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r>
                                <a:rPr lang="en-US" altLang="zh-CN" b="1" i="1" smtClean="0">
                                  <a:latin typeface="Cambria Math"/>
                                </a:rPr>
                                <m:t>𝟒</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𝟎</m:t>
                              </m:r>
                            </m:e>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𝟏</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𝟐</m:t>
                                  </m:r>
                                </m:sub>
                              </m:sSub>
                              <m:r>
                                <a:rPr lang="en-US" altLang="zh-CN" b="1" i="1" smtClean="0">
                                  <a:latin typeface="Cambria Math"/>
                                </a:rPr>
                                <m:t>≥</m:t>
                              </m:r>
                              <m:r>
                                <a:rPr lang="en-US" altLang="zh-CN" b="1" i="1" smtClean="0">
                                  <a:latin typeface="Cambria Math"/>
                                </a:rPr>
                                <m:t>𝟎</m:t>
                              </m:r>
                            </m:e>
                          </m:eqArr>
                        </m:e>
                      </m:d>
                    </m:oMath>
                  </m:oMathPara>
                </a14:m>
                <a:endParaRPr lang="en-US" altLang="zh-CN" dirty="0"/>
              </a:p>
              <a:p>
                <a:r>
                  <a:rPr lang="zh-CN" altLang="en-US" dirty="0"/>
                  <a:t>上面这些问题中，均含有决策变量的非线性函数，因此都属于非线性规划问题</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5"/>
                <a:stretch>
                  <a:fillRect l="-1389" t="-1735"/>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AF306E-962B-4BB1-8BDF-1C9132D5FD6F}"/>
              </a:ext>
            </a:extLst>
          </p:cNvPr>
          <p:cNvSpPr>
            <a:spLocks noGrp="1"/>
          </p:cNvSpPr>
          <p:nvPr>
            <p:ph type="title"/>
          </p:nvPr>
        </p:nvSpPr>
        <p:spPr/>
        <p:txBody>
          <a:bodyPr/>
          <a:lstStyle/>
          <a:p>
            <a:r>
              <a:rPr lang="zh-CN" altLang="en-US" dirty="0"/>
              <a:t>优化算法总览</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3CDC9BD-250A-4B7D-9896-5A394D84D13F}"/>
                  </a:ext>
                </a:extLst>
              </p:cNvPr>
              <p:cNvSpPr>
                <a:spLocks noGrp="1"/>
              </p:cNvSpPr>
              <p:nvPr>
                <p:ph idx="1"/>
              </p:nvPr>
            </p:nvSpPr>
            <p:spPr/>
            <p:txBody>
              <a:bodyPr/>
              <a:lstStyle/>
              <a:p>
                <a:r>
                  <a:rPr lang="zh-CN" altLang="en-US" sz="2400" dirty="0"/>
                  <a:t>梯度类下降法</a:t>
                </a:r>
                <a:endParaRPr lang="en-US" altLang="zh-CN" sz="2400" dirty="0"/>
              </a:p>
              <a:p>
                <a:pPr lvl="1"/>
                <a:r>
                  <a:rPr lang="zh-CN" altLang="en-US" sz="2000" dirty="0"/>
                  <a:t>因此，最速下降法的收敛速率可以根据矩阵的条件数来进行估计，当条件数</a:t>
                </a:r>
                <a14:m>
                  <m:oMath xmlns:m="http://schemas.openxmlformats.org/officeDocument/2006/math">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𝑴</m:t>
                        </m:r>
                      </m:num>
                      <m:den>
                        <m:r>
                          <a:rPr lang="en-US" altLang="zh-CN" sz="2000" b="1" i="1" smtClean="0">
                            <a:latin typeface="Cambria Math" panose="02040503050406030204" pitchFamily="18" charset="0"/>
                          </a:rPr>
                          <m:t>𝒎</m:t>
                        </m:r>
                      </m:den>
                    </m:f>
                    <m:r>
                      <a:rPr lang="en-US" altLang="zh-CN" sz="2000" b="1" i="1" smtClean="0">
                        <a:latin typeface="Cambria Math" panose="02040503050406030204" pitchFamily="18" charset="0"/>
                      </a:rPr>
                      <m:t>→∞</m:t>
                    </m:r>
                  </m:oMath>
                </a14:m>
                <a:r>
                  <a:rPr lang="zh-CN" altLang="en-US" sz="2000" dirty="0"/>
                  <a:t>时，收缩因子逼近</a:t>
                </a:r>
                <a:r>
                  <a:rPr lang="en-US" altLang="zh-CN" sz="2000" dirty="0"/>
                  <a:t>1</a:t>
                </a:r>
                <a:r>
                  <a:rPr lang="zh-CN" altLang="en-US" sz="2000" dirty="0"/>
                  <a:t>，收敛速率慢。这实际上正是梯度方法用于二次可微且具有二次正定</a:t>
                </a:r>
                <a:r>
                  <a:rPr lang="en-US" altLang="zh-CN" sz="2000" dirty="0"/>
                  <a:t>Hessian</a:t>
                </a:r>
                <a:r>
                  <a:rPr lang="zh-CN" altLang="en-US" sz="2000" dirty="0"/>
                  <a:t>矩阵问题的最主要特征！因此，实现梯度法的时候，条件数问题称为主要考虑的问题！</a:t>
                </a:r>
                <a:endParaRPr lang="en-US" altLang="zh-CN" sz="2000" dirty="0"/>
              </a:p>
              <a:p>
                <a:pPr lvl="1"/>
                <a:r>
                  <a:rPr lang="zh-CN" altLang="en-US" sz="2000" dirty="0"/>
                  <a:t>如何选择合适的步长，需要一些实验来确定，或使用线搜索确定最优步长</a:t>
                </a:r>
                <a:endParaRPr lang="en-US" altLang="zh-CN" sz="2000" dirty="0"/>
              </a:p>
              <a:p>
                <a:pPr lvl="1"/>
                <a:r>
                  <a:rPr lang="zh-CN" altLang="en-US" sz="2000" dirty="0"/>
                  <a:t>如果最速下降法收敛到</a:t>
                </a: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𝒙</m:t>
                        </m:r>
                      </m:e>
                      <m:sup>
                        <m:r>
                          <a:rPr lang="en-US" altLang="zh-CN" sz="2000" b="1" i="1" smtClean="0">
                            <a:latin typeface="Cambria Math" panose="02040503050406030204" pitchFamily="18" charset="0"/>
                          </a:rPr>
                          <m:t>∗</m:t>
                        </m:r>
                      </m:sup>
                    </m:sSup>
                    <m:r>
                      <a:rPr lang="zh-CN" altLang="en-US" sz="2000" i="1">
                        <a:latin typeface="Cambria Math" panose="02040503050406030204" pitchFamily="18" charset="0"/>
                      </a:rPr>
                      <m:t>，</m:t>
                    </m:r>
                  </m:oMath>
                </a14:m>
                <a:r>
                  <a:rPr lang="zh-CN" altLang="en-US" sz="2000" dirty="0"/>
                  <a:t>使得</a:t>
                </a:r>
                <a14:m>
                  <m:oMath xmlns:m="http://schemas.openxmlformats.org/officeDocument/2006/math">
                    <m:r>
                      <a:rPr lang="en-US" altLang="zh-CN" sz="2000" b="1" i="0" dirty="0" smtClean="0">
                        <a:latin typeface="Cambria Math" panose="02040503050406030204" pitchFamily="18" charset="0"/>
                      </a:rPr>
                      <m:t>𝛁</m:t>
                    </m:r>
                    <m:r>
                      <a:rPr lang="en-US" altLang="zh-CN" sz="2000" b="1" i="1" dirty="0" smtClean="0">
                        <a:latin typeface="Cambria Math" panose="02040503050406030204" pitchFamily="18" charset="0"/>
                      </a:rPr>
                      <m:t>𝒇</m:t>
                    </m:r>
                    <m:d>
                      <m:dPr>
                        <m:ctrlPr>
                          <a:rPr lang="en-US" altLang="zh-CN" sz="2000" b="1" i="1" dirty="0" smtClean="0">
                            <a:latin typeface="Cambria Math" panose="02040503050406030204" pitchFamily="18" charset="0"/>
                          </a:rPr>
                        </m:ctrlPr>
                      </m:dPr>
                      <m:e>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𝒙</m:t>
                            </m:r>
                          </m:e>
                          <m:sup>
                            <m:r>
                              <a:rPr lang="en-US" altLang="zh-CN" sz="2000" b="1" i="1" dirty="0" smtClean="0">
                                <a:latin typeface="Cambria Math" panose="02040503050406030204" pitchFamily="18" charset="0"/>
                              </a:rPr>
                              <m:t>∗</m:t>
                            </m:r>
                          </m:sup>
                        </m:sSup>
                      </m:e>
                    </m:d>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𝟎</m:t>
                    </m:r>
                    <m:r>
                      <a:rPr lang="en-US" altLang="zh-CN" sz="2000" b="1" i="1" dirty="0" smtClean="0">
                        <a:latin typeface="Cambria Math" panose="02040503050406030204" pitchFamily="18" charset="0"/>
                      </a:rPr>
                      <m:t>,</m:t>
                    </m:r>
                    <m:sSup>
                      <m:sSupPr>
                        <m:ctrlPr>
                          <a:rPr lang="en-US" altLang="zh-CN" sz="2000" b="1" i="0" dirty="0" smtClean="0">
                            <a:latin typeface="Cambria Math" panose="02040503050406030204" pitchFamily="18" charset="0"/>
                          </a:rPr>
                        </m:ctrlPr>
                      </m:sSupPr>
                      <m:e>
                        <m:r>
                          <a:rPr lang="en-US" altLang="zh-CN" sz="2000" b="1" i="0" dirty="0" smtClean="0">
                            <a:latin typeface="Cambria Math" panose="02040503050406030204" pitchFamily="18" charset="0"/>
                          </a:rPr>
                          <m:t>𝛁</m:t>
                        </m:r>
                      </m:e>
                      <m:sup>
                        <m:r>
                          <a:rPr lang="en-US" altLang="zh-CN" sz="2000" b="1" i="0" dirty="0" smtClean="0">
                            <a:latin typeface="Cambria Math" panose="02040503050406030204" pitchFamily="18" charset="0"/>
                          </a:rPr>
                          <m:t>𝟐</m:t>
                        </m:r>
                      </m:sup>
                    </m:sSup>
                    <m:r>
                      <a:rPr lang="en-US" altLang="zh-CN" sz="2000" b="1" i="1" dirty="0" smtClean="0">
                        <a:latin typeface="Cambria Math" panose="02040503050406030204" pitchFamily="18" charset="0"/>
                      </a:rPr>
                      <m:t>𝒇</m:t>
                    </m:r>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rPr>
                          <m:t>𝒙</m:t>
                        </m:r>
                      </m:e>
                      <m:sup>
                        <m:r>
                          <a:rPr lang="en-US" altLang="zh-CN" sz="2000" b="1" i="1" dirty="0" smtClean="0">
                            <a:latin typeface="Cambria Math" panose="02040503050406030204" pitchFamily="18" charset="0"/>
                          </a:rPr>
                          <m:t>∗</m:t>
                        </m:r>
                      </m:sup>
                    </m:sSup>
                    <m:r>
                      <a:rPr lang="en-US" altLang="zh-CN" sz="2000" b="1" i="1" dirty="0" smtClean="0">
                        <a:latin typeface="Cambria Math" panose="02040503050406030204" pitchFamily="18" charset="0"/>
                      </a:rPr>
                      <m:t>)</m:t>
                    </m:r>
                  </m:oMath>
                </a14:m>
                <a:r>
                  <a:rPr lang="zh-CN" altLang="en-US" sz="2000" dirty="0"/>
                  <a:t>正定，其收敛速率也是线性的，也不会快于上述的</a:t>
                </a:r>
                <a:r>
                  <a:rPr lang="zh-CN" altLang="en-US" sz="2000" dirty="0">
                    <a:solidFill>
                      <a:srgbClr val="FF0000"/>
                    </a:solidFill>
                  </a:rPr>
                  <a:t>（*）</a:t>
                </a:r>
                <a:endParaRPr lang="en-US" altLang="zh-CN" sz="2000" dirty="0">
                  <a:solidFill>
                    <a:srgbClr val="FF0000"/>
                  </a:solidFill>
                </a:endParaRPr>
              </a:p>
              <a:p>
                <a:pPr lvl="1"/>
                <a:r>
                  <a:rPr lang="zh-CN" altLang="en-US" sz="2000" dirty="0">
                    <a:solidFill>
                      <a:schemeClr val="tx1"/>
                    </a:solidFill>
                  </a:rPr>
                  <a:t>如果收敛到最优点</a:t>
                </a:r>
                <a14:m>
                  <m:oMath xmlns:m="http://schemas.openxmlformats.org/officeDocument/2006/math">
                    <m:sSup>
                      <m:sSupPr>
                        <m:ctrlPr>
                          <a:rPr lang="en-US" altLang="zh-CN" sz="2000" b="1" i="1" smtClean="0">
                            <a:solidFill>
                              <a:schemeClr val="tx1"/>
                            </a:solidFill>
                            <a:latin typeface="Cambria Math" panose="02040503050406030204" pitchFamily="18" charset="0"/>
                          </a:rPr>
                        </m:ctrlPr>
                      </m:sSupPr>
                      <m:e>
                        <m:r>
                          <a:rPr lang="en-US" altLang="zh-CN" sz="2000" b="1" i="1" smtClean="0">
                            <a:solidFill>
                              <a:schemeClr val="tx1"/>
                            </a:solidFill>
                            <a:latin typeface="Cambria Math" panose="02040503050406030204" pitchFamily="18" charset="0"/>
                          </a:rPr>
                          <m:t>𝒙</m:t>
                        </m:r>
                      </m:e>
                      <m:sup>
                        <m:r>
                          <a:rPr lang="en-US" altLang="zh-CN" sz="2000" b="1" i="1" smtClean="0">
                            <a:solidFill>
                              <a:schemeClr val="tx1"/>
                            </a:solidFill>
                            <a:latin typeface="Cambria Math" panose="02040503050406030204" pitchFamily="18" charset="0"/>
                          </a:rPr>
                          <m:t>∗</m:t>
                        </m:r>
                      </m:sup>
                    </m:sSup>
                    <m:r>
                      <a:rPr lang="zh-CN" altLang="en-US" sz="2000" i="1">
                        <a:solidFill>
                          <a:schemeClr val="tx1"/>
                        </a:solidFill>
                        <a:latin typeface="Cambria Math" panose="02040503050406030204" pitchFamily="18" charset="0"/>
                      </a:rPr>
                      <m:t>，</m:t>
                    </m:r>
                  </m:oMath>
                </a14:m>
                <a:r>
                  <a:rPr lang="zh-CN" altLang="en-US" sz="2000" dirty="0">
                    <a:solidFill>
                      <a:schemeClr val="tx1"/>
                    </a:solidFill>
                  </a:rPr>
                  <a:t>其</a:t>
                </a:r>
                <a:r>
                  <a:rPr lang="en-US" altLang="zh-CN" sz="2000" dirty="0">
                    <a:solidFill>
                      <a:schemeClr val="tx1"/>
                    </a:solidFill>
                  </a:rPr>
                  <a:t>Hessian</a:t>
                </a:r>
                <a:r>
                  <a:rPr lang="zh-CN" altLang="en-US" sz="2000" dirty="0">
                    <a:solidFill>
                      <a:schemeClr val="tx1"/>
                    </a:solidFill>
                  </a:rPr>
                  <a:t>矩阵不存在或奇异，其收敛速率会低于线性，例如，适当选择常数步长，在</a:t>
                </a:r>
                <a14:m>
                  <m:oMath xmlns:m="http://schemas.openxmlformats.org/officeDocument/2006/math">
                    <m:r>
                      <a:rPr lang="en-US" altLang="zh-CN" sz="2000" b="1" i="0"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𝒇</m:t>
                    </m:r>
                  </m:oMath>
                </a14:m>
                <a:r>
                  <a:rPr lang="zh-CN" altLang="en-US" sz="2000" dirty="0">
                    <a:solidFill>
                      <a:schemeClr val="tx1"/>
                    </a:solidFill>
                  </a:rPr>
                  <a:t>的李普希兹连续性假设下，可以证明：</a:t>
                </a:r>
                <a:endParaRPr lang="en-US" altLang="zh-CN" sz="2000" dirty="0">
                  <a:solidFill>
                    <a:schemeClr val="tx1"/>
                  </a:solidFill>
                </a:endParaRPr>
              </a:p>
              <a:p>
                <a:pPr lvl="1"/>
                <a14:m>
                  <m:oMath xmlns:m="http://schemas.openxmlformats.org/officeDocument/2006/math">
                    <m:r>
                      <a:rPr lang="en-US" altLang="zh-CN" sz="2000" b="1" i="1" smtClean="0">
                        <a:solidFill>
                          <a:schemeClr val="tx1"/>
                        </a:solidFill>
                        <a:latin typeface="Cambria Math" panose="02040503050406030204" pitchFamily="18" charset="0"/>
                      </a:rPr>
                      <m:t>𝒇</m:t>
                    </m:r>
                    <m:d>
                      <m:dPr>
                        <m:ctrlPr>
                          <a:rPr lang="en-US" altLang="zh-CN" sz="2000" b="1" i="1" smtClean="0">
                            <a:solidFill>
                              <a:schemeClr val="tx1"/>
                            </a:solidFill>
                            <a:latin typeface="Cambria Math" panose="02040503050406030204" pitchFamily="18" charset="0"/>
                          </a:rPr>
                        </m:ctrlPr>
                      </m:dPr>
                      <m:e>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𝒙</m:t>
                            </m:r>
                          </m:e>
                          <m:sub>
                            <m:r>
                              <a:rPr lang="en-US" altLang="zh-CN" sz="2000" b="1" i="1" smtClean="0">
                                <a:solidFill>
                                  <a:schemeClr val="tx1"/>
                                </a:solidFill>
                                <a:latin typeface="Cambria Math" panose="02040503050406030204" pitchFamily="18" charset="0"/>
                              </a:rPr>
                              <m:t>𝒌</m:t>
                            </m:r>
                          </m:sub>
                        </m:sSub>
                      </m:e>
                    </m:d>
                    <m:r>
                      <a:rPr lang="en-US" altLang="zh-CN" sz="2000" b="1" i="1" smtClean="0">
                        <a:solidFill>
                          <a:schemeClr val="tx1"/>
                        </a:solidFill>
                        <a:latin typeface="Cambria Math" panose="02040503050406030204" pitchFamily="18" charset="0"/>
                      </a:rPr>
                      <m:t>−</m:t>
                    </m:r>
                    <m:sSup>
                      <m:sSupPr>
                        <m:ctrlPr>
                          <a:rPr lang="en-US" altLang="zh-CN" sz="2000" b="1" i="1" smtClean="0">
                            <a:solidFill>
                              <a:schemeClr val="tx1"/>
                            </a:solidFill>
                            <a:latin typeface="Cambria Math" panose="02040503050406030204" pitchFamily="18" charset="0"/>
                          </a:rPr>
                        </m:ctrlPr>
                      </m:sSupPr>
                      <m:e>
                        <m:r>
                          <a:rPr lang="en-US" altLang="zh-CN" sz="2000" b="1" i="1" smtClean="0">
                            <a:solidFill>
                              <a:schemeClr val="tx1"/>
                            </a:solidFill>
                            <a:latin typeface="Cambria Math" panose="02040503050406030204" pitchFamily="18" charset="0"/>
                          </a:rPr>
                          <m:t>𝒇</m:t>
                        </m:r>
                      </m:e>
                      <m:sup>
                        <m:r>
                          <a:rPr lang="en-US" altLang="zh-CN" sz="2000" b="1" i="1" smtClean="0">
                            <a:solidFill>
                              <a:schemeClr val="tx1"/>
                            </a:solidFill>
                            <a:latin typeface="Cambria Math" panose="02040503050406030204" pitchFamily="18" charset="0"/>
                          </a:rPr>
                          <m:t>∗</m:t>
                        </m:r>
                      </m:sup>
                    </m:sSup>
                    <m:r>
                      <a:rPr lang="en-US" altLang="zh-CN" sz="2000" b="1" i="1" smtClean="0">
                        <a:solidFill>
                          <a:schemeClr val="tx1"/>
                        </a:solidFill>
                        <a:latin typeface="Cambria Math" panose="02040503050406030204" pitchFamily="18" charset="0"/>
                      </a:rPr>
                      <m:t>≤</m:t>
                    </m:r>
                    <m:f>
                      <m:fPr>
                        <m:ctrlPr>
                          <a:rPr lang="en-US" altLang="zh-CN" sz="2000" b="1" i="1" smtClean="0">
                            <a:solidFill>
                              <a:schemeClr val="tx1"/>
                            </a:solidFill>
                            <a:latin typeface="Cambria Math" panose="02040503050406030204" pitchFamily="18" charset="0"/>
                          </a:rPr>
                        </m:ctrlPr>
                      </m:fPr>
                      <m:num>
                        <m:r>
                          <a:rPr lang="en-US" altLang="zh-CN" sz="2000" b="1" i="1" smtClean="0">
                            <a:solidFill>
                              <a:schemeClr val="tx1"/>
                            </a:solidFill>
                            <a:latin typeface="Cambria Math" panose="02040503050406030204" pitchFamily="18" charset="0"/>
                          </a:rPr>
                          <m:t>𝒄</m:t>
                        </m:r>
                        <m:d>
                          <m:dPr>
                            <m:ctrlPr>
                              <a:rPr lang="en-US" altLang="zh-CN" sz="2000" b="1" i="1" smtClean="0">
                                <a:solidFill>
                                  <a:schemeClr val="tx1"/>
                                </a:solidFill>
                                <a:latin typeface="Cambria Math" panose="02040503050406030204" pitchFamily="18" charset="0"/>
                              </a:rPr>
                            </m:ctrlPr>
                          </m:dPr>
                          <m:e>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𝒙</m:t>
                                </m:r>
                              </m:e>
                              <m:sub>
                                <m:r>
                                  <a:rPr lang="en-US" altLang="zh-CN" sz="2000" b="1" i="1" smtClean="0">
                                    <a:solidFill>
                                      <a:schemeClr val="tx1"/>
                                    </a:solidFill>
                                    <a:latin typeface="Cambria Math" panose="02040503050406030204" pitchFamily="18" charset="0"/>
                                  </a:rPr>
                                  <m:t>𝟎</m:t>
                                </m:r>
                              </m:sub>
                            </m:sSub>
                          </m:e>
                        </m:d>
                      </m:num>
                      <m:den>
                        <m:r>
                          <a:rPr lang="en-US" altLang="zh-CN" sz="2000" b="1" i="1" smtClean="0">
                            <a:solidFill>
                              <a:schemeClr val="tx1"/>
                            </a:solidFill>
                            <a:latin typeface="Cambria Math" panose="02040503050406030204" pitchFamily="18" charset="0"/>
                          </a:rPr>
                          <m:t>𝒌</m:t>
                        </m:r>
                      </m:den>
                    </m:f>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𝒌</m:t>
                    </m:r>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𝟏</m:t>
                    </m:r>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𝟐</m:t>
                    </m:r>
                    <m:r>
                      <a:rPr lang="en-US" altLang="zh-CN" sz="2000" b="1" i="1" smtClean="0">
                        <a:solidFill>
                          <a:schemeClr val="tx1"/>
                        </a:solidFill>
                        <a:latin typeface="Cambria Math" panose="02040503050406030204" pitchFamily="18" charset="0"/>
                      </a:rPr>
                      <m:t>, ⋯</m:t>
                    </m:r>
                  </m:oMath>
                </a14:m>
                <a:endParaRPr lang="en-US" altLang="zh-CN" sz="2000" b="1" dirty="0">
                  <a:solidFill>
                    <a:schemeClr val="tx1"/>
                  </a:solidFill>
                </a:endParaRPr>
              </a:p>
              <a:p>
                <a:pPr lvl="1"/>
                <a:r>
                  <a:rPr lang="zh-CN" altLang="en-US" sz="2000" b="1" dirty="0">
                    <a:solidFill>
                      <a:schemeClr val="tx1"/>
                    </a:solidFill>
                  </a:rPr>
                  <a:t>而对于</a:t>
                </a:r>
                <a14:m>
                  <m:oMath xmlns:m="http://schemas.openxmlformats.org/officeDocument/2006/math">
                    <m:r>
                      <a:rPr lang="en-US" altLang="zh-CN" sz="2000" b="1" i="0"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𝒇</m:t>
                    </m:r>
                  </m:oMath>
                </a14:m>
                <a:r>
                  <a:rPr lang="zh-CN" altLang="en-US" sz="2000" b="1" dirty="0">
                    <a:solidFill>
                      <a:schemeClr val="tx1"/>
                    </a:solidFill>
                  </a:rPr>
                  <a:t>连续但不是在最优值点附近李普希兹连续的问题，就必须使用步长规则来生成时变步长。例如</a:t>
                </a:r>
                <a14:m>
                  <m:oMath xmlns:m="http://schemas.openxmlformats.org/officeDocument/2006/math">
                    <m:r>
                      <a:rPr lang="en-US" altLang="zh-CN" sz="2000" b="1" i="1" smtClean="0">
                        <a:solidFill>
                          <a:schemeClr val="tx1"/>
                        </a:solidFill>
                        <a:latin typeface="Cambria Math" panose="02040503050406030204" pitchFamily="18" charset="0"/>
                      </a:rPr>
                      <m:t>𝒇</m:t>
                    </m:r>
                    <m:d>
                      <m:dPr>
                        <m:ctrlPr>
                          <a:rPr lang="en-US" altLang="zh-CN" sz="2000" b="1" i="1" smtClean="0">
                            <a:solidFill>
                              <a:schemeClr val="tx1"/>
                            </a:solidFill>
                            <a:latin typeface="Cambria Math" panose="02040503050406030204" pitchFamily="18" charset="0"/>
                          </a:rPr>
                        </m:ctrlPr>
                      </m:dPr>
                      <m:e>
                        <m:r>
                          <a:rPr lang="en-US" altLang="zh-CN" sz="2000" b="1" i="1" smtClean="0">
                            <a:solidFill>
                              <a:schemeClr val="tx1"/>
                            </a:solidFill>
                            <a:latin typeface="Cambria Math" panose="02040503050406030204" pitchFamily="18" charset="0"/>
                          </a:rPr>
                          <m:t>𝒙</m:t>
                        </m:r>
                      </m:e>
                    </m:d>
                    <m:r>
                      <a:rPr lang="en-US" altLang="zh-CN" sz="2000" b="1" i="1" smtClean="0">
                        <a:solidFill>
                          <a:schemeClr val="tx1"/>
                        </a:solidFill>
                        <a:latin typeface="Cambria Math" panose="02040503050406030204" pitchFamily="18" charset="0"/>
                      </a:rPr>
                      <m:t>=</m:t>
                    </m:r>
                    <m:r>
                      <m:rPr>
                        <m:lit/>
                      </m:rP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𝒙</m:t>
                    </m:r>
                    <m:sSup>
                      <m:sSupPr>
                        <m:ctrlPr>
                          <a:rPr lang="en-US" altLang="zh-CN" sz="2000" b="1" i="1" smtClean="0">
                            <a:solidFill>
                              <a:schemeClr val="tx1"/>
                            </a:solidFill>
                            <a:latin typeface="Cambria Math" panose="02040503050406030204" pitchFamily="18" charset="0"/>
                          </a:rPr>
                        </m:ctrlPr>
                      </m:sSupPr>
                      <m:e>
                        <m:r>
                          <m:rPr>
                            <m:lit/>
                          </m:rPr>
                          <a:rPr lang="en-US" altLang="zh-CN" sz="2000" b="1" i="1" smtClean="0">
                            <a:solidFill>
                              <a:schemeClr val="tx1"/>
                            </a:solidFill>
                            <a:latin typeface="Cambria Math" panose="02040503050406030204" pitchFamily="18" charset="0"/>
                          </a:rPr>
                          <m:t>|</m:t>
                        </m:r>
                      </m:e>
                      <m:sup>
                        <m:f>
                          <m:fPr>
                            <m:ctrlPr>
                              <a:rPr lang="en-US" altLang="zh-CN" sz="2000" b="1" i="1" smtClean="0">
                                <a:solidFill>
                                  <a:schemeClr val="tx1"/>
                                </a:solidFill>
                                <a:latin typeface="Cambria Math" panose="02040503050406030204" pitchFamily="18" charset="0"/>
                              </a:rPr>
                            </m:ctrlPr>
                          </m:fPr>
                          <m:num>
                            <m:r>
                              <a:rPr lang="en-US" altLang="zh-CN" sz="2000" b="1" i="1" smtClean="0">
                                <a:solidFill>
                                  <a:schemeClr val="tx1"/>
                                </a:solidFill>
                                <a:latin typeface="Cambria Math" panose="02040503050406030204" pitchFamily="18" charset="0"/>
                              </a:rPr>
                              <m:t>𝟑</m:t>
                            </m:r>
                          </m:num>
                          <m:den>
                            <m:r>
                              <a:rPr lang="en-US" altLang="zh-CN" sz="2000" b="1" i="1" smtClean="0">
                                <a:solidFill>
                                  <a:schemeClr val="tx1"/>
                                </a:solidFill>
                                <a:latin typeface="Cambria Math" panose="02040503050406030204" pitchFamily="18" charset="0"/>
                              </a:rPr>
                              <m:t>𝟐</m:t>
                            </m:r>
                          </m:den>
                        </m:f>
                      </m:sup>
                    </m:sSup>
                    <m:r>
                      <a:rPr lang="en-US" altLang="zh-CN" sz="2000" b="1" i="1" smtClean="0">
                        <a:solidFill>
                          <a:schemeClr val="tx1"/>
                        </a:solidFill>
                        <a:latin typeface="Cambria Math" panose="02040503050406030204" pitchFamily="18" charset="0"/>
                      </a:rPr>
                      <m:t>,</m:t>
                    </m:r>
                  </m:oMath>
                </a14:m>
                <a:r>
                  <a:rPr lang="zh-CN" altLang="en-US" sz="2000" b="1" dirty="0">
                    <a:solidFill>
                      <a:schemeClr val="tx1"/>
                    </a:solidFill>
                  </a:rPr>
                  <a:t>任何常数步长的最速下降法都会产生在最优值附近的震荡，因为在最优值</a:t>
                </a:r>
                <a:r>
                  <a:rPr lang="en-US" altLang="zh-CN" sz="2000" b="1" dirty="0">
                    <a:solidFill>
                      <a:schemeClr val="tx1"/>
                    </a:solidFill>
                  </a:rPr>
                  <a:t>x=0</a:t>
                </a:r>
                <a:r>
                  <a:rPr lang="zh-CN" altLang="en-US" sz="2000" b="1" dirty="0">
                    <a:solidFill>
                      <a:schemeClr val="tx1"/>
                    </a:solidFill>
                  </a:rPr>
                  <a:t>附近梯度增长太快，但线搜索或其他规则，如</a:t>
                </a:r>
                <a:r>
                  <a:rPr lang="en-US" altLang="zh-CN" sz="2000" b="1" dirty="0">
                    <a:solidFill>
                      <a:schemeClr val="tx1"/>
                    </a:solidFill>
                  </a:rPr>
                  <a:t>Armijo</a:t>
                </a:r>
                <a:r>
                  <a:rPr lang="zh-CN" altLang="en-US" sz="2000" b="1" dirty="0">
                    <a:solidFill>
                      <a:schemeClr val="tx1"/>
                    </a:solidFill>
                  </a:rPr>
                  <a:t>等规则可以保证满意的收敛！</a:t>
                </a:r>
                <a:endParaRPr lang="en-US" altLang="zh-CN" sz="2000" b="1" dirty="0">
                  <a:solidFill>
                    <a:schemeClr val="tx1"/>
                  </a:solidFill>
                </a:endParaRPr>
              </a:p>
              <a:p>
                <a:pPr lvl="1"/>
                <a:endParaRPr lang="zh-CN" altLang="en-US" sz="2000" dirty="0">
                  <a:solidFill>
                    <a:srgbClr val="FF0000"/>
                  </a:solidFill>
                </a:endParaRPr>
              </a:p>
            </p:txBody>
          </p:sp>
        </mc:Choice>
        <mc:Fallback>
          <p:sp>
            <p:nvSpPr>
              <p:cNvPr id="3" name="内容占位符 2">
                <a:extLst>
                  <a:ext uri="{FF2B5EF4-FFF2-40B4-BE49-F238E27FC236}">
                    <a16:creationId xmlns:a16="http://schemas.microsoft.com/office/drawing/2014/main" id="{C3CDC9BD-250A-4B7D-9896-5A394D84D13F}"/>
                  </a:ext>
                </a:extLst>
              </p:cNvPr>
              <p:cNvSpPr>
                <a:spLocks noGrp="1" noRot="1" noChangeAspect="1" noMove="1" noResize="1" noEditPoints="1" noAdjustHandles="1" noChangeArrowheads="1" noChangeShapeType="1" noTextEdit="1"/>
              </p:cNvSpPr>
              <p:nvPr>
                <p:ph idx="1"/>
              </p:nvPr>
            </p:nvSpPr>
            <p:spPr>
              <a:blipFill>
                <a:blip r:embed="rId2"/>
                <a:stretch>
                  <a:fillRect l="-926" t="-1193" r="-728" b="-59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6880332"/>
      </p:ext>
    </p:extLst>
  </p:cSld>
  <p:clrMapOvr>
    <a:masterClrMapping/>
  </p:clrMapOvr>
  <p:transition spd="med">
    <p:rand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AF306E-962B-4BB1-8BDF-1C9132D5FD6F}"/>
              </a:ext>
            </a:extLst>
          </p:cNvPr>
          <p:cNvSpPr>
            <a:spLocks noGrp="1"/>
          </p:cNvSpPr>
          <p:nvPr>
            <p:ph type="title"/>
          </p:nvPr>
        </p:nvSpPr>
        <p:spPr/>
        <p:txBody>
          <a:bodyPr/>
          <a:lstStyle/>
          <a:p>
            <a:r>
              <a:rPr lang="zh-CN" altLang="en-US" dirty="0"/>
              <a:t>优化算法总览</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3CDC9BD-250A-4B7D-9896-5A394D84D13F}"/>
                  </a:ext>
                </a:extLst>
              </p:cNvPr>
              <p:cNvSpPr>
                <a:spLocks noGrp="1"/>
              </p:cNvSpPr>
              <p:nvPr>
                <p:ph idx="1"/>
              </p:nvPr>
            </p:nvSpPr>
            <p:spPr/>
            <p:txBody>
              <a:bodyPr/>
              <a:lstStyle/>
              <a:p>
                <a:r>
                  <a:rPr lang="zh-CN" altLang="en-US" sz="2000" dirty="0"/>
                  <a:t>梯度类下降法</a:t>
                </a:r>
                <a:endParaRPr lang="en-US" altLang="zh-CN" sz="2000" dirty="0"/>
              </a:p>
              <a:p>
                <a:pPr lvl="1"/>
                <a:r>
                  <a:rPr lang="zh-CN" altLang="en-US" sz="1800" dirty="0">
                    <a:solidFill>
                      <a:schemeClr val="tx1"/>
                    </a:solidFill>
                  </a:rPr>
                  <a:t>如果对目标函数有更多的假设，可能能够获得比</a:t>
                </a:r>
                <a14:m>
                  <m:oMath xmlns:m="http://schemas.openxmlformats.org/officeDocument/2006/math">
                    <m:r>
                      <a:rPr lang="en-US" altLang="zh-CN" sz="1800" b="1" i="1" smtClean="0">
                        <a:solidFill>
                          <a:schemeClr val="tx1"/>
                        </a:solidFill>
                        <a:latin typeface="Cambria Math" panose="02040503050406030204" pitchFamily="18" charset="0"/>
                      </a:rPr>
                      <m:t>𝑶</m:t>
                    </m:r>
                    <m:r>
                      <a:rPr lang="en-US" altLang="zh-CN" sz="1800" b="1" i="1" smtClean="0">
                        <a:solidFill>
                          <a:schemeClr val="tx1"/>
                        </a:solidFill>
                        <a:latin typeface="Cambria Math" panose="02040503050406030204" pitchFamily="18" charset="0"/>
                      </a:rPr>
                      <m:t>(</m:t>
                    </m:r>
                    <m:f>
                      <m:fPr>
                        <m:ctrlPr>
                          <a:rPr lang="en-US" altLang="zh-CN" sz="1800" b="1" i="1" smtClean="0">
                            <a:solidFill>
                              <a:schemeClr val="tx1"/>
                            </a:solidFill>
                            <a:latin typeface="Cambria Math" panose="02040503050406030204" pitchFamily="18" charset="0"/>
                          </a:rPr>
                        </m:ctrlPr>
                      </m:fPr>
                      <m:num>
                        <m:r>
                          <a:rPr lang="en-US" altLang="zh-CN" sz="1800" b="1" i="1" smtClean="0">
                            <a:solidFill>
                              <a:schemeClr val="tx1"/>
                            </a:solidFill>
                            <a:latin typeface="Cambria Math" panose="02040503050406030204" pitchFamily="18" charset="0"/>
                          </a:rPr>
                          <m:t>𝟏</m:t>
                        </m:r>
                      </m:num>
                      <m:den>
                        <m:r>
                          <a:rPr lang="en-US" altLang="zh-CN" sz="1800" b="1" i="1" smtClean="0">
                            <a:solidFill>
                              <a:schemeClr val="tx1"/>
                            </a:solidFill>
                            <a:latin typeface="Cambria Math" panose="02040503050406030204" pitchFamily="18" charset="0"/>
                          </a:rPr>
                          <m:t>𝒌</m:t>
                        </m:r>
                      </m:den>
                    </m:f>
                    <m:r>
                      <a:rPr lang="en-US" altLang="zh-CN" sz="1800" b="1" i="1" smtClean="0">
                        <a:solidFill>
                          <a:schemeClr val="tx1"/>
                        </a:solidFill>
                        <a:latin typeface="Cambria Math" panose="02040503050406030204" pitchFamily="18" charset="0"/>
                      </a:rPr>
                      <m:t>)</m:t>
                    </m:r>
                  </m:oMath>
                </a14:m>
                <a:r>
                  <a:rPr lang="zh-CN" altLang="en-US" sz="1800" dirty="0">
                    <a:solidFill>
                      <a:schemeClr val="tx1"/>
                    </a:solidFill>
                  </a:rPr>
                  <a:t>更快的收敛速度</a:t>
                </a:r>
                <a:endParaRPr lang="en-US" altLang="zh-CN" sz="1800" dirty="0">
                  <a:solidFill>
                    <a:schemeClr val="tx1"/>
                  </a:solidFill>
                </a:endParaRPr>
              </a:p>
              <a:p>
                <a:pPr lvl="1"/>
                <a:r>
                  <a:rPr lang="zh-CN" altLang="en-US" sz="1800" dirty="0">
                    <a:solidFill>
                      <a:schemeClr val="tx1"/>
                    </a:solidFill>
                  </a:rPr>
                  <a:t>例如，如果</a:t>
                </a:r>
                <a14:m>
                  <m:oMath xmlns:m="http://schemas.openxmlformats.org/officeDocument/2006/math">
                    <m:r>
                      <a:rPr lang="en-US" altLang="zh-CN" sz="1800" b="1" i="1" smtClean="0">
                        <a:solidFill>
                          <a:schemeClr val="tx1"/>
                        </a:solidFill>
                        <a:latin typeface="Cambria Math" panose="02040503050406030204" pitchFamily="18" charset="0"/>
                      </a:rPr>
                      <m:t>𝒇</m:t>
                    </m:r>
                  </m:oMath>
                </a14:m>
                <a:r>
                  <a:rPr lang="zh-CN" altLang="en-US" sz="1800" dirty="0">
                    <a:solidFill>
                      <a:schemeClr val="tx1"/>
                    </a:solidFill>
                  </a:rPr>
                  <a:t>是凸的，有唯一极小点</a:t>
                </a:r>
                <a14:m>
                  <m:oMath xmlns:m="http://schemas.openxmlformats.org/officeDocument/2006/math">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𝒙</m:t>
                        </m:r>
                      </m:e>
                      <m:sup>
                        <m:r>
                          <a:rPr lang="en-US" altLang="zh-CN" sz="1800" b="1" i="1" smtClean="0">
                            <a:solidFill>
                              <a:schemeClr val="tx1"/>
                            </a:solidFill>
                            <a:latin typeface="Cambria Math" panose="02040503050406030204" pitchFamily="18" charset="0"/>
                          </a:rPr>
                          <m:t>∗</m:t>
                        </m:r>
                      </m:sup>
                    </m:sSup>
                    <m:r>
                      <a:rPr lang="zh-CN" altLang="en-US" sz="1800" i="1">
                        <a:latin typeface="Cambria Math" panose="02040503050406030204" pitchFamily="18" charset="0"/>
                      </a:rPr>
                      <m:t>，</m:t>
                    </m:r>
                  </m:oMath>
                </a14:m>
                <a:r>
                  <a:rPr lang="zh-CN" altLang="en-US" sz="1800" dirty="0">
                    <a:solidFill>
                      <a:schemeClr val="tx1"/>
                    </a:solidFill>
                  </a:rPr>
                  <a:t>且满足增长条件：</a:t>
                </a:r>
                <a:endParaRPr lang="en-US" altLang="zh-CN" sz="1800" dirty="0">
                  <a:solidFill>
                    <a:schemeClr val="tx1"/>
                  </a:solidFill>
                </a:endParaRPr>
              </a:p>
              <a:p>
                <a:pPr lvl="1"/>
                <a14:m>
                  <m:oMath xmlns:m="http://schemas.openxmlformats.org/officeDocument/2006/math">
                    <m:r>
                      <a:rPr lang="en-US" altLang="zh-CN" sz="1800" b="1" i="1" smtClean="0">
                        <a:solidFill>
                          <a:schemeClr val="tx1"/>
                        </a:solidFill>
                        <a:latin typeface="Cambria Math" panose="02040503050406030204" pitchFamily="18" charset="0"/>
                      </a:rPr>
                      <m:t>𝜷</m:t>
                    </m:r>
                    <m:r>
                      <m:rPr>
                        <m:lit/>
                      </m:rP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𝒙</m:t>
                    </m:r>
                    <m:r>
                      <a:rPr lang="en-US" altLang="zh-CN" sz="1800" b="1" i="1" smtClean="0">
                        <a:solidFill>
                          <a:schemeClr val="tx1"/>
                        </a:solidFill>
                        <a:latin typeface="Cambria Math" panose="02040503050406030204" pitchFamily="18" charset="0"/>
                      </a:rPr>
                      <m:t>−</m:t>
                    </m:r>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𝒙</m:t>
                        </m:r>
                      </m:e>
                      <m:sup>
                        <m:r>
                          <a:rPr lang="en-US" altLang="zh-CN" sz="1800" b="1" i="1" smtClean="0">
                            <a:solidFill>
                              <a:schemeClr val="tx1"/>
                            </a:solidFill>
                            <a:latin typeface="Cambria Math" panose="02040503050406030204" pitchFamily="18" charset="0"/>
                          </a:rPr>
                          <m:t>∗</m:t>
                        </m:r>
                      </m:sup>
                    </m:sSup>
                    <m:r>
                      <m:rPr>
                        <m:lit/>
                      </m:rPr>
                      <a:rPr lang="en-US" altLang="zh-CN" sz="1800" b="1" i="1" smtClean="0">
                        <a:solidFill>
                          <a:schemeClr val="tx1"/>
                        </a:solidFill>
                        <a:latin typeface="Cambria Math" panose="02040503050406030204" pitchFamily="18" charset="0"/>
                      </a:rPr>
                      <m:t>|</m:t>
                    </m:r>
                    <m:sSup>
                      <m:sSupPr>
                        <m:ctrlPr>
                          <a:rPr lang="en-US" altLang="zh-CN" sz="1800" b="1" i="1" smtClean="0">
                            <a:solidFill>
                              <a:schemeClr val="tx1"/>
                            </a:solidFill>
                            <a:latin typeface="Cambria Math" panose="02040503050406030204" pitchFamily="18" charset="0"/>
                          </a:rPr>
                        </m:ctrlPr>
                      </m:sSupPr>
                      <m:e>
                        <m:r>
                          <m:rPr>
                            <m:lit/>
                          </m:rPr>
                          <a:rPr lang="en-US" altLang="zh-CN" sz="1800" b="1" i="1" smtClean="0">
                            <a:solidFill>
                              <a:schemeClr val="tx1"/>
                            </a:solidFill>
                            <a:latin typeface="Cambria Math" panose="02040503050406030204" pitchFamily="18" charset="0"/>
                          </a:rPr>
                          <m:t>|</m:t>
                        </m:r>
                      </m:e>
                      <m:sup>
                        <m:r>
                          <a:rPr lang="en-US" altLang="zh-CN" sz="1800" b="1" i="1" smtClean="0">
                            <a:solidFill>
                              <a:schemeClr val="tx1"/>
                            </a:solidFill>
                            <a:latin typeface="Cambria Math" panose="02040503050406030204" pitchFamily="18" charset="0"/>
                          </a:rPr>
                          <m:t>𝜸</m:t>
                        </m:r>
                      </m:sup>
                    </m:sSup>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𝒇</m:t>
                    </m:r>
                    <m:d>
                      <m:dPr>
                        <m:ctrlPr>
                          <a:rPr lang="en-US" altLang="zh-CN" sz="1800" b="1" i="1" smtClean="0">
                            <a:solidFill>
                              <a:schemeClr val="tx1"/>
                            </a:solidFill>
                            <a:latin typeface="Cambria Math" panose="02040503050406030204" pitchFamily="18" charset="0"/>
                          </a:rPr>
                        </m:ctrlPr>
                      </m:dPr>
                      <m:e>
                        <m:r>
                          <a:rPr lang="en-US" altLang="zh-CN" sz="1800" b="1" i="1" smtClean="0">
                            <a:solidFill>
                              <a:schemeClr val="tx1"/>
                            </a:solidFill>
                            <a:latin typeface="Cambria Math" panose="02040503050406030204" pitchFamily="18" charset="0"/>
                          </a:rPr>
                          <m:t>𝒙</m:t>
                        </m:r>
                      </m:e>
                    </m:d>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𝒇</m:t>
                    </m:r>
                    <m:d>
                      <m:dPr>
                        <m:ctrlPr>
                          <a:rPr lang="en-US" altLang="zh-CN" sz="1800" b="1" i="1" smtClean="0">
                            <a:solidFill>
                              <a:schemeClr val="tx1"/>
                            </a:solidFill>
                            <a:latin typeface="Cambria Math" panose="02040503050406030204" pitchFamily="18" charset="0"/>
                          </a:rPr>
                        </m:ctrlPr>
                      </m:dPr>
                      <m:e>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𝒙</m:t>
                            </m:r>
                          </m:e>
                          <m:sup>
                            <m:r>
                              <a:rPr lang="en-US" altLang="zh-CN" sz="1800" b="1" i="1" smtClean="0">
                                <a:solidFill>
                                  <a:schemeClr val="tx1"/>
                                </a:solidFill>
                                <a:latin typeface="Cambria Math" panose="02040503050406030204" pitchFamily="18" charset="0"/>
                              </a:rPr>
                              <m:t>∗</m:t>
                            </m:r>
                          </m:sup>
                        </m:sSup>
                      </m:e>
                    </m:d>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𝒙</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𝒇</m:t>
                    </m:r>
                    <m:d>
                      <m:dPr>
                        <m:ctrlPr>
                          <a:rPr lang="en-US" altLang="zh-CN" sz="1800" b="1" i="1" smtClean="0">
                            <a:solidFill>
                              <a:schemeClr val="tx1"/>
                            </a:solidFill>
                            <a:latin typeface="Cambria Math" panose="02040503050406030204" pitchFamily="18" charset="0"/>
                          </a:rPr>
                        </m:ctrlPr>
                      </m:dPr>
                      <m:e>
                        <m:r>
                          <a:rPr lang="en-US" altLang="zh-CN" sz="1800" b="1" i="1" smtClean="0">
                            <a:solidFill>
                              <a:schemeClr val="tx1"/>
                            </a:solidFill>
                            <a:latin typeface="Cambria Math" panose="02040503050406030204" pitchFamily="18" charset="0"/>
                          </a:rPr>
                          <m:t>𝒙</m:t>
                        </m:r>
                      </m:e>
                    </m:d>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𝒇</m:t>
                    </m:r>
                    <m:d>
                      <m:dPr>
                        <m:ctrlPr>
                          <a:rPr lang="en-US" altLang="zh-CN" sz="1800" b="1" i="1" smtClean="0">
                            <a:solidFill>
                              <a:schemeClr val="tx1"/>
                            </a:solidFill>
                            <a:latin typeface="Cambria Math" panose="02040503050406030204" pitchFamily="18" charset="0"/>
                          </a:rPr>
                        </m:ctrlPr>
                      </m:dPr>
                      <m:e>
                        <m:sSub>
                          <m:sSubPr>
                            <m:ctrlPr>
                              <a:rPr lang="en-US" altLang="zh-CN" sz="1800" b="1" i="1" smtClean="0">
                                <a:solidFill>
                                  <a:schemeClr val="tx1"/>
                                </a:solidFill>
                                <a:latin typeface="Cambria Math" panose="02040503050406030204" pitchFamily="18" charset="0"/>
                              </a:rPr>
                            </m:ctrlPr>
                          </m:sSubPr>
                          <m:e>
                            <m:r>
                              <a:rPr lang="en-US" altLang="zh-CN" sz="1800" b="1" i="1" smtClean="0">
                                <a:solidFill>
                                  <a:schemeClr val="tx1"/>
                                </a:solidFill>
                                <a:latin typeface="Cambria Math" panose="02040503050406030204" pitchFamily="18" charset="0"/>
                              </a:rPr>
                              <m:t>𝒙</m:t>
                            </m:r>
                          </m:e>
                          <m:sub>
                            <m:r>
                              <a:rPr lang="en-US" altLang="zh-CN" sz="1800" b="1" i="1" smtClean="0">
                                <a:solidFill>
                                  <a:schemeClr val="tx1"/>
                                </a:solidFill>
                                <a:latin typeface="Cambria Math" panose="02040503050406030204" pitchFamily="18" charset="0"/>
                              </a:rPr>
                              <m:t>𝟎</m:t>
                            </m:r>
                          </m:sub>
                        </m:sSub>
                      </m:e>
                    </m:d>
                    <m:r>
                      <a:rPr lang="en-US" altLang="zh-CN" sz="1800" b="1" i="1" smtClean="0">
                        <a:solidFill>
                          <a:schemeClr val="tx1"/>
                        </a:solidFill>
                        <a:latin typeface="Cambria Math" panose="02040503050406030204" pitchFamily="18" charset="0"/>
                      </a:rPr>
                      <m:t>,</m:t>
                    </m:r>
                  </m:oMath>
                </a14:m>
                <a:r>
                  <a:rPr lang="zh-CN" altLang="en-US" sz="1800" dirty="0">
                    <a:solidFill>
                      <a:schemeClr val="tx1"/>
                    </a:solidFill>
                  </a:rPr>
                  <a:t>对某些</a:t>
                </a:r>
                <a14:m>
                  <m:oMath xmlns:m="http://schemas.openxmlformats.org/officeDocument/2006/math">
                    <m:r>
                      <a:rPr lang="en-US" altLang="zh-CN" sz="1800" b="1" i="1" smtClean="0">
                        <a:solidFill>
                          <a:schemeClr val="tx1"/>
                        </a:solidFill>
                        <a:latin typeface="Cambria Math" panose="02040503050406030204" pitchFamily="18" charset="0"/>
                      </a:rPr>
                      <m:t>𝜷</m:t>
                    </m:r>
                    <m:r>
                      <a:rPr lang="en-US" altLang="zh-CN" sz="1800" b="1" i="1" smtClean="0">
                        <a:solidFill>
                          <a:schemeClr val="tx1"/>
                        </a:solidFill>
                        <a:latin typeface="Cambria Math" panose="02040503050406030204" pitchFamily="18" charset="0"/>
                      </a:rPr>
                      <m:t>&gt;</m:t>
                    </m:r>
                    <m:r>
                      <a:rPr lang="en-US" altLang="zh-CN" sz="1800" b="1" i="1" smtClean="0">
                        <a:solidFill>
                          <a:schemeClr val="tx1"/>
                        </a:solidFill>
                        <a:latin typeface="Cambria Math" panose="02040503050406030204" pitchFamily="18" charset="0"/>
                      </a:rPr>
                      <m:t>𝟎</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𝜸</m:t>
                    </m:r>
                    <m:r>
                      <a:rPr lang="en-US" altLang="zh-CN" sz="1800" b="1" i="1" smtClean="0">
                        <a:solidFill>
                          <a:schemeClr val="tx1"/>
                        </a:solidFill>
                        <a:latin typeface="Cambria Math" panose="02040503050406030204" pitchFamily="18" charset="0"/>
                      </a:rPr>
                      <m:t>&gt;</m:t>
                    </m:r>
                    <m:r>
                      <a:rPr lang="en-US" altLang="zh-CN" sz="1800" b="1" i="1" smtClean="0">
                        <a:solidFill>
                          <a:schemeClr val="tx1"/>
                        </a:solidFill>
                        <a:latin typeface="Cambria Math" panose="02040503050406030204" pitchFamily="18" charset="0"/>
                      </a:rPr>
                      <m:t>𝟐</m:t>
                    </m:r>
                    <m:r>
                      <a:rPr lang="zh-CN" altLang="en-US" sz="1800" i="1">
                        <a:latin typeface="Cambria Math" panose="02040503050406030204" pitchFamily="18" charset="0"/>
                      </a:rPr>
                      <m:t>，</m:t>
                    </m:r>
                  </m:oMath>
                </a14:m>
                <a:r>
                  <a:rPr lang="zh-CN" altLang="en-US" sz="1800" dirty="0">
                    <a:solidFill>
                      <a:schemeClr val="tx1"/>
                    </a:solidFill>
                  </a:rPr>
                  <a:t>采用带</a:t>
                </a:r>
                <a14:m>
                  <m:oMath xmlns:m="http://schemas.openxmlformats.org/officeDocument/2006/math">
                    <m:r>
                      <a:rPr lang="en-US" altLang="zh-CN" sz="1800" b="1" i="1" smtClean="0">
                        <a:solidFill>
                          <a:schemeClr val="tx1"/>
                        </a:solidFill>
                        <a:latin typeface="Cambria Math" panose="02040503050406030204" pitchFamily="18" charset="0"/>
                      </a:rPr>
                      <m:t>𝑨𝒓𝒎𝒊𝒋𝒐</m:t>
                    </m:r>
                  </m:oMath>
                </a14:m>
                <a:r>
                  <a:rPr lang="zh-CN" altLang="en-US" sz="1800" dirty="0">
                    <a:solidFill>
                      <a:schemeClr val="tx1"/>
                    </a:solidFill>
                  </a:rPr>
                  <a:t>规则的最速下降法，有</a:t>
                </a:r>
                <a:endParaRPr lang="en-US" altLang="zh-CN" sz="1800" dirty="0">
                  <a:solidFill>
                    <a:schemeClr val="tx1"/>
                  </a:solidFill>
                </a:endParaRPr>
              </a:p>
              <a:p>
                <a:pPr marL="441325" lvl="1" indent="0">
                  <a:buNone/>
                </a:pPr>
                <a14:m>
                  <m:oMathPara xmlns:m="http://schemas.openxmlformats.org/officeDocument/2006/math">
                    <m:oMathParaPr>
                      <m:jc m:val="centerGroup"/>
                    </m:oMathParaPr>
                    <m:oMath xmlns:m="http://schemas.openxmlformats.org/officeDocument/2006/math">
                      <m:r>
                        <a:rPr lang="en-US" altLang="zh-CN" sz="1800" b="1" i="1" smtClean="0">
                          <a:solidFill>
                            <a:schemeClr val="tx1"/>
                          </a:solidFill>
                          <a:latin typeface="Cambria Math" panose="02040503050406030204" pitchFamily="18" charset="0"/>
                        </a:rPr>
                        <m:t>𝒇</m:t>
                      </m:r>
                      <m:d>
                        <m:dPr>
                          <m:ctrlPr>
                            <a:rPr lang="en-US" altLang="zh-CN" sz="1800" b="1" i="1" smtClean="0">
                              <a:solidFill>
                                <a:schemeClr val="tx1"/>
                              </a:solidFill>
                              <a:latin typeface="Cambria Math" panose="02040503050406030204" pitchFamily="18" charset="0"/>
                            </a:rPr>
                          </m:ctrlPr>
                        </m:dPr>
                        <m:e>
                          <m:sSub>
                            <m:sSubPr>
                              <m:ctrlPr>
                                <a:rPr lang="en-US" altLang="zh-CN" sz="1800" b="1" i="1" smtClean="0">
                                  <a:solidFill>
                                    <a:schemeClr val="tx1"/>
                                  </a:solidFill>
                                  <a:latin typeface="Cambria Math" panose="02040503050406030204" pitchFamily="18" charset="0"/>
                                </a:rPr>
                              </m:ctrlPr>
                            </m:sSubPr>
                            <m:e>
                              <m:r>
                                <a:rPr lang="en-US" altLang="zh-CN" sz="1800" b="1" i="1" smtClean="0">
                                  <a:solidFill>
                                    <a:schemeClr val="tx1"/>
                                  </a:solidFill>
                                  <a:latin typeface="Cambria Math" panose="02040503050406030204" pitchFamily="18" charset="0"/>
                                </a:rPr>
                                <m:t>𝒙</m:t>
                              </m:r>
                            </m:e>
                            <m:sub>
                              <m:r>
                                <a:rPr lang="en-US" altLang="zh-CN" sz="1800" b="1" i="1" smtClean="0">
                                  <a:solidFill>
                                    <a:schemeClr val="tx1"/>
                                  </a:solidFill>
                                  <a:latin typeface="Cambria Math" panose="02040503050406030204" pitchFamily="18" charset="0"/>
                                </a:rPr>
                                <m:t>𝒌</m:t>
                              </m:r>
                            </m:sub>
                          </m:sSub>
                        </m:e>
                      </m:d>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𝒇</m:t>
                      </m:r>
                      <m:d>
                        <m:dPr>
                          <m:ctrlPr>
                            <a:rPr lang="en-US" altLang="zh-CN" sz="1800" b="1" i="1" smtClean="0">
                              <a:solidFill>
                                <a:schemeClr val="tx1"/>
                              </a:solidFill>
                              <a:latin typeface="Cambria Math" panose="02040503050406030204" pitchFamily="18" charset="0"/>
                            </a:rPr>
                          </m:ctrlPr>
                        </m:dPr>
                        <m:e>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𝒙</m:t>
                              </m:r>
                            </m:e>
                            <m:sup>
                              <m:r>
                                <a:rPr lang="en-US" altLang="zh-CN" sz="1800" b="1" i="1" smtClean="0">
                                  <a:solidFill>
                                    <a:schemeClr val="tx1"/>
                                  </a:solidFill>
                                  <a:latin typeface="Cambria Math" panose="02040503050406030204" pitchFamily="18" charset="0"/>
                                </a:rPr>
                                <m:t>∗</m:t>
                              </m:r>
                            </m:sup>
                          </m:sSup>
                        </m:e>
                      </m:d>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𝑶</m:t>
                      </m:r>
                      <m:d>
                        <m:dPr>
                          <m:ctrlPr>
                            <a:rPr lang="en-US" altLang="zh-CN" sz="1800" b="1" i="1" smtClean="0">
                              <a:solidFill>
                                <a:schemeClr val="tx1"/>
                              </a:solidFill>
                              <a:latin typeface="Cambria Math" panose="02040503050406030204" pitchFamily="18" charset="0"/>
                            </a:rPr>
                          </m:ctrlPr>
                        </m:dPr>
                        <m:e>
                          <m:f>
                            <m:fPr>
                              <m:ctrlPr>
                                <a:rPr lang="en-US" altLang="zh-CN" sz="1800" b="1" i="1" smtClean="0">
                                  <a:solidFill>
                                    <a:schemeClr val="tx1"/>
                                  </a:solidFill>
                                  <a:latin typeface="Cambria Math" panose="02040503050406030204" pitchFamily="18" charset="0"/>
                                </a:rPr>
                              </m:ctrlPr>
                            </m:fPr>
                            <m:num>
                              <m:r>
                                <a:rPr lang="en-US" altLang="zh-CN" sz="1800" b="1" i="1" smtClean="0">
                                  <a:solidFill>
                                    <a:schemeClr val="tx1"/>
                                  </a:solidFill>
                                  <a:latin typeface="Cambria Math" panose="02040503050406030204" pitchFamily="18" charset="0"/>
                                </a:rPr>
                                <m:t>𝟏</m:t>
                              </m:r>
                            </m:num>
                            <m:den>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𝒌</m:t>
                                  </m:r>
                                </m:e>
                                <m:sup>
                                  <m:f>
                                    <m:fPr>
                                      <m:ctrlPr>
                                        <a:rPr lang="en-US" altLang="zh-CN" sz="1800" b="1" i="1" smtClean="0">
                                          <a:solidFill>
                                            <a:schemeClr val="tx1"/>
                                          </a:solidFill>
                                          <a:latin typeface="Cambria Math" panose="02040503050406030204" pitchFamily="18" charset="0"/>
                                        </a:rPr>
                                      </m:ctrlPr>
                                    </m:fPr>
                                    <m:num>
                                      <m:r>
                                        <a:rPr lang="en-US" altLang="zh-CN" sz="1800" b="1" i="1" smtClean="0">
                                          <a:solidFill>
                                            <a:schemeClr val="tx1"/>
                                          </a:solidFill>
                                          <a:latin typeface="Cambria Math" panose="02040503050406030204" pitchFamily="18" charset="0"/>
                                        </a:rPr>
                                        <m:t>𝜸</m:t>
                                      </m:r>
                                    </m:num>
                                    <m:den>
                                      <m:r>
                                        <a:rPr lang="en-US" altLang="zh-CN" sz="1800" b="1" i="1" smtClean="0">
                                          <a:solidFill>
                                            <a:schemeClr val="tx1"/>
                                          </a:solidFill>
                                          <a:latin typeface="Cambria Math" panose="02040503050406030204" pitchFamily="18" charset="0"/>
                                        </a:rPr>
                                        <m:t>𝜸</m:t>
                                      </m:r>
                                      <m:r>
                                        <a:rPr lang="en-US" altLang="zh-CN" sz="1800" b="1"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𝟐</m:t>
                                      </m:r>
                                    </m:den>
                                  </m:f>
                                </m:sup>
                              </m:sSup>
                            </m:den>
                          </m:f>
                        </m:e>
                      </m:d>
                    </m:oMath>
                  </m:oMathPara>
                </a14:m>
                <a:endParaRPr lang="en-US" altLang="zh-CN" sz="1800" dirty="0">
                  <a:solidFill>
                    <a:schemeClr val="tx1"/>
                  </a:solidFill>
                </a:endParaRPr>
              </a:p>
              <a:p>
                <a:pPr lvl="1"/>
                <a:r>
                  <a:rPr lang="zh-CN" altLang="en-US" sz="1800" dirty="0">
                    <a:solidFill>
                      <a:schemeClr val="tx1"/>
                    </a:solidFill>
                  </a:rPr>
                  <a:t>为了改进最速下降法的收敛速率，通过乘上正定矩阵</a:t>
                </a:r>
                <a14:m>
                  <m:oMath xmlns:m="http://schemas.openxmlformats.org/officeDocument/2006/math">
                    <m:sSub>
                      <m:sSubPr>
                        <m:ctrlPr>
                          <a:rPr lang="en-US" altLang="zh-CN" sz="1800" b="1" i="1" smtClean="0">
                            <a:solidFill>
                              <a:schemeClr val="tx1"/>
                            </a:solidFill>
                            <a:latin typeface="Cambria Math" panose="02040503050406030204" pitchFamily="18" charset="0"/>
                          </a:rPr>
                        </m:ctrlPr>
                      </m:sSubPr>
                      <m:e>
                        <m:r>
                          <a:rPr lang="en-US" altLang="zh-CN" sz="1800" b="1" i="1" smtClean="0">
                            <a:solidFill>
                              <a:schemeClr val="tx1"/>
                            </a:solidFill>
                            <a:latin typeface="Cambria Math" panose="02040503050406030204" pitchFamily="18" charset="0"/>
                          </a:rPr>
                          <m:t>𝑫</m:t>
                        </m:r>
                      </m:e>
                      <m:sub>
                        <m:r>
                          <a:rPr lang="en-US" altLang="zh-CN" sz="1800" b="1" i="1" smtClean="0">
                            <a:solidFill>
                              <a:schemeClr val="tx1"/>
                            </a:solidFill>
                            <a:latin typeface="Cambria Math" panose="02040503050406030204" pitchFamily="18" charset="0"/>
                          </a:rPr>
                          <m:t>𝒌</m:t>
                        </m:r>
                      </m:sub>
                    </m:sSub>
                  </m:oMath>
                </a14:m>
                <a:r>
                  <a:rPr lang="zh-CN" altLang="en-US" sz="1800" dirty="0">
                    <a:solidFill>
                      <a:schemeClr val="tx1"/>
                    </a:solidFill>
                  </a:rPr>
                  <a:t>来进行缩放</a:t>
                </a:r>
                <a:r>
                  <a:rPr lang="en-US" altLang="zh-CN" sz="1800" dirty="0">
                    <a:solidFill>
                      <a:schemeClr val="tx1"/>
                    </a:solidFill>
                  </a:rPr>
                  <a:t>(scale)</a:t>
                </a:r>
                <a:r>
                  <a:rPr lang="zh-CN" altLang="en-US" sz="1800" dirty="0"/>
                  <a:t>梯度</a:t>
                </a:r>
                <a:endParaRPr lang="en-US" altLang="zh-CN" sz="1800" dirty="0"/>
              </a:p>
              <a:p>
                <a:pPr marL="441325" lvl="1" indent="0" algn="ctr">
                  <a:buNone/>
                </a:pPr>
                <a14:m>
                  <m:oMath xmlns:m="http://schemas.openxmlformats.org/officeDocument/2006/math">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𝒙</m:t>
                        </m:r>
                      </m:e>
                      <m:sub>
                        <m:r>
                          <a:rPr lang="en-US" altLang="zh-CN" sz="1800" b="1" i="1" smtClean="0">
                            <a:solidFill>
                              <a:srgbClr val="FF0000"/>
                            </a:solidFill>
                            <a:latin typeface="Cambria Math" panose="02040503050406030204" pitchFamily="18" charset="0"/>
                          </a:rPr>
                          <m:t>𝒌</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sub>
                    </m:sSub>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𝒙</m:t>
                        </m:r>
                      </m:e>
                      <m:sub>
                        <m:r>
                          <a:rPr lang="en-US" altLang="zh-CN" sz="1800" b="1" i="1" smtClean="0">
                            <a:solidFill>
                              <a:srgbClr val="FF0000"/>
                            </a:solidFill>
                            <a:latin typeface="Cambria Math" panose="02040503050406030204" pitchFamily="18" charset="0"/>
                          </a:rPr>
                          <m:t>𝒌</m:t>
                        </m:r>
                      </m:sub>
                    </m:sSub>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𝜶</m:t>
                        </m:r>
                      </m:e>
                      <m:sub>
                        <m:r>
                          <a:rPr lang="en-US" altLang="zh-CN" sz="1800" b="1" i="1" smtClean="0">
                            <a:solidFill>
                              <a:srgbClr val="FF0000"/>
                            </a:solidFill>
                            <a:latin typeface="Cambria Math" panose="02040503050406030204" pitchFamily="18" charset="0"/>
                          </a:rPr>
                          <m:t>𝒌</m:t>
                        </m:r>
                      </m:sub>
                    </m:sSub>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𝑫</m:t>
                        </m:r>
                      </m:e>
                      <m:sub>
                        <m:r>
                          <a:rPr lang="en-US" altLang="zh-CN" sz="1800" b="1" i="1" smtClean="0">
                            <a:solidFill>
                              <a:srgbClr val="FF0000"/>
                            </a:solidFill>
                            <a:latin typeface="Cambria Math" panose="02040503050406030204" pitchFamily="18" charset="0"/>
                          </a:rPr>
                          <m:t>𝒌</m:t>
                        </m:r>
                      </m:sub>
                    </m:sSub>
                    <m:r>
                      <a:rPr lang="en-US" altLang="zh-CN" sz="1800" b="1" i="0"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𝒇</m:t>
                    </m:r>
                    <m:d>
                      <m:dPr>
                        <m:ctrlPr>
                          <a:rPr lang="en-US" altLang="zh-CN" sz="1800" b="1" i="1" smtClean="0">
                            <a:solidFill>
                              <a:srgbClr val="FF0000"/>
                            </a:solidFill>
                            <a:latin typeface="Cambria Math" panose="02040503050406030204" pitchFamily="18" charset="0"/>
                          </a:rPr>
                        </m:ctrlPr>
                      </m:dPr>
                      <m:e>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𝒙</m:t>
                            </m:r>
                          </m:e>
                          <m:sub>
                            <m:r>
                              <a:rPr lang="en-US" altLang="zh-CN" sz="1800" b="1" i="1" smtClean="0">
                                <a:solidFill>
                                  <a:srgbClr val="FF0000"/>
                                </a:solidFill>
                                <a:latin typeface="Cambria Math" panose="02040503050406030204" pitchFamily="18" charset="0"/>
                              </a:rPr>
                              <m:t>𝒌</m:t>
                            </m:r>
                          </m:sub>
                        </m:sSub>
                      </m:e>
                    </m:d>
                  </m:oMath>
                </a14:m>
                <a:r>
                  <a:rPr lang="en-US" altLang="zh-CN" sz="1800" b="1" dirty="0">
                    <a:solidFill>
                      <a:srgbClr val="FF0000"/>
                    </a:solidFill>
                  </a:rPr>
                  <a:t>（</a:t>
                </a:r>
                <a:r>
                  <a:rPr lang="zh-CN" altLang="en-US" sz="1800" b="1" dirty="0">
                    <a:solidFill>
                      <a:srgbClr val="FF0000"/>
                    </a:solidFill>
                  </a:rPr>
                  <a:t>*</a:t>
                </a:r>
                <a:r>
                  <a:rPr lang="en-US" altLang="zh-CN" sz="1800" b="1" dirty="0">
                    <a:solidFill>
                      <a:srgbClr val="FF0000"/>
                    </a:solidFill>
                  </a:rPr>
                  <a:t>）</a:t>
                </a:r>
              </a:p>
              <a:p>
                <a:pPr lvl="1"/>
                <a:r>
                  <a:rPr lang="zh-CN" altLang="en-US" sz="1800" dirty="0">
                    <a:solidFill>
                      <a:schemeClr val="tx1"/>
                    </a:solidFill>
                  </a:rPr>
                  <a:t>注意：</a:t>
                </a:r>
                <a:r>
                  <a:rPr lang="en-US" altLang="zh-CN" sz="1800" dirty="0">
                    <a:solidFill>
                      <a:schemeClr val="tx1"/>
                    </a:solidFill>
                  </a:rPr>
                  <a:t>scaling</a:t>
                </a:r>
                <a:r>
                  <a:rPr lang="zh-CN" altLang="en-US" sz="1800" dirty="0">
                    <a:solidFill>
                      <a:schemeClr val="tx1"/>
                    </a:solidFill>
                  </a:rPr>
                  <a:t>是非线性规划中算法理论的主要概念之一！实际上，通过变量变换</a:t>
                </a:r>
                <a14:m>
                  <m:oMath xmlns:m="http://schemas.openxmlformats.org/officeDocument/2006/math">
                    <m:r>
                      <a:rPr lang="en-US" altLang="zh-CN" sz="1800" b="1" i="1" smtClean="0">
                        <a:solidFill>
                          <a:schemeClr val="tx1"/>
                        </a:solidFill>
                        <a:latin typeface="Cambria Math" panose="02040503050406030204" pitchFamily="18" charset="0"/>
                      </a:rPr>
                      <m:t>𝒙</m:t>
                    </m:r>
                    <m:r>
                      <a:rPr lang="en-US" altLang="zh-CN" sz="1800" b="1" i="1" smtClean="0">
                        <a:solidFill>
                          <a:schemeClr val="tx1"/>
                        </a:solidFill>
                        <a:latin typeface="Cambria Math" panose="02040503050406030204" pitchFamily="18" charset="0"/>
                      </a:rPr>
                      <m:t>=</m:t>
                    </m:r>
                    <m:sSubSup>
                      <m:sSubSupPr>
                        <m:ctrlPr>
                          <a:rPr lang="en-US" altLang="zh-CN" sz="1800" b="1" i="1" smtClean="0">
                            <a:solidFill>
                              <a:schemeClr val="tx1"/>
                            </a:solidFill>
                            <a:latin typeface="Cambria Math" panose="02040503050406030204" pitchFamily="18" charset="0"/>
                          </a:rPr>
                        </m:ctrlPr>
                      </m:sSubSupPr>
                      <m:e>
                        <m:r>
                          <a:rPr lang="en-US" altLang="zh-CN" sz="1800" b="1" i="1" smtClean="0">
                            <a:solidFill>
                              <a:schemeClr val="tx1"/>
                            </a:solidFill>
                            <a:latin typeface="Cambria Math" panose="02040503050406030204" pitchFamily="18" charset="0"/>
                          </a:rPr>
                          <m:t>𝑫</m:t>
                        </m:r>
                      </m:e>
                      <m:sub>
                        <m:r>
                          <a:rPr lang="en-US" altLang="zh-CN" sz="1800" b="1" i="1" smtClean="0">
                            <a:solidFill>
                              <a:schemeClr val="tx1"/>
                            </a:solidFill>
                            <a:latin typeface="Cambria Math" panose="02040503050406030204" pitchFamily="18" charset="0"/>
                          </a:rPr>
                          <m:t>𝒌</m:t>
                        </m:r>
                      </m:sub>
                      <m:sup>
                        <m:f>
                          <m:fPr>
                            <m:ctrlPr>
                              <a:rPr lang="en-US" altLang="zh-CN" sz="1800" b="1" i="1" smtClean="0">
                                <a:solidFill>
                                  <a:schemeClr val="tx1"/>
                                </a:solidFill>
                                <a:latin typeface="Cambria Math" panose="02040503050406030204" pitchFamily="18" charset="0"/>
                              </a:rPr>
                            </m:ctrlPr>
                          </m:fPr>
                          <m:num>
                            <m:r>
                              <a:rPr lang="en-US" altLang="zh-CN" sz="1800" b="1" i="1" smtClean="0">
                                <a:solidFill>
                                  <a:schemeClr val="tx1"/>
                                </a:solidFill>
                                <a:latin typeface="Cambria Math" panose="02040503050406030204" pitchFamily="18" charset="0"/>
                              </a:rPr>
                              <m:t>𝟏</m:t>
                            </m:r>
                          </m:num>
                          <m:den>
                            <m:r>
                              <a:rPr lang="en-US" altLang="zh-CN" sz="1800" b="1" i="1" smtClean="0">
                                <a:solidFill>
                                  <a:schemeClr val="tx1"/>
                                </a:solidFill>
                                <a:latin typeface="Cambria Math" panose="02040503050406030204" pitchFamily="18" charset="0"/>
                              </a:rPr>
                              <m:t>𝟐</m:t>
                            </m:r>
                          </m:den>
                        </m:f>
                      </m:sup>
                    </m:sSubSup>
                    <m:r>
                      <a:rPr lang="en-US" altLang="zh-CN" sz="1800" b="1" i="1" smtClean="0">
                        <a:solidFill>
                          <a:schemeClr val="tx1"/>
                        </a:solidFill>
                        <a:latin typeface="Cambria Math" panose="02040503050406030204" pitchFamily="18" charset="0"/>
                      </a:rPr>
                      <m:t>𝒚</m:t>
                    </m:r>
                  </m:oMath>
                </a14:m>
                <a:r>
                  <a:rPr lang="zh-CN" altLang="en-US" sz="1800" dirty="0">
                    <a:solidFill>
                      <a:schemeClr val="tx1"/>
                    </a:solidFill>
                  </a:rPr>
                  <a:t>来改变问题的有效条件数：</a:t>
                </a:r>
                <a:endParaRPr lang="en-US" altLang="zh-CN" sz="1800" dirty="0">
                  <a:solidFill>
                    <a:schemeClr val="tx1"/>
                  </a:solidFill>
                </a:endParaRPr>
              </a:p>
              <a:p>
                <a:pPr lvl="1"/>
                <a:r>
                  <a:rPr lang="zh-CN" altLang="en-US" sz="1800" dirty="0">
                    <a:solidFill>
                      <a:srgbClr val="FF0000"/>
                    </a:solidFill>
                  </a:rPr>
                  <a:t>（*）式</a:t>
                </a:r>
                <a:r>
                  <a:rPr lang="zh-CN" altLang="en-US" sz="1800" dirty="0"/>
                  <a:t>可以看作是问题</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𝒉</m:t>
                        </m:r>
                      </m:e>
                      <m:sub>
                        <m:r>
                          <a:rPr lang="en-US" altLang="zh-CN" sz="1800" b="1" i="1" smtClean="0">
                            <a:latin typeface="Cambria Math" panose="02040503050406030204" pitchFamily="18" charset="0"/>
                          </a:rPr>
                          <m:t>𝒌</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𝒚</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𝒇</m:t>
                    </m:r>
                    <m:r>
                      <a:rPr lang="en-US" altLang="zh-CN" sz="1800" b="1" i="1" smtClean="0">
                        <a:latin typeface="Cambria Math" panose="02040503050406030204" pitchFamily="18" charset="0"/>
                      </a:rPr>
                      <m:t>(</m:t>
                    </m:r>
                    <m:sSubSup>
                      <m:sSubSupPr>
                        <m:ctrlPr>
                          <a:rPr lang="en-US" altLang="zh-CN" sz="1800" b="1" i="1" smtClean="0">
                            <a:latin typeface="Cambria Math" panose="02040503050406030204" pitchFamily="18" charset="0"/>
                          </a:rPr>
                        </m:ctrlPr>
                      </m:sSubSupPr>
                      <m:e>
                        <m:r>
                          <a:rPr lang="en-US" altLang="zh-CN" sz="1800" b="1" i="1" smtClean="0">
                            <a:latin typeface="Cambria Math" panose="02040503050406030204" pitchFamily="18" charset="0"/>
                          </a:rPr>
                          <m:t>𝑫</m:t>
                        </m:r>
                      </m:e>
                      <m:sub>
                        <m:r>
                          <a:rPr lang="en-US" altLang="zh-CN" sz="1800" b="1" i="1" smtClean="0">
                            <a:latin typeface="Cambria Math" panose="02040503050406030204" pitchFamily="18" charset="0"/>
                          </a:rPr>
                          <m:t>𝒌</m:t>
                        </m:r>
                      </m:sub>
                      <m:sup>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rPr>
                              <m:t>𝟏</m:t>
                            </m:r>
                          </m:num>
                          <m:den>
                            <m:r>
                              <a:rPr lang="en-US" altLang="zh-CN" sz="1800" b="1" i="1" smtClean="0">
                                <a:latin typeface="Cambria Math" panose="02040503050406030204" pitchFamily="18" charset="0"/>
                              </a:rPr>
                              <m:t>𝟐</m:t>
                            </m:r>
                          </m:den>
                        </m:f>
                      </m:sup>
                    </m:sSubSup>
                    <m:r>
                      <a:rPr lang="en-US" altLang="zh-CN" sz="1800" b="1" i="1" smtClean="0">
                        <a:latin typeface="Cambria Math" panose="02040503050406030204" pitchFamily="18" charset="0"/>
                      </a:rPr>
                      <m:t>𝒚</m:t>
                    </m:r>
                    <m:r>
                      <a:rPr lang="en-US" altLang="zh-CN" sz="1800" b="1" i="1" smtClean="0">
                        <a:latin typeface="Cambria Math" panose="02040503050406030204" pitchFamily="18" charset="0"/>
                      </a:rPr>
                      <m:t>)</m:t>
                    </m:r>
                  </m:oMath>
                </a14:m>
                <a:r>
                  <a:rPr lang="zh-CN" altLang="en-US" sz="1800" dirty="0"/>
                  <a:t>的最速下降迭代：</a:t>
                </a: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𝜶</m:t>
                    </m:r>
                    <m:r>
                      <a:rPr lang="en-US" altLang="zh-CN" sz="1800" b="1" i="0"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𝒉</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r>
                      <a:rPr lang="zh-CN" altLang="en-US" sz="1800" i="1">
                        <a:latin typeface="Cambria Math" panose="02040503050406030204" pitchFamily="18" charset="0"/>
                      </a:rPr>
                      <m:t>。</m:t>
                    </m:r>
                  </m:oMath>
                </a14:m>
                <a:r>
                  <a:rPr lang="zh-CN" altLang="en-US" sz="1800" dirty="0">
                    <a:solidFill>
                      <a:schemeClr val="tx1"/>
                    </a:solidFill>
                  </a:rPr>
                  <a:t>对于二次规划问题，</a:t>
                </a:r>
                <a14:m>
                  <m:oMath xmlns:m="http://schemas.openxmlformats.org/officeDocument/2006/math">
                    <m:r>
                      <a:rPr lang="en-US" altLang="zh-CN" sz="1800" b="1" i="1" smtClean="0">
                        <a:solidFill>
                          <a:schemeClr val="tx1"/>
                        </a:solidFill>
                        <a:latin typeface="Cambria Math" panose="02040503050406030204" pitchFamily="18" charset="0"/>
                      </a:rPr>
                      <m:t>𝒇</m:t>
                    </m:r>
                    <m:d>
                      <m:dPr>
                        <m:ctrlPr>
                          <a:rPr lang="en-US" altLang="zh-CN" sz="1800" b="1" i="1" smtClean="0">
                            <a:solidFill>
                              <a:schemeClr val="tx1"/>
                            </a:solidFill>
                            <a:latin typeface="Cambria Math" panose="02040503050406030204" pitchFamily="18" charset="0"/>
                          </a:rPr>
                        </m:ctrlPr>
                      </m:dPr>
                      <m:e>
                        <m:r>
                          <a:rPr lang="en-US" altLang="zh-CN" sz="1800" b="1" i="1" smtClean="0">
                            <a:solidFill>
                              <a:schemeClr val="tx1"/>
                            </a:solidFill>
                            <a:latin typeface="Cambria Math" panose="02040503050406030204" pitchFamily="18" charset="0"/>
                          </a:rPr>
                          <m:t>𝒙</m:t>
                        </m:r>
                      </m:e>
                    </m:d>
                    <m:r>
                      <a:rPr lang="en-US" altLang="zh-CN" sz="1800" b="1" i="1" smtClean="0">
                        <a:solidFill>
                          <a:schemeClr val="tx1"/>
                        </a:solidFill>
                        <a:latin typeface="Cambria Math" panose="02040503050406030204" pitchFamily="18" charset="0"/>
                      </a:rPr>
                      <m:t>=</m:t>
                    </m:r>
                    <m:f>
                      <m:fPr>
                        <m:ctrlPr>
                          <a:rPr lang="en-US" altLang="zh-CN" sz="1800" b="1" i="1" smtClean="0">
                            <a:solidFill>
                              <a:schemeClr val="tx1"/>
                            </a:solidFill>
                            <a:latin typeface="Cambria Math" panose="02040503050406030204" pitchFamily="18" charset="0"/>
                          </a:rPr>
                        </m:ctrlPr>
                      </m:fPr>
                      <m:num>
                        <m:r>
                          <a:rPr lang="en-US" altLang="zh-CN" sz="1800" b="1" i="1" smtClean="0">
                            <a:solidFill>
                              <a:schemeClr val="tx1"/>
                            </a:solidFill>
                            <a:latin typeface="Cambria Math" panose="02040503050406030204" pitchFamily="18" charset="0"/>
                          </a:rPr>
                          <m:t>𝟏</m:t>
                        </m:r>
                      </m:num>
                      <m:den>
                        <m:r>
                          <a:rPr lang="en-US" altLang="zh-CN" sz="1800" b="1" i="1" smtClean="0">
                            <a:solidFill>
                              <a:schemeClr val="tx1"/>
                            </a:solidFill>
                            <a:latin typeface="Cambria Math" panose="02040503050406030204" pitchFamily="18" charset="0"/>
                          </a:rPr>
                          <m:t>𝟐</m:t>
                        </m:r>
                      </m:den>
                    </m:f>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𝒙</m:t>
                        </m:r>
                      </m:e>
                      <m:sup>
                        <m:r>
                          <a:rPr lang="en-US" altLang="zh-CN" sz="1800" b="1" i="1" smtClean="0">
                            <a:solidFill>
                              <a:schemeClr val="tx1"/>
                            </a:solidFill>
                            <a:latin typeface="Cambria Math" panose="02040503050406030204" pitchFamily="18" charset="0"/>
                          </a:rPr>
                          <m:t>𝑻</m:t>
                        </m:r>
                      </m:sup>
                    </m:sSup>
                    <m:r>
                      <a:rPr lang="en-US" altLang="zh-CN" sz="1800" b="1" i="1" smtClean="0">
                        <a:solidFill>
                          <a:schemeClr val="tx1"/>
                        </a:solidFill>
                        <a:latin typeface="Cambria Math" panose="02040503050406030204" pitchFamily="18" charset="0"/>
                      </a:rPr>
                      <m:t>𝑸𝒙</m:t>
                    </m:r>
                    <m:r>
                      <a:rPr lang="en-US" altLang="zh-CN" sz="1800" b="1" i="1" smtClean="0">
                        <a:solidFill>
                          <a:schemeClr val="tx1"/>
                        </a:solidFill>
                        <a:latin typeface="Cambria Math" panose="02040503050406030204" pitchFamily="18" charset="0"/>
                      </a:rPr>
                      <m:t>−</m:t>
                    </m:r>
                    <m:sSup>
                      <m:sSupPr>
                        <m:ctrlPr>
                          <a:rPr lang="en-US" altLang="zh-CN" sz="1800" b="1" i="1" smtClean="0">
                            <a:solidFill>
                              <a:schemeClr val="tx1"/>
                            </a:solidFill>
                            <a:latin typeface="Cambria Math" panose="02040503050406030204" pitchFamily="18" charset="0"/>
                          </a:rPr>
                        </m:ctrlPr>
                      </m:sSupPr>
                      <m:e>
                        <m:r>
                          <a:rPr lang="en-US" altLang="zh-CN" sz="1800" b="1" i="1" smtClean="0">
                            <a:solidFill>
                              <a:schemeClr val="tx1"/>
                            </a:solidFill>
                            <a:latin typeface="Cambria Math" panose="02040503050406030204" pitchFamily="18" charset="0"/>
                          </a:rPr>
                          <m:t>𝒃</m:t>
                        </m:r>
                      </m:e>
                      <m:sup>
                        <m:r>
                          <a:rPr lang="en-US" altLang="zh-CN" sz="1800" b="1" i="1" smtClean="0">
                            <a:solidFill>
                              <a:schemeClr val="tx1"/>
                            </a:solidFill>
                            <a:latin typeface="Cambria Math" panose="02040503050406030204" pitchFamily="18" charset="0"/>
                          </a:rPr>
                          <m:t>𝑻</m:t>
                        </m:r>
                      </m:sup>
                    </m:sSup>
                    <m:r>
                      <a:rPr lang="en-US" altLang="zh-CN" sz="1800" b="1" i="1" smtClean="0">
                        <a:solidFill>
                          <a:schemeClr val="tx1"/>
                        </a:solidFill>
                        <a:latin typeface="Cambria Math" panose="02040503050406030204" pitchFamily="18" charset="0"/>
                      </a:rPr>
                      <m:t>𝒙</m:t>
                    </m:r>
                    <m:r>
                      <a:rPr lang="zh-CN" altLang="en-US" sz="1800" i="1">
                        <a:latin typeface="Cambria Math" panose="02040503050406030204" pitchFamily="18" charset="0"/>
                      </a:rPr>
                      <m:t>，</m:t>
                    </m:r>
                    <m:sSub>
                      <m:sSubPr>
                        <m:ctrlPr>
                          <a:rPr lang="en-US" altLang="zh-CN" sz="1800" b="1" i="1" smtClean="0">
                            <a:solidFill>
                              <a:schemeClr val="tx1"/>
                            </a:solidFill>
                            <a:latin typeface="Cambria Math" panose="02040503050406030204" pitchFamily="18" charset="0"/>
                          </a:rPr>
                        </m:ctrlPr>
                      </m:sSubPr>
                      <m:e>
                        <m:r>
                          <a:rPr lang="en-US" altLang="zh-CN" sz="1800" b="1" i="1" smtClean="0">
                            <a:latin typeface="Cambria Math" panose="02040503050406030204" pitchFamily="18" charset="0"/>
                          </a:rPr>
                          <m:t>𝒉</m:t>
                        </m:r>
                      </m:e>
                      <m:sub>
                        <m:r>
                          <a:rPr lang="en-US" altLang="zh-CN" sz="1800" b="1" i="1" smtClean="0">
                            <a:latin typeface="Cambria Math" panose="02040503050406030204" pitchFamily="18" charset="0"/>
                          </a:rPr>
                          <m:t>𝒌</m:t>
                        </m:r>
                      </m:sub>
                    </m:sSub>
                  </m:oMath>
                </a14:m>
                <a:r>
                  <a:rPr lang="zh-CN" altLang="en-US" sz="1800" dirty="0">
                    <a:solidFill>
                      <a:schemeClr val="tx1"/>
                    </a:solidFill>
                  </a:rPr>
                  <a:t>的条件数是矩阵</a:t>
                </a:r>
                <a14:m>
                  <m:oMath xmlns:m="http://schemas.openxmlformats.org/officeDocument/2006/math">
                    <m:sSubSup>
                      <m:sSubSupPr>
                        <m:ctrlPr>
                          <a:rPr lang="en-US" altLang="zh-CN" sz="1800" b="1" i="1" smtClean="0">
                            <a:solidFill>
                              <a:schemeClr val="tx1"/>
                            </a:solidFill>
                            <a:latin typeface="Cambria Math" panose="02040503050406030204" pitchFamily="18" charset="0"/>
                          </a:rPr>
                        </m:ctrlPr>
                      </m:sSubSupPr>
                      <m:e>
                        <m:r>
                          <a:rPr lang="en-US" altLang="zh-CN" sz="1800" b="1" i="1" smtClean="0">
                            <a:solidFill>
                              <a:schemeClr val="tx1"/>
                            </a:solidFill>
                            <a:latin typeface="Cambria Math" panose="02040503050406030204" pitchFamily="18" charset="0"/>
                          </a:rPr>
                          <m:t>𝑫</m:t>
                        </m:r>
                      </m:e>
                      <m:sub>
                        <m:r>
                          <a:rPr lang="en-US" altLang="zh-CN" sz="1800" b="1" i="1" smtClean="0">
                            <a:solidFill>
                              <a:schemeClr val="tx1"/>
                            </a:solidFill>
                            <a:latin typeface="Cambria Math" panose="02040503050406030204" pitchFamily="18" charset="0"/>
                          </a:rPr>
                          <m:t>𝒌</m:t>
                        </m:r>
                      </m:sub>
                      <m:sup>
                        <m:f>
                          <m:fPr>
                            <m:ctrlPr>
                              <a:rPr lang="en-US" altLang="zh-CN" sz="1800" b="1" i="1" smtClean="0">
                                <a:solidFill>
                                  <a:schemeClr val="tx1"/>
                                </a:solidFill>
                                <a:latin typeface="Cambria Math" panose="02040503050406030204" pitchFamily="18" charset="0"/>
                              </a:rPr>
                            </m:ctrlPr>
                          </m:fPr>
                          <m:num>
                            <m:r>
                              <a:rPr lang="en-US" altLang="zh-CN" sz="1800" b="1" i="1" smtClean="0">
                                <a:solidFill>
                                  <a:schemeClr val="tx1"/>
                                </a:solidFill>
                                <a:latin typeface="Cambria Math" panose="02040503050406030204" pitchFamily="18" charset="0"/>
                              </a:rPr>
                              <m:t>𝟏</m:t>
                            </m:r>
                          </m:num>
                          <m:den>
                            <m:r>
                              <a:rPr lang="en-US" altLang="zh-CN" sz="1800" b="1" i="1" smtClean="0">
                                <a:solidFill>
                                  <a:schemeClr val="tx1"/>
                                </a:solidFill>
                                <a:latin typeface="Cambria Math" panose="02040503050406030204" pitchFamily="18" charset="0"/>
                              </a:rPr>
                              <m:t>𝟐</m:t>
                            </m:r>
                          </m:den>
                        </m:f>
                      </m:sup>
                    </m:sSubSup>
                    <m:r>
                      <a:rPr lang="en-US" altLang="zh-CN" sz="1800" b="1" i="1" smtClean="0">
                        <a:solidFill>
                          <a:schemeClr val="tx1"/>
                        </a:solidFill>
                        <a:latin typeface="Cambria Math" panose="02040503050406030204" pitchFamily="18" charset="0"/>
                      </a:rPr>
                      <m:t>𝑸</m:t>
                    </m:r>
                    <m:sSubSup>
                      <m:sSubSupPr>
                        <m:ctrlPr>
                          <a:rPr lang="en-US" altLang="zh-CN" sz="1800" b="1" i="1" smtClean="0">
                            <a:solidFill>
                              <a:schemeClr val="tx1"/>
                            </a:solidFill>
                            <a:latin typeface="Cambria Math" panose="02040503050406030204" pitchFamily="18" charset="0"/>
                          </a:rPr>
                        </m:ctrlPr>
                      </m:sSubSupPr>
                      <m:e>
                        <m:r>
                          <a:rPr lang="en-US" altLang="zh-CN" sz="1800" b="1" i="1" smtClean="0">
                            <a:solidFill>
                              <a:schemeClr val="tx1"/>
                            </a:solidFill>
                            <a:latin typeface="Cambria Math" panose="02040503050406030204" pitchFamily="18" charset="0"/>
                          </a:rPr>
                          <m:t>𝑫</m:t>
                        </m:r>
                      </m:e>
                      <m:sub>
                        <m:r>
                          <a:rPr lang="en-US" altLang="zh-CN" sz="1800" b="1" i="1" smtClean="0">
                            <a:solidFill>
                              <a:schemeClr val="tx1"/>
                            </a:solidFill>
                            <a:latin typeface="Cambria Math" panose="02040503050406030204" pitchFamily="18" charset="0"/>
                          </a:rPr>
                          <m:t>𝒌</m:t>
                        </m:r>
                      </m:sub>
                      <m:sup>
                        <m:f>
                          <m:fPr>
                            <m:ctrlPr>
                              <a:rPr lang="en-US" altLang="zh-CN" sz="1800" b="1" i="1" smtClean="0">
                                <a:solidFill>
                                  <a:schemeClr val="tx1"/>
                                </a:solidFill>
                                <a:latin typeface="Cambria Math" panose="02040503050406030204" pitchFamily="18" charset="0"/>
                              </a:rPr>
                            </m:ctrlPr>
                          </m:fPr>
                          <m:num>
                            <m:r>
                              <a:rPr lang="en-US" altLang="zh-CN" sz="1800" b="1" i="1" smtClean="0">
                                <a:solidFill>
                                  <a:schemeClr val="tx1"/>
                                </a:solidFill>
                                <a:latin typeface="Cambria Math" panose="02040503050406030204" pitchFamily="18" charset="0"/>
                              </a:rPr>
                              <m:t>𝟏</m:t>
                            </m:r>
                          </m:num>
                          <m:den>
                            <m:r>
                              <a:rPr lang="en-US" altLang="zh-CN" sz="1800" b="1" i="1" smtClean="0">
                                <a:solidFill>
                                  <a:schemeClr val="tx1"/>
                                </a:solidFill>
                                <a:latin typeface="Cambria Math" panose="02040503050406030204" pitchFamily="18" charset="0"/>
                              </a:rPr>
                              <m:t>𝟐</m:t>
                            </m:r>
                          </m:den>
                        </m:f>
                      </m:sup>
                    </m:sSubSup>
                  </m:oMath>
                </a14:m>
                <a:r>
                  <a:rPr lang="zh-CN" altLang="en-US" sz="1800" dirty="0">
                    <a:solidFill>
                      <a:schemeClr val="tx1"/>
                    </a:solidFill>
                  </a:rPr>
                  <a:t>的最大特征值与最小特征值之比。</a:t>
                </a:r>
                <a:endParaRPr lang="en-US" altLang="zh-CN" sz="1800" dirty="0">
                  <a:solidFill>
                    <a:schemeClr val="tx1"/>
                  </a:solidFill>
                </a:endParaRPr>
              </a:p>
              <a:p>
                <a:pPr lvl="1"/>
                <a:r>
                  <a:rPr lang="zh-CN" altLang="en-US" sz="1800" dirty="0">
                    <a:solidFill>
                      <a:srgbClr val="FF0000"/>
                    </a:solidFill>
                  </a:rPr>
                  <a:t>思考</a:t>
                </a:r>
                <a:r>
                  <a:rPr lang="zh-CN" altLang="en-US" sz="1800" dirty="0">
                    <a:solidFill>
                      <a:schemeClr val="tx1"/>
                    </a:solidFill>
                  </a:rPr>
                  <a:t>：如何来计算能导致最佳收敛速率的缩放矩阵</a:t>
                </a:r>
                <a14:m>
                  <m:oMath xmlns:m="http://schemas.openxmlformats.org/officeDocument/2006/math">
                    <m:sSub>
                      <m:sSubPr>
                        <m:ctrlPr>
                          <a:rPr lang="en-US" altLang="zh-CN" sz="1800" b="1" i="1" smtClean="0">
                            <a:solidFill>
                              <a:schemeClr val="tx1"/>
                            </a:solidFill>
                            <a:latin typeface="Cambria Math" panose="02040503050406030204" pitchFamily="18" charset="0"/>
                          </a:rPr>
                        </m:ctrlPr>
                      </m:sSubPr>
                      <m:e>
                        <m:r>
                          <a:rPr lang="en-US" altLang="zh-CN" sz="1800" b="1" i="1" smtClean="0">
                            <a:solidFill>
                              <a:schemeClr val="tx1"/>
                            </a:solidFill>
                            <a:latin typeface="Cambria Math" panose="02040503050406030204" pitchFamily="18" charset="0"/>
                          </a:rPr>
                          <m:t>𝑫</m:t>
                        </m:r>
                      </m:e>
                      <m:sub>
                        <m:r>
                          <a:rPr lang="en-US" altLang="zh-CN" sz="1800" b="1" i="1" smtClean="0">
                            <a:solidFill>
                              <a:schemeClr val="tx1"/>
                            </a:solidFill>
                            <a:latin typeface="Cambria Math" panose="02040503050406030204" pitchFamily="18" charset="0"/>
                          </a:rPr>
                          <m:t>𝒌</m:t>
                        </m:r>
                      </m:sub>
                    </m:sSub>
                  </m:oMath>
                </a14:m>
                <a:r>
                  <a:rPr lang="zh-CN" altLang="en-US" sz="1800" dirty="0">
                    <a:solidFill>
                      <a:schemeClr val="tx1"/>
                    </a:solidFill>
                  </a:rPr>
                  <a:t>？</a:t>
                </a:r>
              </a:p>
            </p:txBody>
          </p:sp>
        </mc:Choice>
        <mc:Fallback>
          <p:sp>
            <p:nvSpPr>
              <p:cNvPr id="3" name="内容占位符 2">
                <a:extLst>
                  <a:ext uri="{FF2B5EF4-FFF2-40B4-BE49-F238E27FC236}">
                    <a16:creationId xmlns:a16="http://schemas.microsoft.com/office/drawing/2014/main" id="{C3CDC9BD-250A-4B7D-9896-5A394D84D13F}"/>
                  </a:ext>
                </a:extLst>
              </p:cNvPr>
              <p:cNvSpPr>
                <a:spLocks noGrp="1" noRot="1" noChangeAspect="1" noMove="1" noResize="1" noEditPoints="1" noAdjustHandles="1" noChangeArrowheads="1" noChangeShapeType="1" noTextEdit="1"/>
              </p:cNvSpPr>
              <p:nvPr>
                <p:ph idx="1"/>
              </p:nvPr>
            </p:nvSpPr>
            <p:spPr>
              <a:blipFill>
                <a:blip r:embed="rId2"/>
                <a:stretch>
                  <a:fillRect l="-595" t="-759" b="-21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2109598"/>
      </p:ext>
    </p:extLst>
  </p:cSld>
  <p:clrMapOvr>
    <a:masterClrMapping/>
  </p:clrMapOvr>
  <p:transition spd="med">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CECCA-7026-47AE-AC22-9808F24890EA}"/>
              </a:ext>
            </a:extLst>
          </p:cNvPr>
          <p:cNvSpPr>
            <a:spLocks noGrp="1"/>
          </p:cNvSpPr>
          <p:nvPr>
            <p:ph type="title"/>
          </p:nvPr>
        </p:nvSpPr>
        <p:spPr/>
        <p:txBody>
          <a:bodyPr/>
          <a:lstStyle/>
          <a:p>
            <a:r>
              <a:rPr lang="zh-CN" altLang="en-US" dirty="0"/>
              <a:t>优化算法总览</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43DFF9D-E16D-4C2D-ABF6-C38C430ED37E}"/>
                  </a:ext>
                </a:extLst>
              </p:cNvPr>
              <p:cNvSpPr>
                <a:spLocks noGrp="1"/>
              </p:cNvSpPr>
              <p:nvPr>
                <p:ph idx="1"/>
              </p:nvPr>
            </p:nvSpPr>
            <p:spPr/>
            <p:txBody>
              <a:bodyPr/>
              <a:lstStyle/>
              <a:p>
                <a:r>
                  <a:rPr lang="zh-CN" altLang="en-US" sz="2400" dirty="0"/>
                  <a:t>非线性方法也包括拟牛顿法（</a:t>
                </a:r>
                <a:r>
                  <a:rPr lang="en-US" altLang="zh-CN" sz="2400" dirty="0"/>
                  <a:t>quasi-newton</a:t>
                </a:r>
                <a:r>
                  <a:rPr lang="zh-CN" altLang="en-US" sz="2400" dirty="0"/>
                  <a:t>）：使用算法过程中收集的梯度信息来迭代构造缩放矩阵</a:t>
                </a:r>
                <a:endParaRPr lang="en-US" altLang="zh-CN" sz="2400" dirty="0"/>
              </a:p>
              <a:p>
                <a:pPr lvl="1"/>
                <a:r>
                  <a:rPr lang="zh-CN" altLang="en-US" sz="2000" dirty="0"/>
                  <a:t>使用各种方式来逼近函数</a:t>
                </a:r>
                <a14:m>
                  <m:oMath xmlns:m="http://schemas.openxmlformats.org/officeDocument/2006/math">
                    <m:r>
                      <a:rPr lang="en-US" altLang="zh-CN" sz="2000" b="1" i="1" smtClean="0">
                        <a:latin typeface="Cambria Math" panose="02040503050406030204" pitchFamily="18" charset="0"/>
                      </a:rPr>
                      <m:t>𝒇</m:t>
                    </m:r>
                  </m:oMath>
                </a14:m>
                <a:r>
                  <a:rPr lang="zh-CN" altLang="en-US" sz="2000" dirty="0"/>
                  <a:t>的逆</a:t>
                </a:r>
                <a:r>
                  <a:rPr lang="en-US" altLang="zh-CN" sz="2000" dirty="0"/>
                  <a:t>Hessian</a:t>
                </a:r>
                <a:r>
                  <a:rPr lang="zh-CN" altLang="en-US" sz="2000" dirty="0"/>
                  <a:t>矩阵，或者用以前计算的有限次梯度向量来构造相对比较粗糙的近似矩阵，从而达到比未用更快的收敛速率</a:t>
                </a:r>
                <a:endParaRPr lang="en-US" altLang="zh-CN" sz="2000" dirty="0"/>
              </a:p>
              <a:p>
                <a:r>
                  <a:rPr lang="zh-CN" altLang="en-US" sz="2400" dirty="0"/>
                  <a:t>梯度方法的变种</a:t>
                </a:r>
                <a:endParaRPr lang="en-US" altLang="zh-CN" sz="2400" dirty="0"/>
              </a:p>
              <a:p>
                <a:pPr lvl="1"/>
                <a:r>
                  <a:rPr lang="zh-CN" altLang="en-US" sz="2000" dirty="0"/>
                  <a:t>带动量的梯度法，沿前两次迭代方向进行外插</a:t>
                </a:r>
                <a:endParaRPr lang="en-US" altLang="zh-CN" sz="2000" dirty="0"/>
              </a:p>
              <a:p>
                <a:pPr lvl="1"/>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𝒌</m:t>
                        </m:r>
                      </m:sub>
                    </m:sSub>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𝜷</m:t>
                        </m:r>
                      </m:e>
                      <m:sub>
                        <m:r>
                          <a:rPr lang="en-US" altLang="zh-CN" sz="2000" b="1" i="1" smtClean="0">
                            <a:latin typeface="Cambria Math" panose="02040503050406030204" pitchFamily="18" charset="0"/>
                          </a:rPr>
                          <m:t>𝒌</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𝜷</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d>
                      <m:dPr>
                        <m:beg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𝟎</m:t>
                        </m:r>
                      </m:sub>
                    </m:sSub>
                  </m:oMath>
                </a14:m>
                <a:endParaRPr lang="en-US" altLang="zh-CN" sz="2000" b="1" dirty="0"/>
              </a:p>
              <a:p>
                <a:pPr lvl="1"/>
                <a:r>
                  <a:rPr lang="zh-CN" altLang="en-US" sz="2000" dirty="0"/>
                  <a:t>若</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𝜷</m:t>
                        </m:r>
                      </m:e>
                      <m:sub>
                        <m:r>
                          <a:rPr lang="en-US" altLang="zh-CN" sz="2000" b="1" i="1" smtClean="0">
                            <a:latin typeface="Cambria Math" panose="02040503050406030204" pitchFamily="18" charset="0"/>
                          </a:rPr>
                          <m:t>𝒌</m:t>
                        </m:r>
                      </m:sub>
                    </m:sSub>
                  </m:oMath>
                </a14:m>
                <a:r>
                  <a:rPr lang="zh-CN" altLang="en-US" sz="2000" dirty="0"/>
                  <a:t>分别设为常数标量</a:t>
                </a:r>
                <a14:m>
                  <m:oMath xmlns:m="http://schemas.openxmlformats.org/officeDocument/2006/math">
                    <m:r>
                      <a:rPr lang="en-US" altLang="zh-CN" sz="2000" b="1" i="1" smtClean="0">
                        <a:latin typeface="Cambria Math" panose="02040503050406030204" pitchFamily="18" charset="0"/>
                      </a:rPr>
                      <m:t>𝜶</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𝜷</m:t>
                    </m:r>
                    <m:r>
                      <a:rPr lang="zh-CN" altLang="en-US" sz="2000" i="1">
                        <a:latin typeface="Cambria Math" panose="02040503050406030204" pitchFamily="18" charset="0"/>
                      </a:rPr>
                      <m:t>，</m:t>
                    </m:r>
                  </m:oMath>
                </a14:m>
                <a:r>
                  <a:rPr lang="zh-CN" altLang="en-US" sz="2000" dirty="0"/>
                  <a:t>就是重球法</a:t>
                </a:r>
              </a:p>
            </p:txBody>
          </p:sp>
        </mc:Choice>
        <mc:Fallback>
          <p:sp>
            <p:nvSpPr>
              <p:cNvPr id="3" name="内容占位符 2">
                <a:extLst>
                  <a:ext uri="{FF2B5EF4-FFF2-40B4-BE49-F238E27FC236}">
                    <a16:creationId xmlns:a16="http://schemas.microsoft.com/office/drawing/2014/main" id="{D43DFF9D-E16D-4C2D-ABF6-C38C430ED37E}"/>
                  </a:ext>
                </a:extLst>
              </p:cNvPr>
              <p:cNvSpPr>
                <a:spLocks noGrp="1" noRot="1" noChangeAspect="1" noMove="1" noResize="1" noEditPoints="1" noAdjustHandles="1" noChangeArrowheads="1" noChangeShapeType="1" noTextEdit="1"/>
              </p:cNvSpPr>
              <p:nvPr>
                <p:ph idx="1"/>
              </p:nvPr>
            </p:nvSpPr>
            <p:spPr>
              <a:blipFill>
                <a:blip r:embed="rId2"/>
                <a:stretch>
                  <a:fillRect l="-926" t="-1193"/>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F1C30A35-7339-4CF6-9B98-422FC478464E}"/>
              </a:ext>
            </a:extLst>
          </p:cNvPr>
          <p:cNvGrpSpPr/>
          <p:nvPr/>
        </p:nvGrpSpPr>
        <p:grpSpPr>
          <a:xfrm>
            <a:off x="1260258" y="4617293"/>
            <a:ext cx="7385484" cy="1889371"/>
            <a:chOff x="488950" y="4228030"/>
            <a:chExt cx="7385484" cy="1889371"/>
          </a:xfrm>
        </p:grpSpPr>
        <p:cxnSp>
          <p:nvCxnSpPr>
            <p:cNvPr id="5" name="直接连接符 4">
              <a:extLst>
                <a:ext uri="{FF2B5EF4-FFF2-40B4-BE49-F238E27FC236}">
                  <a16:creationId xmlns:a16="http://schemas.microsoft.com/office/drawing/2014/main" id="{75239CA5-9F4A-43E8-9EDD-5C4E0FF0C34D}"/>
                </a:ext>
              </a:extLst>
            </p:cNvPr>
            <p:cNvCxnSpPr>
              <a:cxnSpLocks/>
            </p:cNvCxnSpPr>
            <p:nvPr/>
          </p:nvCxnSpPr>
          <p:spPr bwMode="auto">
            <a:xfrm flipV="1">
              <a:off x="1712640" y="5409381"/>
              <a:ext cx="792088" cy="576064"/>
            </a:xfrm>
            <a:prstGeom prst="line">
              <a:avLst/>
            </a:prstGeom>
            <a:ln w="2857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直接连接符 5">
              <a:extLst>
                <a:ext uri="{FF2B5EF4-FFF2-40B4-BE49-F238E27FC236}">
                  <a16:creationId xmlns:a16="http://schemas.microsoft.com/office/drawing/2014/main" id="{61E329F9-EF5E-423D-A5C8-E0643E587C2F}"/>
                </a:ext>
              </a:extLst>
            </p:cNvPr>
            <p:cNvCxnSpPr>
              <a:cxnSpLocks/>
            </p:cNvCxnSpPr>
            <p:nvPr/>
          </p:nvCxnSpPr>
          <p:spPr bwMode="auto">
            <a:xfrm flipV="1">
              <a:off x="3008784" y="4977087"/>
              <a:ext cx="1296144" cy="913031"/>
            </a:xfrm>
            <a:prstGeom prst="line">
              <a:avLst/>
            </a:prstGeom>
            <a:ln w="28575">
              <a:prstDash val="soli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C88A7126-9DE5-4752-92CB-B58886B9ED15}"/>
                </a:ext>
              </a:extLst>
            </p:cNvPr>
            <p:cNvCxnSpPr>
              <a:cxnSpLocks/>
            </p:cNvCxnSpPr>
            <p:nvPr/>
          </p:nvCxnSpPr>
          <p:spPr bwMode="auto">
            <a:xfrm>
              <a:off x="2000672" y="4977087"/>
              <a:ext cx="1008112" cy="936103"/>
            </a:xfrm>
            <a:prstGeom prst="line">
              <a:avLst/>
            </a:prstGeom>
            <a:ln w="28575">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直接连接符 7">
              <a:extLst>
                <a:ext uri="{FF2B5EF4-FFF2-40B4-BE49-F238E27FC236}">
                  <a16:creationId xmlns:a16="http://schemas.microsoft.com/office/drawing/2014/main" id="{E6376AF2-4395-4367-87EC-BD6E5DABC751}"/>
                </a:ext>
              </a:extLst>
            </p:cNvPr>
            <p:cNvCxnSpPr>
              <a:cxnSpLocks/>
            </p:cNvCxnSpPr>
            <p:nvPr/>
          </p:nvCxnSpPr>
          <p:spPr bwMode="auto">
            <a:xfrm>
              <a:off x="2720752" y="4581165"/>
              <a:ext cx="72008" cy="956708"/>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5" name="流程图: 接点 14">
              <a:extLst>
                <a:ext uri="{FF2B5EF4-FFF2-40B4-BE49-F238E27FC236}">
                  <a16:creationId xmlns:a16="http://schemas.microsoft.com/office/drawing/2014/main" id="{5771BB93-8D31-45EF-B126-67CCF64EA806}"/>
                </a:ext>
              </a:extLst>
            </p:cNvPr>
            <p:cNvSpPr/>
            <p:nvPr/>
          </p:nvSpPr>
          <p:spPr bwMode="auto">
            <a:xfrm>
              <a:off x="1571842" y="5984607"/>
              <a:ext cx="144016" cy="132794"/>
            </a:xfrm>
            <a:prstGeom prst="flowChartConnector">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1E0C1D6F-5763-4228-86EE-1B096276959C}"/>
                    </a:ext>
                  </a:extLst>
                </p:cNvPr>
                <p:cNvSpPr txBox="1"/>
                <p:nvPr/>
              </p:nvSpPr>
              <p:spPr>
                <a:xfrm>
                  <a:off x="1290364" y="5664358"/>
                  <a:ext cx="20625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oMath>
                    </m:oMathPara>
                  </a14:m>
                  <a:endParaRPr lang="zh-CN" altLang="en-US" sz="1800" dirty="0"/>
                </a:p>
              </p:txBody>
            </p:sp>
          </mc:Choice>
          <mc:Fallback>
            <p:sp>
              <p:nvSpPr>
                <p:cNvPr id="16" name="文本框 15">
                  <a:extLst>
                    <a:ext uri="{FF2B5EF4-FFF2-40B4-BE49-F238E27FC236}">
                      <a16:creationId xmlns:a16="http://schemas.microsoft.com/office/drawing/2014/main" id="{1E0C1D6F-5763-4228-86EE-1B096276959C}"/>
                    </a:ext>
                  </a:extLst>
                </p:cNvPr>
                <p:cNvSpPr txBox="1">
                  <a:spLocks noRot="1" noChangeAspect="1" noMove="1" noResize="1" noEditPoints="1" noAdjustHandles="1" noChangeArrowheads="1" noChangeShapeType="1" noTextEdit="1"/>
                </p:cNvSpPr>
                <p:nvPr/>
              </p:nvSpPr>
              <p:spPr>
                <a:xfrm>
                  <a:off x="1290364" y="5664358"/>
                  <a:ext cx="206252" cy="369332"/>
                </a:xfrm>
                <a:prstGeom prst="rect">
                  <a:avLst/>
                </a:prstGeom>
                <a:blipFill>
                  <a:blip r:embed="rId3"/>
                  <a:stretch>
                    <a:fillRect l="-117647" r="-61765" b="-49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579243AB-524E-429D-8455-8B2F7E0784D5}"/>
                    </a:ext>
                  </a:extLst>
                </p:cNvPr>
                <p:cNvSpPr txBox="1"/>
                <p:nvPr/>
              </p:nvSpPr>
              <p:spPr>
                <a:xfrm>
                  <a:off x="3923319" y="4499805"/>
                  <a:ext cx="395111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𝜶</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𝜷</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oMath>
                    </m:oMathPara>
                  </a14:m>
                  <a:endParaRPr lang="zh-CN" altLang="en-US" sz="1800" dirty="0"/>
                </a:p>
              </p:txBody>
            </p:sp>
          </mc:Choice>
          <mc:Fallback>
            <p:sp>
              <p:nvSpPr>
                <p:cNvPr id="17" name="文本框 16">
                  <a:extLst>
                    <a:ext uri="{FF2B5EF4-FFF2-40B4-BE49-F238E27FC236}">
                      <a16:creationId xmlns:a16="http://schemas.microsoft.com/office/drawing/2014/main" id="{579243AB-524E-429D-8455-8B2F7E0784D5}"/>
                    </a:ext>
                  </a:extLst>
                </p:cNvPr>
                <p:cNvSpPr txBox="1">
                  <a:spLocks noRot="1" noChangeAspect="1" noMove="1" noResize="1" noEditPoints="1" noAdjustHandles="1" noChangeArrowheads="1" noChangeShapeType="1" noTextEdit="1"/>
                </p:cNvSpPr>
                <p:nvPr/>
              </p:nvSpPr>
              <p:spPr>
                <a:xfrm>
                  <a:off x="3923319" y="4499805"/>
                  <a:ext cx="3951115" cy="369332"/>
                </a:xfrm>
                <a:prstGeom prst="rect">
                  <a:avLst/>
                </a:prstGeom>
                <a:blipFill>
                  <a:blip r:embed="rId4"/>
                  <a:stretch>
                    <a:fillRect l="-309" b="-16393"/>
                  </a:stretch>
                </a:blipFill>
              </p:spPr>
              <p:txBody>
                <a:bodyPr/>
                <a:lstStyle/>
                <a:p>
                  <a:r>
                    <a:rPr lang="zh-CN" altLang="en-US">
                      <a:noFill/>
                    </a:rPr>
                    <a:t> </a:t>
                  </a:r>
                </a:p>
              </p:txBody>
            </p:sp>
          </mc:Fallback>
        </mc:AlternateContent>
        <p:sp>
          <p:nvSpPr>
            <p:cNvPr id="21" name="流程图: 接点 20">
              <a:extLst>
                <a:ext uri="{FF2B5EF4-FFF2-40B4-BE49-F238E27FC236}">
                  <a16:creationId xmlns:a16="http://schemas.microsoft.com/office/drawing/2014/main" id="{25D92BD8-5499-44B9-986C-1CFC295CA138}"/>
                </a:ext>
              </a:extLst>
            </p:cNvPr>
            <p:cNvSpPr/>
            <p:nvPr/>
          </p:nvSpPr>
          <p:spPr bwMode="auto">
            <a:xfrm>
              <a:off x="4283260" y="4866595"/>
              <a:ext cx="144016" cy="132794"/>
            </a:xfrm>
            <a:prstGeom prst="flowChartConnector">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sp>
          <p:nvSpPr>
            <p:cNvPr id="22" name="流程图: 接点 21">
              <a:extLst>
                <a:ext uri="{FF2B5EF4-FFF2-40B4-BE49-F238E27FC236}">
                  <a16:creationId xmlns:a16="http://schemas.microsoft.com/office/drawing/2014/main" id="{21B99705-5087-4ED7-B420-6231EB407916}"/>
                </a:ext>
              </a:extLst>
            </p:cNvPr>
            <p:cNvSpPr/>
            <p:nvPr/>
          </p:nvSpPr>
          <p:spPr bwMode="auto">
            <a:xfrm>
              <a:off x="2396716" y="5367205"/>
              <a:ext cx="144016" cy="132794"/>
            </a:xfrm>
            <a:prstGeom prst="flowChartConnector">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9631790F-E6CD-4C55-BA49-111E0D6ED0B2}"/>
                    </a:ext>
                  </a:extLst>
                </p:cNvPr>
                <p:cNvSpPr txBox="1"/>
                <p:nvPr/>
              </p:nvSpPr>
              <p:spPr>
                <a:xfrm>
                  <a:off x="2498780" y="4905540"/>
                  <a:ext cx="20625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oMath>
                    </m:oMathPara>
                  </a14:m>
                  <a:endParaRPr lang="zh-CN" altLang="en-US" dirty="0"/>
                </a:p>
              </p:txBody>
            </p:sp>
          </mc:Choice>
          <mc:Fallback>
            <p:sp>
              <p:nvSpPr>
                <p:cNvPr id="23" name="文本框 22">
                  <a:extLst>
                    <a:ext uri="{FF2B5EF4-FFF2-40B4-BE49-F238E27FC236}">
                      <a16:creationId xmlns:a16="http://schemas.microsoft.com/office/drawing/2014/main" id="{9631790F-E6CD-4C55-BA49-111E0D6ED0B2}"/>
                    </a:ext>
                  </a:extLst>
                </p:cNvPr>
                <p:cNvSpPr txBox="1">
                  <a:spLocks noRot="1" noChangeAspect="1" noMove="1" noResize="1" noEditPoints="1" noAdjustHandles="1" noChangeArrowheads="1" noChangeShapeType="1" noTextEdit="1"/>
                </p:cNvSpPr>
                <p:nvPr/>
              </p:nvSpPr>
              <p:spPr>
                <a:xfrm>
                  <a:off x="2498780" y="4905540"/>
                  <a:ext cx="206252" cy="461665"/>
                </a:xfrm>
                <a:prstGeom prst="rect">
                  <a:avLst/>
                </a:prstGeom>
                <a:blipFill>
                  <a:blip r:embed="rId5"/>
                  <a:stretch>
                    <a:fillRect l="-102941" r="-29412" b="-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9FB90F5C-EA5C-4635-BA57-E758624E43AC}"/>
                    </a:ext>
                  </a:extLst>
                </p:cNvPr>
                <p:cNvSpPr txBox="1"/>
                <p:nvPr/>
              </p:nvSpPr>
              <p:spPr>
                <a:xfrm>
                  <a:off x="1496616" y="4830569"/>
                  <a:ext cx="20625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𝒇</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oMath>
                    </m:oMathPara>
                  </a14:m>
                  <a:endParaRPr lang="zh-CN" altLang="en-US" sz="1800" dirty="0"/>
                </a:p>
              </p:txBody>
            </p:sp>
          </mc:Choice>
          <mc:Fallback>
            <p:sp>
              <p:nvSpPr>
                <p:cNvPr id="24" name="文本框 23">
                  <a:extLst>
                    <a:ext uri="{FF2B5EF4-FFF2-40B4-BE49-F238E27FC236}">
                      <a16:creationId xmlns:a16="http://schemas.microsoft.com/office/drawing/2014/main" id="{9FB90F5C-EA5C-4635-BA57-E758624E43AC}"/>
                    </a:ext>
                  </a:extLst>
                </p:cNvPr>
                <p:cNvSpPr txBox="1">
                  <a:spLocks noRot="1" noChangeAspect="1" noMove="1" noResize="1" noEditPoints="1" noAdjustHandles="1" noChangeArrowheads="1" noChangeShapeType="1" noTextEdit="1"/>
                </p:cNvSpPr>
                <p:nvPr/>
              </p:nvSpPr>
              <p:spPr>
                <a:xfrm>
                  <a:off x="1496616" y="4830569"/>
                  <a:ext cx="206252" cy="369332"/>
                </a:xfrm>
                <a:prstGeom prst="rect">
                  <a:avLst/>
                </a:prstGeom>
                <a:blipFill>
                  <a:blip r:embed="rId6"/>
                  <a:stretch>
                    <a:fillRect l="-202941" r="-150000" b="-1639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56A52EEA-0E50-4C1C-A7EF-8526CFF193DE}"/>
                    </a:ext>
                  </a:extLst>
                </p:cNvPr>
                <p:cNvSpPr txBox="1"/>
                <p:nvPr/>
              </p:nvSpPr>
              <p:spPr>
                <a:xfrm>
                  <a:off x="488950" y="4228030"/>
                  <a:ext cx="36612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rPr>
                          <m:t>梯度</m:t>
                        </m:r>
                        <m:r>
                          <a:rPr lang="zh-CN" altLang="en-US" sz="1800" i="1" smtClean="0">
                            <a:latin typeface="Cambria Math" panose="02040503050406030204" pitchFamily="18" charset="0"/>
                          </a:rPr>
                          <m:t>步</m:t>
                        </m:r>
                        <m:r>
                          <a:rPr lang="zh-CN" altLang="en-US" sz="1800" i="1">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𝜶</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e>
                        </m:d>
                      </m:oMath>
                    </m:oMathPara>
                  </a14:m>
                  <a:endParaRPr lang="zh-CN" altLang="en-US" sz="1800" dirty="0"/>
                </a:p>
              </p:txBody>
            </p:sp>
          </mc:Choice>
          <mc:Fallback>
            <p:sp>
              <p:nvSpPr>
                <p:cNvPr id="26" name="文本框 25">
                  <a:extLst>
                    <a:ext uri="{FF2B5EF4-FFF2-40B4-BE49-F238E27FC236}">
                      <a16:creationId xmlns:a16="http://schemas.microsoft.com/office/drawing/2014/main" id="{56A52EEA-0E50-4C1C-A7EF-8526CFF193DE}"/>
                    </a:ext>
                  </a:extLst>
                </p:cNvPr>
                <p:cNvSpPr txBox="1">
                  <a:spLocks noRot="1" noChangeAspect="1" noMove="1" noResize="1" noEditPoints="1" noAdjustHandles="1" noChangeArrowheads="1" noChangeShapeType="1" noTextEdit="1"/>
                </p:cNvSpPr>
                <p:nvPr/>
              </p:nvSpPr>
              <p:spPr>
                <a:xfrm>
                  <a:off x="488950" y="4228030"/>
                  <a:ext cx="3661244" cy="369332"/>
                </a:xfrm>
                <a:prstGeom prst="rect">
                  <a:avLst/>
                </a:prstGeom>
                <a:blipFill>
                  <a:blip r:embed="rId7"/>
                  <a:stretch>
                    <a:fillRect b="-1639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7FEE6E6D-ECC2-45EB-AD5C-C9C10A92EC62}"/>
                    </a:ext>
                  </a:extLst>
                </p:cNvPr>
                <p:cNvSpPr txBox="1"/>
                <p:nvPr/>
              </p:nvSpPr>
              <p:spPr>
                <a:xfrm>
                  <a:off x="3522612" y="5403565"/>
                  <a:ext cx="12863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800" i="1" smtClean="0">
                            <a:latin typeface="Cambria Math" panose="02040503050406030204" pitchFamily="18" charset="0"/>
                          </a:rPr>
                          <m:t>外插步</m:t>
                        </m:r>
                      </m:oMath>
                    </m:oMathPara>
                  </a14:m>
                  <a:endParaRPr lang="zh-CN" altLang="en-US" sz="1800" dirty="0"/>
                </a:p>
              </p:txBody>
            </p:sp>
          </mc:Choice>
          <mc:Fallback>
            <p:sp>
              <p:nvSpPr>
                <p:cNvPr id="28" name="文本框 27">
                  <a:extLst>
                    <a:ext uri="{FF2B5EF4-FFF2-40B4-BE49-F238E27FC236}">
                      <a16:creationId xmlns:a16="http://schemas.microsoft.com/office/drawing/2014/main" id="{7FEE6E6D-ECC2-45EB-AD5C-C9C10A92EC62}"/>
                    </a:ext>
                  </a:extLst>
                </p:cNvPr>
                <p:cNvSpPr txBox="1">
                  <a:spLocks noRot="1" noChangeAspect="1" noMove="1" noResize="1" noEditPoints="1" noAdjustHandles="1" noChangeArrowheads="1" noChangeShapeType="1" noTextEdit="1"/>
                </p:cNvSpPr>
                <p:nvPr/>
              </p:nvSpPr>
              <p:spPr>
                <a:xfrm>
                  <a:off x="3522612" y="5403565"/>
                  <a:ext cx="1286372" cy="369332"/>
                </a:xfrm>
                <a:prstGeom prst="rect">
                  <a:avLst/>
                </a:prstGeom>
                <a:blipFill>
                  <a:blip r:embed="rId8"/>
                  <a:stretch>
                    <a:fillRect b="-9836"/>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1F45A3D8-AE5A-403B-9780-9AD15091FECA}"/>
                  </a:ext>
                </a:extLst>
              </p:cNvPr>
              <p:cNvSpPr txBox="1"/>
              <p:nvPr/>
            </p:nvSpPr>
            <p:spPr>
              <a:xfrm>
                <a:off x="6010289" y="5750823"/>
                <a:ext cx="3638047" cy="923330"/>
              </a:xfrm>
              <a:prstGeom prst="rect">
                <a:avLst/>
              </a:prstGeom>
              <a:noFill/>
            </p:spPr>
            <p:txBody>
              <a:bodyPr wrap="none" rtlCol="0">
                <a:spAutoFit/>
              </a:bodyPr>
              <a:lstStyle/>
              <a:p>
                <a:pPr algn="l"/>
                <a:r>
                  <a:rPr lang="zh-CN" altLang="en-US" sz="1800" dirty="0">
                    <a:solidFill>
                      <a:srgbClr val="FF0000"/>
                    </a:solidFill>
                  </a:rPr>
                  <a:t>使用时：</a:t>
                </a:r>
                <a:endParaRPr lang="en-US" altLang="zh-CN" sz="1800" dirty="0">
                  <a:solidFill>
                    <a:srgbClr val="FF0000"/>
                  </a:solidFill>
                </a:endParaRPr>
              </a:p>
              <a:p>
                <a:pPr algn="l"/>
                <a:r>
                  <a:rPr lang="en-US" altLang="zh-CN" sz="1800" dirty="0">
                    <a:solidFill>
                      <a:srgbClr val="FF0000"/>
                    </a:solidFill>
                  </a:rPr>
                  <a:t>1.</a:t>
                </a:r>
                <a:r>
                  <a:rPr lang="zh-CN" altLang="en-US" sz="1800" dirty="0">
                    <a:solidFill>
                      <a:srgbClr val="FF0000"/>
                    </a:solidFill>
                  </a:rPr>
                  <a:t>外插：</a:t>
                </a:r>
                <a14:m>
                  <m:oMath xmlns:m="http://schemas.openxmlformats.org/officeDocument/2006/math">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𝒚</m:t>
                        </m:r>
                      </m:e>
                      <m:sub>
                        <m:r>
                          <a:rPr lang="en-US" altLang="zh-CN" sz="1800" b="1" i="1" smtClean="0">
                            <a:solidFill>
                              <a:srgbClr val="FF0000"/>
                            </a:solidFill>
                            <a:latin typeface="Cambria Math" panose="02040503050406030204" pitchFamily="18" charset="0"/>
                          </a:rPr>
                          <m:t>𝒌</m:t>
                        </m:r>
                      </m:sub>
                    </m:sSub>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𝒙</m:t>
                        </m:r>
                      </m:e>
                      <m:sub>
                        <m:r>
                          <a:rPr lang="en-US" altLang="zh-CN" sz="1800" b="1" i="1" smtClean="0">
                            <a:solidFill>
                              <a:srgbClr val="FF0000"/>
                            </a:solidFill>
                            <a:latin typeface="Cambria Math" panose="02040503050406030204" pitchFamily="18" charset="0"/>
                          </a:rPr>
                          <m:t>𝒌</m:t>
                        </m:r>
                      </m:sub>
                    </m:sSub>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𝜷</m:t>
                        </m:r>
                      </m:e>
                      <m:sub>
                        <m:r>
                          <a:rPr lang="en-US" altLang="zh-CN" sz="1800" b="1" i="1" smtClean="0">
                            <a:solidFill>
                              <a:srgbClr val="FF0000"/>
                            </a:solidFill>
                            <a:latin typeface="Cambria Math" panose="02040503050406030204" pitchFamily="18" charset="0"/>
                          </a:rPr>
                          <m:t>𝒌</m:t>
                        </m:r>
                      </m:sub>
                    </m:sSub>
                    <m:d>
                      <m:dPr>
                        <m:ctrlPr>
                          <a:rPr lang="en-US" altLang="zh-CN" sz="1800" b="1" i="1" smtClean="0">
                            <a:solidFill>
                              <a:srgbClr val="FF0000"/>
                            </a:solidFill>
                            <a:latin typeface="Cambria Math" panose="02040503050406030204" pitchFamily="18" charset="0"/>
                          </a:rPr>
                        </m:ctrlPr>
                      </m:dPr>
                      <m:e>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𝒙</m:t>
                            </m:r>
                          </m:e>
                          <m:sub>
                            <m:r>
                              <a:rPr lang="en-US" altLang="zh-CN" sz="1800" b="1" i="1" smtClean="0">
                                <a:solidFill>
                                  <a:srgbClr val="FF0000"/>
                                </a:solidFill>
                                <a:latin typeface="Cambria Math" panose="02040503050406030204" pitchFamily="18" charset="0"/>
                              </a:rPr>
                              <m:t>𝒌</m:t>
                            </m:r>
                          </m:sub>
                        </m:sSub>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𝒙</m:t>
                            </m:r>
                          </m:e>
                          <m:sub>
                            <m:r>
                              <a:rPr lang="en-US" altLang="zh-CN" sz="1800" b="1" i="1" smtClean="0">
                                <a:solidFill>
                                  <a:srgbClr val="FF0000"/>
                                </a:solidFill>
                                <a:latin typeface="Cambria Math" panose="02040503050406030204" pitchFamily="18" charset="0"/>
                              </a:rPr>
                              <m:t>𝒌</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sub>
                        </m:sSub>
                      </m:e>
                    </m:d>
                  </m:oMath>
                </a14:m>
                <a:endParaRPr lang="en-US" altLang="zh-CN" sz="1800" b="1" dirty="0">
                  <a:solidFill>
                    <a:srgbClr val="FF0000"/>
                  </a:solidFill>
                </a:endParaRPr>
              </a:p>
              <a:p>
                <a:pPr algn="l"/>
                <a:r>
                  <a:rPr lang="en-US" altLang="zh-CN" sz="1800" dirty="0">
                    <a:solidFill>
                      <a:srgbClr val="FF0000"/>
                    </a:solidFill>
                  </a:rPr>
                  <a:t>2.</a:t>
                </a:r>
                <a:r>
                  <a:rPr lang="zh-CN" altLang="en-US" sz="1800" dirty="0">
                    <a:solidFill>
                      <a:srgbClr val="FF0000"/>
                    </a:solidFill>
                  </a:rPr>
                  <a:t>梯度步：</a:t>
                </a:r>
                <a14:m>
                  <m:oMath xmlns:m="http://schemas.openxmlformats.org/officeDocument/2006/math">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𝒙</m:t>
                        </m:r>
                      </m:e>
                      <m:sub>
                        <m:r>
                          <a:rPr lang="en-US" altLang="zh-CN" sz="1800" b="1" i="1" smtClean="0">
                            <a:solidFill>
                              <a:srgbClr val="FF0000"/>
                            </a:solidFill>
                            <a:latin typeface="Cambria Math" panose="02040503050406030204" pitchFamily="18" charset="0"/>
                          </a:rPr>
                          <m:t>𝒌</m:t>
                        </m:r>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𝟏</m:t>
                        </m:r>
                      </m:sub>
                    </m:sSub>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𝒚</m:t>
                        </m:r>
                      </m:e>
                      <m:sub>
                        <m:r>
                          <a:rPr lang="en-US" altLang="zh-CN" sz="1800" b="1" i="1" smtClean="0">
                            <a:solidFill>
                              <a:srgbClr val="FF0000"/>
                            </a:solidFill>
                            <a:latin typeface="Cambria Math" panose="02040503050406030204" pitchFamily="18" charset="0"/>
                          </a:rPr>
                          <m:t>𝒌</m:t>
                        </m:r>
                      </m:sub>
                    </m:sSub>
                    <m:r>
                      <a:rPr lang="en-US" altLang="zh-CN" sz="1800" b="1" i="1"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𝜶</m:t>
                    </m:r>
                    <m:r>
                      <a:rPr lang="en-US" altLang="zh-CN" sz="1800" b="1" i="0" smtClean="0">
                        <a:solidFill>
                          <a:srgbClr val="FF0000"/>
                        </a:solidFill>
                        <a:latin typeface="Cambria Math" panose="02040503050406030204" pitchFamily="18" charset="0"/>
                      </a:rPr>
                      <m:t>𝛁</m:t>
                    </m:r>
                    <m:r>
                      <a:rPr lang="en-US" altLang="zh-CN" sz="1800" b="1" i="1" smtClean="0">
                        <a:solidFill>
                          <a:srgbClr val="FF0000"/>
                        </a:solidFill>
                        <a:latin typeface="Cambria Math" panose="02040503050406030204" pitchFamily="18" charset="0"/>
                      </a:rPr>
                      <m:t>𝒇</m:t>
                    </m:r>
                    <m:r>
                      <a:rPr lang="en-US" altLang="zh-CN" sz="1800" b="1" i="1" smtClean="0">
                        <a:solidFill>
                          <a:srgbClr val="FF0000"/>
                        </a:solidFill>
                        <a:latin typeface="Cambria Math" panose="02040503050406030204" pitchFamily="18" charset="0"/>
                      </a:rPr>
                      <m:t>(</m:t>
                    </m:r>
                    <m:sSub>
                      <m:sSubPr>
                        <m:ctrlPr>
                          <a:rPr lang="en-US" altLang="zh-CN" sz="1800" b="1" i="1" smtClean="0">
                            <a:solidFill>
                              <a:srgbClr val="FF0000"/>
                            </a:solidFill>
                            <a:latin typeface="Cambria Math" panose="02040503050406030204" pitchFamily="18" charset="0"/>
                          </a:rPr>
                        </m:ctrlPr>
                      </m:sSubPr>
                      <m:e>
                        <m:r>
                          <a:rPr lang="en-US" altLang="zh-CN" sz="1800" b="1" i="1" smtClean="0">
                            <a:solidFill>
                              <a:srgbClr val="FF0000"/>
                            </a:solidFill>
                            <a:latin typeface="Cambria Math" panose="02040503050406030204" pitchFamily="18" charset="0"/>
                          </a:rPr>
                          <m:t>𝒚</m:t>
                        </m:r>
                      </m:e>
                      <m:sub>
                        <m:r>
                          <a:rPr lang="en-US" altLang="zh-CN" sz="1800" b="1" i="1" smtClean="0">
                            <a:solidFill>
                              <a:srgbClr val="FF0000"/>
                            </a:solidFill>
                            <a:latin typeface="Cambria Math" panose="02040503050406030204" pitchFamily="18" charset="0"/>
                          </a:rPr>
                          <m:t>𝒌</m:t>
                        </m:r>
                      </m:sub>
                    </m:sSub>
                    <m:r>
                      <a:rPr lang="en-US" altLang="zh-CN" sz="1800" b="1" i="1" smtClean="0">
                        <a:solidFill>
                          <a:srgbClr val="FF0000"/>
                        </a:solidFill>
                        <a:latin typeface="Cambria Math" panose="02040503050406030204" pitchFamily="18" charset="0"/>
                      </a:rPr>
                      <m:t>)</m:t>
                    </m:r>
                  </m:oMath>
                </a14:m>
                <a:endParaRPr lang="zh-CN" altLang="en-US" sz="1800" dirty="0">
                  <a:solidFill>
                    <a:srgbClr val="FF0000"/>
                  </a:solidFill>
                </a:endParaRPr>
              </a:p>
            </p:txBody>
          </p:sp>
        </mc:Choice>
        <mc:Fallback>
          <p:sp>
            <p:nvSpPr>
              <p:cNvPr id="30" name="文本框 29">
                <a:extLst>
                  <a:ext uri="{FF2B5EF4-FFF2-40B4-BE49-F238E27FC236}">
                    <a16:creationId xmlns:a16="http://schemas.microsoft.com/office/drawing/2014/main" id="{1F45A3D8-AE5A-403B-9780-9AD15091FECA}"/>
                  </a:ext>
                </a:extLst>
              </p:cNvPr>
              <p:cNvSpPr txBox="1">
                <a:spLocks noRot="1" noChangeAspect="1" noMove="1" noResize="1" noEditPoints="1" noAdjustHandles="1" noChangeArrowheads="1" noChangeShapeType="1" noTextEdit="1"/>
              </p:cNvSpPr>
              <p:nvPr/>
            </p:nvSpPr>
            <p:spPr>
              <a:xfrm>
                <a:off x="6010289" y="5750823"/>
                <a:ext cx="3638047" cy="923330"/>
              </a:xfrm>
              <a:prstGeom prst="rect">
                <a:avLst/>
              </a:prstGeom>
              <a:blipFill>
                <a:blip r:embed="rId9"/>
                <a:stretch>
                  <a:fillRect l="-1508" t="-3289" b="-78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6358044"/>
      </p:ext>
    </p:extLst>
  </p:cSld>
  <p:clrMapOvr>
    <a:masterClrMapping/>
  </p:clrMapOvr>
  <p:transition spd="med">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CECCA-7026-47AE-AC22-9808F24890EA}"/>
              </a:ext>
            </a:extLst>
          </p:cNvPr>
          <p:cNvSpPr>
            <a:spLocks noGrp="1"/>
          </p:cNvSpPr>
          <p:nvPr>
            <p:ph type="title"/>
          </p:nvPr>
        </p:nvSpPr>
        <p:spPr/>
        <p:txBody>
          <a:bodyPr/>
          <a:lstStyle/>
          <a:p>
            <a:r>
              <a:rPr lang="zh-CN" altLang="en-US" dirty="0"/>
              <a:t>优化算法总览</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43DFF9D-E16D-4C2D-ABF6-C38C430ED37E}"/>
                  </a:ext>
                </a:extLst>
              </p:cNvPr>
              <p:cNvSpPr>
                <a:spLocks noGrp="1"/>
              </p:cNvSpPr>
              <p:nvPr>
                <p:ph idx="1"/>
              </p:nvPr>
            </p:nvSpPr>
            <p:spPr/>
            <p:txBody>
              <a:bodyPr/>
              <a:lstStyle/>
              <a:p>
                <a:pPr lvl="1"/>
                <a:r>
                  <a:rPr lang="zh-CN" altLang="en-US" sz="2000" b="0" dirty="0">
                    <a:latin typeface="Cambria Math" panose="02040503050406030204" pitchFamily="18" charset="0"/>
                  </a:rPr>
                  <a:t>共轭方向法具有二次终止性，若在上面的动量法中选择最优的</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𝛼</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𝛽</m:t>
                        </m:r>
                      </m:e>
                      <m:sub>
                        <m:r>
                          <a:rPr lang="en-US" altLang="zh-CN" sz="2000" b="0" i="1" smtClean="0">
                            <a:latin typeface="Cambria Math" panose="02040503050406030204" pitchFamily="18" charset="0"/>
                          </a:rPr>
                          <m:t>𝑘</m:t>
                        </m:r>
                      </m:sub>
                    </m:sSub>
                  </m:oMath>
                </a14:m>
                <a:r>
                  <a:rPr lang="zh-CN" altLang="en-US" sz="2000" b="0" dirty="0">
                    <a:latin typeface="Cambria Math" panose="02040503050406030204" pitchFamily="18" charset="0"/>
                  </a:rPr>
                  <a:t>则：</a:t>
                </a:r>
                <a:endParaRPr lang="en-US" altLang="zh-CN" sz="2000" b="0" dirty="0">
                  <a:latin typeface="Cambria Math" panose="02040503050406030204" pitchFamily="18" charset="0"/>
                </a:endParaRPr>
              </a:p>
              <a:p>
                <a:pPr lvl="1"/>
                <a14:m>
                  <m:oMath xmlns:m="http://schemas.openxmlformats.org/officeDocument/2006/math">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𝜷</m:t>
                            </m:r>
                          </m:e>
                          <m:sub>
                            <m:r>
                              <a:rPr lang="en-US" altLang="zh-CN" sz="2000" b="1" i="1" smtClean="0">
                                <a:latin typeface="Cambria Math" panose="02040503050406030204" pitchFamily="18" charset="0"/>
                              </a:rPr>
                              <m:t>𝒌</m:t>
                            </m:r>
                          </m:sub>
                        </m:sSub>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𝒂𝒓𝒈𝒎𝒊</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𝒏</m:t>
                        </m:r>
                      </m:e>
                      <m:sub>
                        <m:r>
                          <a:rPr lang="en-US" altLang="zh-CN" sz="2000" b="1" i="1" smtClean="0">
                            <a:latin typeface="Cambria Math" panose="02040503050406030204" pitchFamily="18" charset="0"/>
                          </a:rPr>
                          <m:t>𝜶</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𝑹</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𝜷</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𝑹</m:t>
                        </m:r>
                      </m:sub>
                    </m:sSub>
                    <m:r>
                      <a:rPr lang="en-US" altLang="zh-CN" sz="2000" b="1" i="1" smtClean="0">
                        <a:latin typeface="Cambria Math" panose="02040503050406030204" pitchFamily="18" charset="0"/>
                      </a:rPr>
                      <m:t>𝒇</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𝒌</m:t>
                        </m:r>
                      </m:sub>
                    </m:sSub>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𝜷</m:t>
                        </m:r>
                      </m:e>
                      <m:sub>
                        <m:r>
                          <a:rPr lang="en-US" altLang="zh-CN" sz="2000" b="1" i="1" smtClean="0">
                            <a:latin typeface="Cambria Math" panose="02040503050406030204" pitchFamily="18" charset="0"/>
                          </a:rPr>
                          <m:t>𝒌</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𝟎</m:t>
                        </m:r>
                      </m:sub>
                    </m:sSub>
                  </m:oMath>
                </a14:m>
                <a:endParaRPr lang="en-US" altLang="zh-CN" sz="2000" b="1" dirty="0"/>
              </a:p>
              <a:p>
                <a:pPr lvl="1"/>
                <a:r>
                  <a:rPr lang="zh-CN" altLang="en-US" sz="2000" b="1" dirty="0"/>
                  <a:t>则导出了共轭梯度法的一种实现。解这个参数需要解一个二维优化问题。不同的实现对于二次目标函数产生一样的迭代，但对非二次迭代则有很大区别</a:t>
                </a:r>
                <a:endParaRPr lang="en-US" altLang="zh-CN" sz="2000" b="1" dirty="0"/>
              </a:p>
              <a:p>
                <a:pPr lvl="1"/>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𝜸</m:t>
                        </m:r>
                      </m:e>
                      <m:sub>
                        <m:r>
                          <a:rPr lang="en-US" altLang="zh-CN" sz="2000" b="1" i="1" smtClean="0">
                            <a:latin typeface="Cambria Math" panose="02040503050406030204" pitchFamily="18" charset="0"/>
                          </a:rPr>
                          <m:t>𝒌</m:t>
                        </m:r>
                      </m:sub>
                    </m:sSub>
                    <m:r>
                      <a:rPr lang="en-US" altLang="zh-CN" sz="2000" b="1" i="0"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𝜷</m:t>
                        </m:r>
                      </m:e>
                      <m:sub>
                        <m:r>
                          <a:rPr lang="en-US" altLang="zh-CN" sz="2000" b="1" i="1" smtClean="0">
                            <a:latin typeface="Cambria Math" panose="02040503050406030204" pitchFamily="18" charset="0"/>
                          </a:rPr>
                          <m:t>𝒌</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oMath>
                </a14:m>
                <a:endParaRPr lang="en-US" altLang="zh-CN" sz="2000" b="1" dirty="0"/>
              </a:p>
              <a:p>
                <a:pPr lvl="1"/>
                <a:r>
                  <a:rPr lang="zh-CN" altLang="en-US" sz="2000" b="1" dirty="0"/>
                  <a:t>等价于：</a:t>
                </a:r>
                <a:r>
                  <a:rPr lang="en-US" altLang="zh-CN" sz="2000" b="1" dirty="0"/>
                  <a:t> </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𝜸</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𝜷</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a:rPr lang="en-US" altLang="zh-CN" sz="2000">
                        <a:latin typeface="Cambria Math" panose="02040503050406030204" pitchFamily="18" charset="0"/>
                      </a:rPr>
                      <m:t>𝛁</m:t>
                    </m:r>
                    <m:r>
                      <a:rPr lang="en-US" altLang="zh-CN" sz="2000" i="1">
                        <a:latin typeface="Cambria Math" panose="02040503050406030204" pitchFamily="18" charset="0"/>
                      </a:rPr>
                      <m:t>𝒇</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𝒙</m:t>
                            </m:r>
                          </m:e>
                          <m:sub>
                            <m:r>
                              <a:rPr lang="en-US" altLang="zh-CN" sz="2000" i="1">
                                <a:latin typeface="Cambria Math" panose="02040503050406030204" pitchFamily="18" charset="0"/>
                              </a:rPr>
                              <m:t>𝒌</m:t>
                            </m:r>
                          </m:sub>
                        </m:sSub>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𝜷</m:t>
                        </m:r>
                      </m:e>
                      <m:sub>
                        <m:r>
                          <a:rPr lang="en-US" altLang="zh-CN" sz="2000" b="1" i="1" smtClean="0">
                            <a:latin typeface="Cambria Math" panose="02040503050406030204" pitchFamily="18" charset="0"/>
                          </a:rPr>
                          <m:t>𝒌</m:t>
                        </m:r>
                      </m:sub>
                    </m:sSub>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d>
                  </m:oMath>
                </a14:m>
                <a:endParaRPr lang="en-US" altLang="zh-CN" sz="2000" b="1" dirty="0"/>
              </a:p>
              <a:p>
                <a:pPr lvl="1"/>
                <a:r>
                  <a:rPr lang="zh-CN" altLang="en-US" sz="2000" b="1" dirty="0"/>
                  <a:t>与之前比，相当于</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𝜶</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𝜸</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𝜷</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oMath>
                </a14:m>
                <a:endParaRPr lang="en-US" altLang="zh-CN" sz="2000" b="1" dirty="0"/>
              </a:p>
            </p:txBody>
          </p:sp>
        </mc:Choice>
        <mc:Fallback>
          <p:sp>
            <p:nvSpPr>
              <p:cNvPr id="3" name="内容占位符 2">
                <a:extLst>
                  <a:ext uri="{FF2B5EF4-FFF2-40B4-BE49-F238E27FC236}">
                    <a16:creationId xmlns:a16="http://schemas.microsoft.com/office/drawing/2014/main" id="{D43DFF9D-E16D-4C2D-ABF6-C38C430ED37E}"/>
                  </a:ext>
                </a:extLst>
              </p:cNvPr>
              <p:cNvSpPr>
                <a:spLocks noGrp="1" noRot="1" noChangeAspect="1" noMove="1" noResize="1" noEditPoints="1" noAdjustHandles="1" noChangeArrowheads="1" noChangeShapeType="1" noTextEdit="1"/>
              </p:cNvSpPr>
              <p:nvPr>
                <p:ph idx="1"/>
              </p:nvPr>
            </p:nvSpPr>
            <p:spPr>
              <a:blipFill>
                <a:blip r:embed="rId2"/>
                <a:stretch>
                  <a:fillRect t="-759"/>
                </a:stretch>
              </a:blipFill>
            </p:spPr>
            <p:txBody>
              <a:bodyPr/>
              <a:lstStyle/>
              <a:p>
                <a:r>
                  <a:rPr lang="zh-CN" altLang="en-US">
                    <a:noFill/>
                  </a:rPr>
                  <a:t> </a:t>
                </a:r>
              </a:p>
            </p:txBody>
          </p:sp>
        </mc:Fallback>
      </mc:AlternateContent>
      <p:grpSp>
        <p:nvGrpSpPr>
          <p:cNvPr id="38" name="组合 37">
            <a:extLst>
              <a:ext uri="{FF2B5EF4-FFF2-40B4-BE49-F238E27FC236}">
                <a16:creationId xmlns:a16="http://schemas.microsoft.com/office/drawing/2014/main" id="{B2864B41-58B4-49E3-915D-ACFB64615414}"/>
              </a:ext>
            </a:extLst>
          </p:cNvPr>
          <p:cNvGrpSpPr/>
          <p:nvPr/>
        </p:nvGrpSpPr>
        <p:grpSpPr>
          <a:xfrm>
            <a:off x="1032992" y="4235992"/>
            <a:ext cx="7840015" cy="2541047"/>
            <a:chOff x="1260258" y="4294782"/>
            <a:chExt cx="7840015" cy="2541047"/>
          </a:xfrm>
        </p:grpSpPr>
        <p:grpSp>
          <p:nvGrpSpPr>
            <p:cNvPr id="29" name="组合 28">
              <a:extLst>
                <a:ext uri="{FF2B5EF4-FFF2-40B4-BE49-F238E27FC236}">
                  <a16:creationId xmlns:a16="http://schemas.microsoft.com/office/drawing/2014/main" id="{F1C30A35-7339-4CF6-9B98-422FC478464E}"/>
                </a:ext>
              </a:extLst>
            </p:cNvPr>
            <p:cNvGrpSpPr/>
            <p:nvPr/>
          </p:nvGrpSpPr>
          <p:grpSpPr>
            <a:xfrm>
              <a:off x="1260258" y="4294782"/>
              <a:ext cx="7840015" cy="2541047"/>
              <a:chOff x="488950" y="3905519"/>
              <a:chExt cx="7840015" cy="2541047"/>
            </a:xfrm>
          </p:grpSpPr>
          <p:cxnSp>
            <p:nvCxnSpPr>
              <p:cNvPr id="5" name="直接连接符 4">
                <a:extLst>
                  <a:ext uri="{FF2B5EF4-FFF2-40B4-BE49-F238E27FC236}">
                    <a16:creationId xmlns:a16="http://schemas.microsoft.com/office/drawing/2014/main" id="{75239CA5-9F4A-43E8-9EDD-5C4E0FF0C34D}"/>
                  </a:ext>
                </a:extLst>
              </p:cNvPr>
              <p:cNvCxnSpPr>
                <a:cxnSpLocks/>
              </p:cNvCxnSpPr>
              <p:nvPr/>
            </p:nvCxnSpPr>
            <p:spPr bwMode="auto">
              <a:xfrm flipV="1">
                <a:off x="2396716" y="5918688"/>
                <a:ext cx="608510" cy="405498"/>
              </a:xfrm>
              <a:prstGeom prst="line">
                <a:avLst/>
              </a:prstGeom>
              <a:ln w="2857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直接连接符 5">
                <a:extLst>
                  <a:ext uri="{FF2B5EF4-FFF2-40B4-BE49-F238E27FC236}">
                    <a16:creationId xmlns:a16="http://schemas.microsoft.com/office/drawing/2014/main" id="{61E329F9-EF5E-423D-A5C8-E0643E587C2F}"/>
                  </a:ext>
                </a:extLst>
              </p:cNvPr>
              <p:cNvCxnSpPr>
                <a:cxnSpLocks/>
              </p:cNvCxnSpPr>
              <p:nvPr/>
            </p:nvCxnSpPr>
            <p:spPr bwMode="auto">
              <a:xfrm flipV="1">
                <a:off x="3008784" y="4977087"/>
                <a:ext cx="1296144" cy="913031"/>
              </a:xfrm>
              <a:prstGeom prst="line">
                <a:avLst/>
              </a:prstGeom>
              <a:ln w="28575">
                <a:prstDash val="soli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 name="直接连接符 6">
                <a:extLst>
                  <a:ext uri="{FF2B5EF4-FFF2-40B4-BE49-F238E27FC236}">
                    <a16:creationId xmlns:a16="http://schemas.microsoft.com/office/drawing/2014/main" id="{C88A7126-9DE5-4752-92CB-B58886B9ED15}"/>
                  </a:ext>
                </a:extLst>
              </p:cNvPr>
              <p:cNvCxnSpPr>
                <a:cxnSpLocks/>
                <a:endCxn id="31" idx="1"/>
              </p:cNvCxnSpPr>
              <p:nvPr/>
            </p:nvCxnSpPr>
            <p:spPr bwMode="auto">
              <a:xfrm>
                <a:off x="3959046" y="4190774"/>
                <a:ext cx="529024" cy="1044749"/>
              </a:xfrm>
              <a:prstGeom prst="line">
                <a:avLst/>
              </a:prstGeom>
              <a:ln w="28575">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直接连接符 7">
                <a:extLst>
                  <a:ext uri="{FF2B5EF4-FFF2-40B4-BE49-F238E27FC236}">
                    <a16:creationId xmlns:a16="http://schemas.microsoft.com/office/drawing/2014/main" id="{E6376AF2-4395-4367-87EC-BD6E5DABC751}"/>
                  </a:ext>
                </a:extLst>
              </p:cNvPr>
              <p:cNvCxnSpPr>
                <a:cxnSpLocks/>
              </p:cNvCxnSpPr>
              <p:nvPr/>
            </p:nvCxnSpPr>
            <p:spPr bwMode="auto">
              <a:xfrm>
                <a:off x="2720752" y="4581165"/>
                <a:ext cx="72008" cy="956708"/>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5" name="流程图: 接点 14">
                <a:extLst>
                  <a:ext uri="{FF2B5EF4-FFF2-40B4-BE49-F238E27FC236}">
                    <a16:creationId xmlns:a16="http://schemas.microsoft.com/office/drawing/2014/main" id="{5771BB93-8D31-45EF-B126-67CCF64EA806}"/>
                  </a:ext>
                </a:extLst>
              </p:cNvPr>
              <p:cNvSpPr/>
              <p:nvPr/>
            </p:nvSpPr>
            <p:spPr bwMode="auto">
              <a:xfrm>
                <a:off x="2247564" y="6313772"/>
                <a:ext cx="144016" cy="132794"/>
              </a:xfrm>
              <a:prstGeom prst="flowChartConnector">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1E0C1D6F-5763-4228-86EE-1B096276959C}"/>
                      </a:ext>
                    </a:extLst>
                  </p:cNvPr>
                  <p:cNvSpPr txBox="1"/>
                  <p:nvPr/>
                </p:nvSpPr>
                <p:spPr>
                  <a:xfrm>
                    <a:off x="1733523" y="5944440"/>
                    <a:ext cx="20625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oMath>
                      </m:oMathPara>
                    </a14:m>
                    <a:endParaRPr lang="zh-CN" altLang="en-US" sz="1800" dirty="0"/>
                  </a:p>
                </p:txBody>
              </p:sp>
            </mc:Choice>
            <mc:Fallback>
              <p:sp>
                <p:nvSpPr>
                  <p:cNvPr id="16" name="文本框 15">
                    <a:extLst>
                      <a:ext uri="{FF2B5EF4-FFF2-40B4-BE49-F238E27FC236}">
                        <a16:creationId xmlns:a16="http://schemas.microsoft.com/office/drawing/2014/main" id="{1E0C1D6F-5763-4228-86EE-1B096276959C}"/>
                      </a:ext>
                    </a:extLst>
                  </p:cNvPr>
                  <p:cNvSpPr txBox="1">
                    <a:spLocks noRot="1" noChangeAspect="1" noMove="1" noResize="1" noEditPoints="1" noAdjustHandles="1" noChangeArrowheads="1" noChangeShapeType="1" noTextEdit="1"/>
                  </p:cNvSpPr>
                  <p:nvPr/>
                </p:nvSpPr>
                <p:spPr>
                  <a:xfrm>
                    <a:off x="1733523" y="5944440"/>
                    <a:ext cx="206252" cy="369332"/>
                  </a:xfrm>
                  <a:prstGeom prst="rect">
                    <a:avLst/>
                  </a:prstGeom>
                  <a:blipFill>
                    <a:blip r:embed="rId3"/>
                    <a:stretch>
                      <a:fillRect l="-124242" r="-63636" b="-49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579243AB-524E-429D-8455-8B2F7E0784D5}"/>
                      </a:ext>
                    </a:extLst>
                  </p:cNvPr>
                  <p:cNvSpPr txBox="1"/>
                  <p:nvPr/>
                </p:nvSpPr>
                <p:spPr>
                  <a:xfrm>
                    <a:off x="4377850" y="4529300"/>
                    <a:ext cx="395111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𝜶</m:t>
                          </m:r>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𝜷</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oMath>
                      </m:oMathPara>
                    </a14:m>
                    <a:endParaRPr lang="zh-CN" altLang="en-US" sz="1800" dirty="0"/>
                  </a:p>
                </p:txBody>
              </p:sp>
            </mc:Choice>
            <mc:Fallback>
              <p:sp>
                <p:nvSpPr>
                  <p:cNvPr id="17" name="文本框 16">
                    <a:extLst>
                      <a:ext uri="{FF2B5EF4-FFF2-40B4-BE49-F238E27FC236}">
                        <a16:creationId xmlns:a16="http://schemas.microsoft.com/office/drawing/2014/main" id="{579243AB-524E-429D-8455-8B2F7E0784D5}"/>
                      </a:ext>
                    </a:extLst>
                  </p:cNvPr>
                  <p:cNvSpPr txBox="1">
                    <a:spLocks noRot="1" noChangeAspect="1" noMove="1" noResize="1" noEditPoints="1" noAdjustHandles="1" noChangeArrowheads="1" noChangeShapeType="1" noTextEdit="1"/>
                  </p:cNvSpPr>
                  <p:nvPr/>
                </p:nvSpPr>
                <p:spPr>
                  <a:xfrm>
                    <a:off x="4377850" y="4529300"/>
                    <a:ext cx="3951115" cy="369332"/>
                  </a:xfrm>
                  <a:prstGeom prst="rect">
                    <a:avLst/>
                  </a:prstGeom>
                  <a:blipFill>
                    <a:blip r:embed="rId4"/>
                    <a:stretch>
                      <a:fillRect l="-308" b="-16393"/>
                    </a:stretch>
                  </a:blipFill>
                </p:spPr>
                <p:txBody>
                  <a:bodyPr/>
                  <a:lstStyle/>
                  <a:p>
                    <a:r>
                      <a:rPr lang="zh-CN" altLang="en-US">
                        <a:noFill/>
                      </a:rPr>
                      <a:t> </a:t>
                    </a:r>
                  </a:p>
                </p:txBody>
              </p:sp>
            </mc:Fallback>
          </mc:AlternateContent>
          <p:sp>
            <p:nvSpPr>
              <p:cNvPr id="21" name="流程图: 接点 20">
                <a:extLst>
                  <a:ext uri="{FF2B5EF4-FFF2-40B4-BE49-F238E27FC236}">
                    <a16:creationId xmlns:a16="http://schemas.microsoft.com/office/drawing/2014/main" id="{25D92BD8-5499-44B9-986C-1CFC295CA138}"/>
                  </a:ext>
                </a:extLst>
              </p:cNvPr>
              <p:cNvSpPr/>
              <p:nvPr/>
            </p:nvSpPr>
            <p:spPr bwMode="auto">
              <a:xfrm>
                <a:off x="4283260" y="4866595"/>
                <a:ext cx="144016" cy="132794"/>
              </a:xfrm>
              <a:prstGeom prst="flowChartConnector">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9631790F-E6CD-4C55-BA49-111E0D6ED0B2}"/>
                      </a:ext>
                    </a:extLst>
                  </p:cNvPr>
                  <p:cNvSpPr txBox="1"/>
                  <p:nvPr/>
                </p:nvSpPr>
                <p:spPr>
                  <a:xfrm>
                    <a:off x="2498780" y="4905540"/>
                    <a:ext cx="206252"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𝒌</m:t>
                              </m:r>
                            </m:sub>
                          </m:sSub>
                        </m:oMath>
                      </m:oMathPara>
                    </a14:m>
                    <a:endParaRPr lang="zh-CN" altLang="en-US" dirty="0"/>
                  </a:p>
                </p:txBody>
              </p:sp>
            </mc:Choice>
            <mc:Fallback>
              <p:sp>
                <p:nvSpPr>
                  <p:cNvPr id="23" name="文本框 22">
                    <a:extLst>
                      <a:ext uri="{FF2B5EF4-FFF2-40B4-BE49-F238E27FC236}">
                        <a16:creationId xmlns:a16="http://schemas.microsoft.com/office/drawing/2014/main" id="{9631790F-E6CD-4C55-BA49-111E0D6ED0B2}"/>
                      </a:ext>
                    </a:extLst>
                  </p:cNvPr>
                  <p:cNvSpPr txBox="1">
                    <a:spLocks noRot="1" noChangeAspect="1" noMove="1" noResize="1" noEditPoints="1" noAdjustHandles="1" noChangeArrowheads="1" noChangeShapeType="1" noTextEdit="1"/>
                  </p:cNvSpPr>
                  <p:nvPr/>
                </p:nvSpPr>
                <p:spPr>
                  <a:xfrm>
                    <a:off x="2498780" y="4905540"/>
                    <a:ext cx="206252" cy="461665"/>
                  </a:xfrm>
                  <a:prstGeom prst="rect">
                    <a:avLst/>
                  </a:prstGeom>
                  <a:blipFill>
                    <a:blip r:embed="rId5"/>
                    <a:stretch>
                      <a:fillRect l="-102941" r="-29412" b="-52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9FB90F5C-EA5C-4635-BA57-E758624E43AC}"/>
                      </a:ext>
                    </a:extLst>
                  </p:cNvPr>
                  <p:cNvSpPr txBox="1"/>
                  <p:nvPr/>
                </p:nvSpPr>
                <p:spPr>
                  <a:xfrm>
                    <a:off x="1496616" y="4830569"/>
                    <a:ext cx="20625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𝒇</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oMath>
                      </m:oMathPara>
                    </a14:m>
                    <a:endParaRPr lang="zh-CN" altLang="en-US" sz="1800" dirty="0"/>
                  </a:p>
                </p:txBody>
              </p:sp>
            </mc:Choice>
            <mc:Fallback>
              <p:sp>
                <p:nvSpPr>
                  <p:cNvPr id="24" name="文本框 23">
                    <a:extLst>
                      <a:ext uri="{FF2B5EF4-FFF2-40B4-BE49-F238E27FC236}">
                        <a16:creationId xmlns:a16="http://schemas.microsoft.com/office/drawing/2014/main" id="{9FB90F5C-EA5C-4635-BA57-E758624E43AC}"/>
                      </a:ext>
                    </a:extLst>
                  </p:cNvPr>
                  <p:cNvSpPr txBox="1">
                    <a:spLocks noRot="1" noChangeAspect="1" noMove="1" noResize="1" noEditPoints="1" noAdjustHandles="1" noChangeArrowheads="1" noChangeShapeType="1" noTextEdit="1"/>
                  </p:cNvSpPr>
                  <p:nvPr/>
                </p:nvSpPr>
                <p:spPr>
                  <a:xfrm>
                    <a:off x="1496616" y="4830569"/>
                    <a:ext cx="206252" cy="369332"/>
                  </a:xfrm>
                  <a:prstGeom prst="rect">
                    <a:avLst/>
                  </a:prstGeom>
                  <a:blipFill>
                    <a:blip r:embed="rId6"/>
                    <a:stretch>
                      <a:fillRect l="-205882" r="-147059"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56A52EEA-0E50-4C1C-A7EF-8526CFF193DE}"/>
                      </a:ext>
                    </a:extLst>
                  </p:cNvPr>
                  <p:cNvSpPr txBox="1"/>
                  <p:nvPr/>
                </p:nvSpPr>
                <p:spPr>
                  <a:xfrm>
                    <a:off x="488950" y="4228030"/>
                    <a:ext cx="36612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800" i="1" smtClean="0">
                              <a:latin typeface="Cambria Math" panose="02040503050406030204" pitchFamily="18" charset="0"/>
                            </a:rPr>
                            <m:t>梯度</m:t>
                          </m:r>
                          <m:r>
                            <a:rPr lang="zh-CN" altLang="en-US" sz="1800" i="1" smtClean="0">
                              <a:latin typeface="Cambria Math" panose="02040503050406030204" pitchFamily="18" charset="0"/>
                            </a:rPr>
                            <m:t>步</m:t>
                          </m:r>
                          <m:r>
                            <a:rPr lang="zh-CN" altLang="en-US" sz="1800" i="1">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𝜸</m:t>
                              </m:r>
                            </m:e>
                            <m:sub>
                              <m:r>
                                <a:rPr lang="en-US" altLang="zh-CN" sz="1800" b="1" i="1" smtClean="0">
                                  <a:latin typeface="Cambria Math" panose="02040503050406030204" pitchFamily="18" charset="0"/>
                                </a:rPr>
                                <m:t>𝒌</m:t>
                              </m:r>
                            </m:sub>
                          </m:sSub>
                          <m:r>
                            <a:rPr lang="en-US" altLang="zh-CN" sz="1800" b="1" i="0" smtClean="0">
                              <a:latin typeface="Cambria Math" panose="02040503050406030204" pitchFamily="18" charset="0"/>
                            </a:rPr>
                            <m:t>𝛁</m:t>
                          </m:r>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sub>
                              </m:sSub>
                            </m:e>
                          </m:d>
                        </m:oMath>
                      </m:oMathPara>
                    </a14:m>
                    <a:endParaRPr lang="zh-CN" altLang="en-US" sz="1800" dirty="0"/>
                  </a:p>
                </p:txBody>
              </p:sp>
            </mc:Choice>
            <mc:Fallback>
              <p:sp>
                <p:nvSpPr>
                  <p:cNvPr id="26" name="文本框 25">
                    <a:extLst>
                      <a:ext uri="{FF2B5EF4-FFF2-40B4-BE49-F238E27FC236}">
                        <a16:creationId xmlns:a16="http://schemas.microsoft.com/office/drawing/2014/main" id="{56A52EEA-0E50-4C1C-A7EF-8526CFF193DE}"/>
                      </a:ext>
                    </a:extLst>
                  </p:cNvPr>
                  <p:cNvSpPr txBox="1">
                    <a:spLocks noRot="1" noChangeAspect="1" noMove="1" noResize="1" noEditPoints="1" noAdjustHandles="1" noChangeArrowheads="1" noChangeShapeType="1" noTextEdit="1"/>
                  </p:cNvSpPr>
                  <p:nvPr/>
                </p:nvSpPr>
                <p:spPr>
                  <a:xfrm>
                    <a:off x="488950" y="4228030"/>
                    <a:ext cx="3661244" cy="369332"/>
                  </a:xfrm>
                  <a:prstGeom prst="rect">
                    <a:avLst/>
                  </a:prstGeom>
                  <a:blipFill>
                    <a:blip r:embed="rId7"/>
                    <a:stretch>
                      <a:fillRect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7FEE6E6D-ECC2-45EB-AD5C-C9C10A92EC62}"/>
                      </a:ext>
                    </a:extLst>
                  </p:cNvPr>
                  <p:cNvSpPr txBox="1"/>
                  <p:nvPr/>
                </p:nvSpPr>
                <p:spPr>
                  <a:xfrm>
                    <a:off x="3410946" y="5449486"/>
                    <a:ext cx="435182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800" i="1" smtClean="0">
                              <a:latin typeface="Cambria Math" panose="02040503050406030204" pitchFamily="18" charset="0"/>
                            </a:rPr>
                            <m:t>外插步</m:t>
                          </m:r>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𝜷</m:t>
                              </m:r>
                            </m:e>
                            <m:sub>
                              <m:r>
                                <a:rPr lang="en-US" altLang="zh-CN" sz="1800" b="1" i="1" smtClean="0">
                                  <a:latin typeface="Cambria Math" panose="02040503050406030204" pitchFamily="18" charset="0"/>
                                </a:rPr>
                                <m:t>𝒌</m:t>
                              </m:r>
                            </m:sub>
                          </m:sSub>
                          <m:d>
                            <m:dPr>
                              <m:ctrlPr>
                                <a:rPr lang="en-US" altLang="zh-CN" sz="1800" b="1" i="1" smtClean="0">
                                  <a:latin typeface="Cambria Math" panose="02040503050406030204" pitchFamily="18" charset="0"/>
                                </a:rPr>
                              </m:ctrlPr>
                            </m:dPr>
                            <m:e>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sub>
                              </m:sSub>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e>
                          </m:d>
                        </m:oMath>
                      </m:oMathPara>
                    </a14:m>
                    <a:endParaRPr lang="zh-CN" altLang="en-US" sz="1800" dirty="0"/>
                  </a:p>
                </p:txBody>
              </p:sp>
            </mc:Choice>
            <mc:Fallback>
              <p:sp>
                <p:nvSpPr>
                  <p:cNvPr id="28" name="文本框 27">
                    <a:extLst>
                      <a:ext uri="{FF2B5EF4-FFF2-40B4-BE49-F238E27FC236}">
                        <a16:creationId xmlns:a16="http://schemas.microsoft.com/office/drawing/2014/main" id="{7FEE6E6D-ECC2-45EB-AD5C-C9C10A92EC62}"/>
                      </a:ext>
                    </a:extLst>
                  </p:cNvPr>
                  <p:cNvSpPr txBox="1">
                    <a:spLocks noRot="1" noChangeAspect="1" noMove="1" noResize="1" noEditPoints="1" noAdjustHandles="1" noChangeArrowheads="1" noChangeShapeType="1" noTextEdit="1"/>
                  </p:cNvSpPr>
                  <p:nvPr/>
                </p:nvSpPr>
                <p:spPr>
                  <a:xfrm>
                    <a:off x="3410946" y="5449486"/>
                    <a:ext cx="4351822" cy="369332"/>
                  </a:xfrm>
                  <a:prstGeom prst="rect">
                    <a:avLst/>
                  </a:prstGeom>
                  <a:blipFill>
                    <a:blip r:embed="rId8"/>
                    <a:stretch>
                      <a:fillRect b="-16393"/>
                    </a:stretch>
                  </a:blipFill>
                </p:spPr>
                <p:txBody>
                  <a:bodyPr/>
                  <a:lstStyle/>
                  <a:p>
                    <a:r>
                      <a:rPr lang="zh-CN" altLang="en-US">
                        <a:noFill/>
                      </a:rPr>
                      <a:t> </a:t>
                    </a:r>
                  </a:p>
                </p:txBody>
              </p:sp>
            </mc:Fallback>
          </mc:AlternateContent>
          <p:sp>
            <p:nvSpPr>
              <p:cNvPr id="19" name="流程图: 接点 18">
                <a:extLst>
                  <a:ext uri="{FF2B5EF4-FFF2-40B4-BE49-F238E27FC236}">
                    <a16:creationId xmlns:a16="http://schemas.microsoft.com/office/drawing/2014/main" id="{E395D8A6-7788-4AF7-92F5-97B5D2C5EEEA}"/>
                  </a:ext>
                </a:extLst>
              </p:cNvPr>
              <p:cNvSpPr/>
              <p:nvPr/>
            </p:nvSpPr>
            <p:spPr bwMode="auto">
              <a:xfrm>
                <a:off x="2936776" y="5835257"/>
                <a:ext cx="144016" cy="132794"/>
              </a:xfrm>
              <a:prstGeom prst="flowChartConnector">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12013298-DFE7-4CC5-A507-5960DDA4C551}"/>
                      </a:ext>
                    </a:extLst>
                  </p:cNvPr>
                  <p:cNvSpPr txBox="1"/>
                  <p:nvPr/>
                </p:nvSpPr>
                <p:spPr>
                  <a:xfrm>
                    <a:off x="3152800" y="5885594"/>
                    <a:ext cx="20625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sub>
                          </m:sSub>
                        </m:oMath>
                      </m:oMathPara>
                    </a14:m>
                    <a:endParaRPr lang="zh-CN" altLang="en-US" sz="1800" dirty="0"/>
                  </a:p>
                </p:txBody>
              </p:sp>
            </mc:Choice>
            <mc:Fallback>
              <p:sp>
                <p:nvSpPr>
                  <p:cNvPr id="20" name="文本框 19">
                    <a:extLst>
                      <a:ext uri="{FF2B5EF4-FFF2-40B4-BE49-F238E27FC236}">
                        <a16:creationId xmlns:a16="http://schemas.microsoft.com/office/drawing/2014/main" id="{12013298-DFE7-4CC5-A507-5960DDA4C551}"/>
                      </a:ext>
                    </a:extLst>
                  </p:cNvPr>
                  <p:cNvSpPr txBox="1">
                    <a:spLocks noRot="1" noChangeAspect="1" noMove="1" noResize="1" noEditPoints="1" noAdjustHandles="1" noChangeArrowheads="1" noChangeShapeType="1" noTextEdit="1"/>
                  </p:cNvSpPr>
                  <p:nvPr/>
                </p:nvSpPr>
                <p:spPr>
                  <a:xfrm>
                    <a:off x="3152800" y="5885594"/>
                    <a:ext cx="206252" cy="369332"/>
                  </a:xfrm>
                  <a:prstGeom prst="rect">
                    <a:avLst/>
                  </a:prstGeom>
                  <a:blipFill>
                    <a:blip r:embed="rId9"/>
                    <a:stretch>
                      <a:fillRect l="-76471" r="-14706" b="-1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626E908D-4EDF-4C36-8DDF-CDE31D14B001}"/>
                      </a:ext>
                    </a:extLst>
                  </p:cNvPr>
                  <p:cNvSpPr txBox="1"/>
                  <p:nvPr/>
                </p:nvSpPr>
                <p:spPr>
                  <a:xfrm>
                    <a:off x="4274724" y="3905519"/>
                    <a:ext cx="20625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𝒇</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r>
                            <a:rPr lang="en-US" altLang="zh-CN" sz="1800" b="1" i="1" smtClean="0">
                              <a:latin typeface="Cambria Math" panose="02040503050406030204" pitchFamily="18" charset="0"/>
                            </a:rPr>
                            <m:t>)</m:t>
                          </m:r>
                        </m:oMath>
                      </m:oMathPara>
                    </a14:m>
                    <a:endParaRPr lang="zh-CN" altLang="en-US" sz="1800" dirty="0"/>
                  </a:p>
                </p:txBody>
              </p:sp>
            </mc:Choice>
            <mc:Fallback>
              <p:sp>
                <p:nvSpPr>
                  <p:cNvPr id="27" name="文本框 26">
                    <a:extLst>
                      <a:ext uri="{FF2B5EF4-FFF2-40B4-BE49-F238E27FC236}">
                        <a16:creationId xmlns:a16="http://schemas.microsoft.com/office/drawing/2014/main" id="{626E908D-4EDF-4C36-8DDF-CDE31D14B001}"/>
                      </a:ext>
                    </a:extLst>
                  </p:cNvPr>
                  <p:cNvSpPr txBox="1">
                    <a:spLocks noRot="1" noChangeAspect="1" noMove="1" noResize="1" noEditPoints="1" noAdjustHandles="1" noChangeArrowheads="1" noChangeShapeType="1" noTextEdit="1"/>
                  </p:cNvSpPr>
                  <p:nvPr/>
                </p:nvSpPr>
                <p:spPr>
                  <a:xfrm>
                    <a:off x="4274724" y="3905519"/>
                    <a:ext cx="206252" cy="369332"/>
                  </a:xfrm>
                  <a:prstGeom prst="rect">
                    <a:avLst/>
                  </a:prstGeom>
                  <a:blipFill>
                    <a:blip r:embed="rId10"/>
                    <a:stretch>
                      <a:fillRect l="-255882" r="-205882" b="-16667"/>
                    </a:stretch>
                  </a:blipFill>
                </p:spPr>
                <p:txBody>
                  <a:bodyPr/>
                  <a:lstStyle/>
                  <a:p>
                    <a:r>
                      <a:rPr lang="zh-CN" altLang="en-US">
                        <a:noFill/>
                      </a:rPr>
                      <a:t> </a:t>
                    </a:r>
                  </a:p>
                </p:txBody>
              </p:sp>
            </mc:Fallback>
          </mc:AlternateContent>
          <p:sp>
            <p:nvSpPr>
              <p:cNvPr id="31" name="流程图: 接点 30">
                <a:extLst>
                  <a:ext uri="{FF2B5EF4-FFF2-40B4-BE49-F238E27FC236}">
                    <a16:creationId xmlns:a16="http://schemas.microsoft.com/office/drawing/2014/main" id="{5E543A84-1D3B-45D6-9ABF-3C311F12F52A}"/>
                  </a:ext>
                </a:extLst>
              </p:cNvPr>
              <p:cNvSpPr/>
              <p:nvPr/>
            </p:nvSpPr>
            <p:spPr bwMode="auto">
              <a:xfrm>
                <a:off x="4466979" y="5216076"/>
                <a:ext cx="144016" cy="132794"/>
              </a:xfrm>
              <a:prstGeom prst="flowChartConnector">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p:cxnSp>
            <p:nvCxnSpPr>
              <p:cNvPr id="32" name="直接连接符 31">
                <a:extLst>
                  <a:ext uri="{FF2B5EF4-FFF2-40B4-BE49-F238E27FC236}">
                    <a16:creationId xmlns:a16="http://schemas.microsoft.com/office/drawing/2014/main" id="{11DC8B24-F5A1-4720-9484-F57F86767121}"/>
                  </a:ext>
                </a:extLst>
              </p:cNvPr>
              <p:cNvCxnSpPr>
                <a:cxnSpLocks/>
              </p:cNvCxnSpPr>
              <p:nvPr/>
            </p:nvCxnSpPr>
            <p:spPr bwMode="auto">
              <a:xfrm>
                <a:off x="1918892" y="4932992"/>
                <a:ext cx="1032534" cy="914894"/>
              </a:xfrm>
              <a:prstGeom prst="line">
                <a:avLst/>
              </a:prstGeom>
              <a:ln w="28575">
                <a:prstDash val="solid"/>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22" name="流程图: 接点 21">
                <a:extLst>
                  <a:ext uri="{FF2B5EF4-FFF2-40B4-BE49-F238E27FC236}">
                    <a16:creationId xmlns:a16="http://schemas.microsoft.com/office/drawing/2014/main" id="{21B99705-5087-4ED7-B420-6231EB407916}"/>
                  </a:ext>
                </a:extLst>
              </p:cNvPr>
              <p:cNvSpPr/>
              <p:nvPr/>
            </p:nvSpPr>
            <p:spPr bwMode="auto">
              <a:xfrm>
                <a:off x="2396716" y="5367205"/>
                <a:ext cx="144016" cy="132794"/>
              </a:xfrm>
              <a:prstGeom prst="flowChartConnector">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35" name="文本框 34">
                    <a:extLst>
                      <a:ext uri="{FF2B5EF4-FFF2-40B4-BE49-F238E27FC236}">
                        <a16:creationId xmlns:a16="http://schemas.microsoft.com/office/drawing/2014/main" id="{6FE4BBA2-8F2C-427B-B850-0311376CD47F}"/>
                      </a:ext>
                    </a:extLst>
                  </p:cNvPr>
                  <p:cNvSpPr txBox="1"/>
                  <p:nvPr/>
                </p:nvSpPr>
                <p:spPr>
                  <a:xfrm>
                    <a:off x="4744127" y="5168541"/>
                    <a:ext cx="20625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𝒚</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oMath>
                      </m:oMathPara>
                    </a14:m>
                    <a:endParaRPr lang="zh-CN" altLang="en-US" sz="1800" dirty="0"/>
                  </a:p>
                </p:txBody>
              </p:sp>
            </mc:Choice>
            <mc:Fallback>
              <p:sp>
                <p:nvSpPr>
                  <p:cNvPr id="35" name="文本框 34">
                    <a:extLst>
                      <a:ext uri="{FF2B5EF4-FFF2-40B4-BE49-F238E27FC236}">
                        <a16:creationId xmlns:a16="http://schemas.microsoft.com/office/drawing/2014/main" id="{6FE4BBA2-8F2C-427B-B850-0311376CD47F}"/>
                      </a:ext>
                    </a:extLst>
                  </p:cNvPr>
                  <p:cNvSpPr txBox="1">
                    <a:spLocks noRot="1" noChangeAspect="1" noMove="1" noResize="1" noEditPoints="1" noAdjustHandles="1" noChangeArrowheads="1" noChangeShapeType="1" noTextEdit="1"/>
                  </p:cNvSpPr>
                  <p:nvPr/>
                </p:nvSpPr>
                <p:spPr>
                  <a:xfrm>
                    <a:off x="4744127" y="5168541"/>
                    <a:ext cx="206252" cy="369332"/>
                  </a:xfrm>
                  <a:prstGeom prst="rect">
                    <a:avLst/>
                  </a:prstGeom>
                  <a:blipFill>
                    <a:blip r:embed="rId11"/>
                    <a:stretch>
                      <a:fillRect l="-132353" r="-61765" b="-9836"/>
                    </a:stretch>
                  </a:blipFill>
                </p:spPr>
                <p:txBody>
                  <a:bodyPr/>
                  <a:lstStyle/>
                  <a:p>
                    <a:r>
                      <a:rPr lang="zh-CN" altLang="en-US">
                        <a:noFill/>
                      </a:rPr>
                      <a:t> </a:t>
                    </a:r>
                  </a:p>
                </p:txBody>
              </p:sp>
            </mc:Fallback>
          </mc:AlternateContent>
          <p:sp>
            <p:nvSpPr>
              <p:cNvPr id="36" name="流程图: 接点 35">
                <a:extLst>
                  <a:ext uri="{FF2B5EF4-FFF2-40B4-BE49-F238E27FC236}">
                    <a16:creationId xmlns:a16="http://schemas.microsoft.com/office/drawing/2014/main" id="{7A644C66-4ED5-46DA-9198-CE29873E72E7}"/>
                  </a:ext>
                </a:extLst>
              </p:cNvPr>
              <p:cNvSpPr/>
              <p:nvPr/>
            </p:nvSpPr>
            <p:spPr bwMode="auto">
              <a:xfrm>
                <a:off x="5822256" y="5107662"/>
                <a:ext cx="144016" cy="132794"/>
              </a:xfrm>
              <a:prstGeom prst="flowChartConnector">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37" name="文本框 36">
                    <a:extLst>
                      <a:ext uri="{FF2B5EF4-FFF2-40B4-BE49-F238E27FC236}">
                        <a16:creationId xmlns:a16="http://schemas.microsoft.com/office/drawing/2014/main" id="{4D1C1F46-75D7-4484-9FB2-D236CC5F2FC8}"/>
                      </a:ext>
                    </a:extLst>
                  </p:cNvPr>
                  <p:cNvSpPr txBox="1"/>
                  <p:nvPr/>
                </p:nvSpPr>
                <p:spPr>
                  <a:xfrm>
                    <a:off x="6212001" y="4983875"/>
                    <a:ext cx="206252"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𝒌</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𝟐</m:t>
                              </m:r>
                            </m:sub>
                          </m:sSub>
                        </m:oMath>
                      </m:oMathPara>
                    </a14:m>
                    <a:endParaRPr lang="zh-CN" altLang="en-US" sz="1800" dirty="0"/>
                  </a:p>
                </p:txBody>
              </p:sp>
            </mc:Choice>
            <mc:Fallback>
              <p:sp>
                <p:nvSpPr>
                  <p:cNvPr id="37" name="文本框 36">
                    <a:extLst>
                      <a:ext uri="{FF2B5EF4-FFF2-40B4-BE49-F238E27FC236}">
                        <a16:creationId xmlns:a16="http://schemas.microsoft.com/office/drawing/2014/main" id="{4D1C1F46-75D7-4484-9FB2-D236CC5F2FC8}"/>
                      </a:ext>
                    </a:extLst>
                  </p:cNvPr>
                  <p:cNvSpPr txBox="1">
                    <a:spLocks noRot="1" noChangeAspect="1" noMove="1" noResize="1" noEditPoints="1" noAdjustHandles="1" noChangeArrowheads="1" noChangeShapeType="1" noTextEdit="1"/>
                  </p:cNvSpPr>
                  <p:nvPr/>
                </p:nvSpPr>
                <p:spPr>
                  <a:xfrm>
                    <a:off x="6212001" y="4983875"/>
                    <a:ext cx="206252" cy="369332"/>
                  </a:xfrm>
                  <a:prstGeom prst="rect">
                    <a:avLst/>
                  </a:prstGeom>
                  <a:blipFill>
                    <a:blip r:embed="rId12"/>
                    <a:stretch>
                      <a:fillRect l="-117647" r="-61765" b="-5000"/>
                    </a:stretch>
                  </a:blipFill>
                </p:spPr>
                <p:txBody>
                  <a:bodyPr/>
                  <a:lstStyle/>
                  <a:p>
                    <a:r>
                      <a:rPr lang="zh-CN" altLang="en-US">
                        <a:noFill/>
                      </a:rPr>
                      <a:t> </a:t>
                    </a:r>
                  </a:p>
                </p:txBody>
              </p:sp>
            </mc:Fallback>
          </mc:AlternateContent>
        </p:grpSp>
        <p:cxnSp>
          <p:nvCxnSpPr>
            <p:cNvPr id="25" name="直接连接符 24">
              <a:extLst>
                <a:ext uri="{FF2B5EF4-FFF2-40B4-BE49-F238E27FC236}">
                  <a16:creationId xmlns:a16="http://schemas.microsoft.com/office/drawing/2014/main" id="{D40EAB3F-C0A0-4D12-A2D1-60AEB685A4DC}"/>
                </a:ext>
              </a:extLst>
            </p:cNvPr>
            <p:cNvCxnSpPr>
              <a:cxnSpLocks/>
            </p:cNvCxnSpPr>
            <p:nvPr/>
          </p:nvCxnSpPr>
          <p:spPr bwMode="auto">
            <a:xfrm flipV="1">
              <a:off x="3312040" y="5559465"/>
              <a:ext cx="3388230" cy="251747"/>
            </a:xfrm>
            <a:prstGeom prst="line">
              <a:avLst/>
            </a:prstGeom>
            <a:ln w="28575">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71376955"/>
      </p:ext>
    </p:extLst>
  </p:cSld>
  <p:clrMapOvr>
    <a:masterClrMapping/>
  </p:clrMapOvr>
  <p:transition spd="med">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第</a:t>
            </a:r>
            <a:r>
              <a:rPr lang="en-US" altLang="zh-CN" dirty="0"/>
              <a:t>3</a:t>
            </a:r>
            <a:r>
              <a:rPr lang="zh-CN" altLang="en-US" dirty="0"/>
              <a:t>章 非线性规划</a:t>
            </a:r>
            <a:r>
              <a:rPr lang="en-US" altLang="zh-CN" dirty="0"/>
              <a:t>-</a:t>
            </a:r>
            <a:r>
              <a:rPr lang="zh-CN" altLang="en-US" dirty="0"/>
              <a:t>一般数学模型</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t>一般非线性规划的数学模型可表示为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a:rPr>
                        <m:t>𝒎𝒊𝒏</m:t>
                      </m:r>
                      <m:r>
                        <a:rPr lang="en-US" altLang="zh-CN" sz="2400" b="1" i="1" smtClean="0">
                          <a:latin typeface="Cambria Math"/>
                        </a:rPr>
                        <m:t> </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𝒔</m:t>
                      </m:r>
                      <m:r>
                        <a:rPr lang="en-US" altLang="zh-CN" sz="2400" b="1" i="1" smtClean="0">
                          <a:latin typeface="Cambria Math"/>
                        </a:rPr>
                        <m:t>.</m:t>
                      </m:r>
                      <m:r>
                        <a:rPr lang="en-US" altLang="zh-CN" sz="2400" b="1" i="1" smtClean="0">
                          <a:latin typeface="Cambria Math"/>
                        </a:rPr>
                        <m:t>𝒕</m:t>
                      </m:r>
                      <m:r>
                        <a:rPr lang="en-US" altLang="zh-CN" sz="2400" b="1" i="1" smtClean="0">
                          <a:latin typeface="Cambria Math"/>
                        </a:rPr>
                        <m:t>.</m:t>
                      </m:r>
                      <m:d>
                        <m:dPr>
                          <m:begChr m:val="{"/>
                          <m:endChr m:val=""/>
                          <m:ctrlPr>
                            <a:rPr lang="en-US" altLang="zh-CN" sz="2400" b="1" i="1" smtClean="0">
                              <a:latin typeface="Cambria Math" panose="02040503050406030204" pitchFamily="18" charset="0"/>
                            </a:rPr>
                          </m:ctrlPr>
                        </m:dPr>
                        <m:e>
                          <m:eqArr>
                            <m:eqArrPr>
                              <m:ctrlPr>
                                <a:rPr lang="en-US" altLang="zh-CN" sz="2400" b="1" i="1" smtClean="0">
                                  <a:latin typeface="Cambria Math" panose="02040503050406030204" pitchFamily="18" charset="0"/>
                                </a:rPr>
                              </m:ctrlPr>
                            </m:eqArrPr>
                            <m:e>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𝒊</m:t>
                                  </m:r>
                                </m:sub>
                              </m:sSub>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𝒊</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r>
                                <a:rPr lang="en-US" altLang="zh-CN" sz="2400" b="1" i="1" smtClean="0">
                                  <a:latin typeface="Cambria Math"/>
                                </a:rPr>
                                <m:t>𝒎</m:t>
                              </m:r>
                            </m:e>
                            <m:e>
                              <m:sSub>
                                <m:sSubPr>
                                  <m:ctrlPr>
                                    <a:rPr lang="en-US" altLang="zh-CN" sz="2400" b="1" i="1" smtClean="0">
                                      <a:latin typeface="Cambria Math" panose="02040503050406030204" pitchFamily="18" charset="0"/>
                                    </a:rPr>
                                  </m:ctrlPr>
                                </m:sSubPr>
                                <m:e>
                                  <m:r>
                                    <a:rPr lang="en-US" altLang="zh-CN" sz="2400" b="1" i="1" smtClean="0">
                                      <a:latin typeface="Cambria Math"/>
                                    </a:rPr>
                                    <m:t>𝒉</m:t>
                                  </m:r>
                                </m:e>
                                <m:sub>
                                  <m:r>
                                    <a:rPr lang="en-US" altLang="zh-CN" sz="2400" b="1" i="1" smtClean="0">
                                      <a:latin typeface="Cambria Math"/>
                                    </a:rPr>
                                    <m:t>𝒋</m:t>
                                  </m:r>
                                </m:sub>
                              </m:sSub>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m:t>
                              </m:r>
                              <m:r>
                                <a:rPr lang="en-US" altLang="zh-CN" sz="2400" b="1" i="1" smtClean="0">
                                  <a:latin typeface="Cambria Math"/>
                                </a:rPr>
                                <m:t>𝟎</m:t>
                              </m:r>
                              <m:r>
                                <a:rPr lang="en-US" altLang="zh-CN" sz="2400" b="1" i="1" smtClean="0">
                                  <a:latin typeface="Cambria Math"/>
                                </a:rPr>
                                <m:t>,</m:t>
                              </m:r>
                              <m:r>
                                <a:rPr lang="en-US" altLang="zh-CN" sz="2400" b="1" i="1" smtClean="0">
                                  <a:latin typeface="Cambria Math"/>
                                </a:rPr>
                                <m:t>𝒋</m:t>
                              </m:r>
                              <m:r>
                                <a:rPr lang="en-US" altLang="zh-CN" sz="2400" b="1" i="1" smtClean="0">
                                  <a:latin typeface="Cambria Math"/>
                                </a:rPr>
                                <m:t>=</m:t>
                              </m:r>
                              <m:r>
                                <a:rPr lang="en-US" altLang="zh-CN" sz="2400" b="1" i="1" smtClean="0">
                                  <a:latin typeface="Cambria Math"/>
                                </a:rPr>
                                <m:t>𝟏</m:t>
                              </m:r>
                              <m:r>
                                <a:rPr lang="en-US" altLang="zh-CN" sz="2400" b="1" i="1" smtClean="0">
                                  <a:latin typeface="Cambria Math"/>
                                </a:rPr>
                                <m:t>,</m:t>
                              </m:r>
                              <m:r>
                                <a:rPr lang="en-US" altLang="zh-CN" sz="2400" b="1" i="1" smtClean="0">
                                  <a:latin typeface="Cambria Math"/>
                                </a:rPr>
                                <m:t>𝟐</m:t>
                              </m:r>
                              <m:r>
                                <a:rPr lang="en-US" altLang="zh-CN" sz="2400" b="1" i="1" smtClean="0">
                                  <a:latin typeface="Cambria Math"/>
                                </a:rPr>
                                <m:t>,⋯,</m:t>
                              </m:r>
                              <m:r>
                                <a:rPr lang="en-US" altLang="zh-CN" sz="2400" b="1" i="1" smtClean="0">
                                  <a:latin typeface="Cambria Math"/>
                                </a:rPr>
                                <m:t>𝒍</m:t>
                              </m:r>
                            </m:e>
                          </m:eqArr>
                        </m:e>
                      </m:d>
                    </m:oMath>
                  </m:oMathPara>
                </a14:m>
                <a:endParaRPr lang="en-US" altLang="zh-CN" sz="2400" dirty="0"/>
              </a:p>
              <a:p>
                <a:r>
                  <a:rPr lang="zh-CN" altLang="en-US" sz="2400" dirty="0"/>
                  <a:t>这里</a:t>
                </a:r>
                <a14:m>
                  <m:oMath xmlns:m="http://schemas.openxmlformats.org/officeDocument/2006/math">
                    <m:r>
                      <a:rPr lang="en-US" altLang="zh-CN" sz="2400" b="1" i="1" smtClean="0">
                        <a:latin typeface="Cambria Math"/>
                      </a:rPr>
                      <m:t>𝒙</m:t>
                    </m:r>
                    <m:r>
                      <a:rPr lang="en-US" altLang="zh-CN" sz="2400" b="1" i="1" smtClean="0">
                        <a:latin typeface="Cambria Math"/>
                      </a:rPr>
                      <m:t>=</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𝟏</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𝟐</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𝒙</m:t>
                                </m:r>
                              </m:e>
                              <m:sub>
                                <m:r>
                                  <a:rPr lang="en-US" altLang="zh-CN" sz="2400" b="1" i="1" smtClean="0">
                                    <a:latin typeface="Cambria Math"/>
                                  </a:rPr>
                                  <m:t>𝒏</m:t>
                                </m:r>
                              </m:sub>
                            </m:sSub>
                          </m:e>
                        </m:d>
                      </m:e>
                      <m:sup>
                        <m:r>
                          <a:rPr lang="en-US" altLang="zh-CN" sz="2400" b="1" i="1" smtClean="0">
                            <a:latin typeface="Cambria Math"/>
                          </a:rPr>
                          <m:t>𝑻</m:t>
                        </m:r>
                      </m:sup>
                    </m:sSup>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𝒏</m:t>
                        </m:r>
                      </m:sup>
                    </m:sSup>
                  </m:oMath>
                </a14:m>
                <a:r>
                  <a:rPr lang="en-US" altLang="zh-CN" sz="2400" dirty="0"/>
                  <a:t>,</a:t>
                </a:r>
                <a:r>
                  <a:rPr lang="zh-CN" altLang="en-US" sz="2400" dirty="0"/>
                  <a:t>为</a:t>
                </a:r>
                <a14:m>
                  <m:oMath xmlns:m="http://schemas.openxmlformats.org/officeDocument/2006/math">
                    <m:r>
                      <a:rPr lang="en-US" altLang="zh-CN" sz="2400" b="1" i="1" dirty="0" smtClean="0">
                        <a:latin typeface="Cambria Math"/>
                      </a:rPr>
                      <m:t>𝒏</m:t>
                    </m:r>
                  </m:oMath>
                </a14:m>
                <a:r>
                  <a:rPr lang="zh-CN" altLang="en-US" sz="2400" dirty="0"/>
                  <a:t>维向量，</a:t>
                </a:r>
                <a14:m>
                  <m:oMath xmlns:m="http://schemas.openxmlformats.org/officeDocument/2006/math">
                    <m:r>
                      <a:rPr lang="en-US" altLang="zh-CN" sz="2400" b="1" i="1" smtClean="0">
                        <a:latin typeface="Cambria Math"/>
                      </a:rPr>
                      <m:t>𝒇</m:t>
                    </m:r>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𝒈</m:t>
                        </m:r>
                      </m:e>
                      <m:sub>
                        <m:r>
                          <a:rPr lang="en-US" altLang="zh-CN" sz="2400" b="1" i="1" smtClean="0">
                            <a:latin typeface="Cambria Math"/>
                          </a:rPr>
                          <m:t>𝒊</m:t>
                        </m:r>
                      </m:sub>
                    </m:sSub>
                    <m:r>
                      <a:rPr lang="en-US" altLang="zh-CN" sz="2400" b="1" i="1" smtClean="0">
                        <a:latin typeface="Cambria Math"/>
                      </a:rPr>
                      <m:t>,</m:t>
                    </m:r>
                    <m:sSub>
                      <m:sSubPr>
                        <m:ctrlPr>
                          <a:rPr lang="en-US" altLang="zh-CN" sz="2400" b="1" i="1" smtClean="0">
                            <a:latin typeface="Cambria Math" panose="02040503050406030204" pitchFamily="18" charset="0"/>
                          </a:rPr>
                        </m:ctrlPr>
                      </m:sSubPr>
                      <m:e>
                        <m:r>
                          <a:rPr lang="en-US" altLang="zh-CN" sz="2400" b="1" i="1" smtClean="0">
                            <a:latin typeface="Cambria Math"/>
                          </a:rPr>
                          <m:t>𝒉</m:t>
                        </m:r>
                      </m:e>
                      <m:sub>
                        <m:r>
                          <a:rPr lang="en-US" altLang="zh-CN" sz="2400" b="1" i="1" smtClean="0">
                            <a:latin typeface="Cambria Math"/>
                          </a:rPr>
                          <m:t>𝒋</m:t>
                        </m:r>
                      </m:sub>
                    </m:sSub>
                  </m:oMath>
                </a14:m>
                <a:r>
                  <a:rPr lang="zh-CN" altLang="en-US" sz="2400" dirty="0"/>
                  <a:t>都是</a:t>
                </a:r>
                <a14:m>
                  <m:oMath xmlns:m="http://schemas.openxmlformats.org/officeDocument/2006/math">
                    <m:sSup>
                      <m:sSupPr>
                        <m:ctrlPr>
                          <a:rPr lang="en-US" altLang="zh-CN" sz="2400" b="1" i="1" dirty="0" smtClean="0">
                            <a:latin typeface="Cambria Math" panose="02040503050406030204" pitchFamily="18" charset="0"/>
                          </a:rPr>
                        </m:ctrlPr>
                      </m:sSupPr>
                      <m:e>
                        <m:r>
                          <a:rPr lang="en-US" altLang="zh-CN" sz="2400" b="1" i="1" dirty="0" smtClean="0">
                            <a:latin typeface="Cambria Math"/>
                          </a:rPr>
                          <m:t>𝑹</m:t>
                        </m:r>
                      </m:e>
                      <m:sup>
                        <m:r>
                          <a:rPr lang="en-US" altLang="zh-CN" sz="2400" b="1" i="0" dirty="0" smtClean="0">
                            <a:latin typeface="Cambria Math"/>
                          </a:rPr>
                          <m:t>𝐧</m:t>
                        </m:r>
                      </m:sup>
                    </m:sSup>
                    <m:r>
                      <a:rPr lang="en-US" altLang="zh-CN" sz="2400" b="1" i="1" dirty="0" smtClean="0">
                        <a:latin typeface="Cambria Math"/>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a:rPr>
                          <m:t>𝑹</m:t>
                        </m:r>
                      </m:e>
                      <m:sup>
                        <m:r>
                          <a:rPr lang="en-US" altLang="zh-CN" sz="2400" b="1" i="1" dirty="0" smtClean="0">
                            <a:latin typeface="Cambria Math"/>
                          </a:rPr>
                          <m:t>𝟏</m:t>
                        </m:r>
                      </m:sup>
                    </m:sSup>
                  </m:oMath>
                </a14:m>
                <a:r>
                  <a:rPr lang="zh-CN" altLang="en-US" sz="2400" dirty="0"/>
                  <a:t>的映射</a:t>
                </a:r>
                <a:endParaRPr lang="en-US" altLang="zh-CN" sz="2400" dirty="0"/>
              </a:p>
              <a:p>
                <a:r>
                  <a:rPr lang="zh-CN" altLang="en-US" sz="2400" dirty="0"/>
                  <a:t>与线性规划类似，把满足约束条件的解称为可行解</a:t>
                </a:r>
                <a:r>
                  <a:rPr lang="en-US" altLang="zh-CN" sz="2400" dirty="0"/>
                  <a:t>(Feasible solution),</a:t>
                </a:r>
                <a:r>
                  <a:rPr lang="zh-CN" altLang="en-US" sz="2400" dirty="0"/>
                  <a:t>若记</a:t>
                </a:r>
                <a14:m>
                  <m:oMath xmlns:m="http://schemas.openxmlformats.org/officeDocument/2006/math">
                    <m:r>
                      <a:rPr lang="en-US" altLang="zh-CN" sz="2400" i="1" smtClean="0">
                        <a:latin typeface="Cambria Math"/>
                        <a:ea typeface="Cambria Math"/>
                      </a:rPr>
                      <m:t>ℵ</m:t>
                    </m:r>
                    <m:r>
                      <a:rPr lang="en-US" altLang="zh-CN" sz="2400" b="1" i="1" smtClean="0">
                        <a:latin typeface="Cambria Math"/>
                        <a:ea typeface="Cambria Math"/>
                      </a:rPr>
                      <m:t>={</m:t>
                    </m:r>
                    <m:r>
                      <a:rPr lang="en-US" altLang="zh-CN" sz="2400" b="1" i="1" smtClean="0">
                        <a:latin typeface="Cambria Math"/>
                        <a:ea typeface="Cambria Math"/>
                      </a:rPr>
                      <m:t>𝒙</m:t>
                    </m:r>
                    <m:r>
                      <a:rPr lang="en-US" altLang="zh-CN" sz="2400" b="1" i="1" smtClean="0">
                        <a:latin typeface="Cambria Math"/>
                        <a:ea typeface="Cambria Math"/>
                      </a:rPr>
                      <m:t>|</m:t>
                    </m:r>
                    <m:sSub>
                      <m:sSubPr>
                        <m:ctrlPr>
                          <a:rPr lang="en-US" altLang="zh-CN" sz="2400" b="1" i="1" smtClean="0">
                            <a:latin typeface="Cambria Math" panose="02040503050406030204" pitchFamily="18" charset="0"/>
                            <a:ea typeface="Cambria Math"/>
                          </a:rPr>
                        </m:ctrlPr>
                      </m:sSubPr>
                      <m:e>
                        <m:r>
                          <a:rPr lang="en-US" altLang="zh-CN" sz="2400" b="1" i="1" smtClean="0">
                            <a:latin typeface="Cambria Math"/>
                            <a:ea typeface="Cambria Math"/>
                          </a:rPr>
                          <m:t>𝒈</m:t>
                        </m:r>
                      </m:e>
                      <m:sub>
                        <m:r>
                          <a:rPr lang="en-US" altLang="zh-CN" sz="2400" b="1" i="1" smtClean="0">
                            <a:latin typeface="Cambria Math"/>
                            <a:ea typeface="Cambria Math"/>
                          </a:rPr>
                          <m:t>𝒊</m:t>
                        </m:r>
                      </m:sub>
                    </m:sSub>
                    <m:d>
                      <m:dPr>
                        <m:ctrlPr>
                          <a:rPr lang="en-US" altLang="zh-CN" sz="2400" b="1" i="1" smtClean="0">
                            <a:latin typeface="Cambria Math" panose="02040503050406030204" pitchFamily="18" charset="0"/>
                            <a:ea typeface="Cambria Math"/>
                          </a:rPr>
                        </m:ctrlPr>
                      </m:dPr>
                      <m:e>
                        <m:r>
                          <a:rPr lang="en-US" altLang="zh-CN" sz="2400" b="1" i="1" smtClean="0">
                            <a:latin typeface="Cambria Math"/>
                            <a:ea typeface="Cambria Math"/>
                          </a:rPr>
                          <m:t>𝒙</m:t>
                        </m:r>
                      </m:e>
                    </m:d>
                    <m:r>
                      <a:rPr lang="en-US" altLang="zh-CN" sz="2400" b="1" i="1" smtClean="0">
                        <a:latin typeface="Cambria Math"/>
                        <a:ea typeface="Cambria Math"/>
                      </a:rPr>
                      <m:t>≥</m:t>
                    </m:r>
                    <m:r>
                      <a:rPr lang="en-US" altLang="zh-CN" sz="2400" b="1" i="1" smtClean="0">
                        <a:latin typeface="Cambria Math"/>
                        <a:ea typeface="Cambria Math"/>
                      </a:rPr>
                      <m:t>𝟎</m:t>
                    </m:r>
                    <m:r>
                      <a:rPr lang="en-US" altLang="zh-CN" sz="2400" b="1" i="1" smtClean="0">
                        <a:latin typeface="Cambria Math"/>
                        <a:ea typeface="Cambria Math"/>
                      </a:rPr>
                      <m:t>,</m:t>
                    </m:r>
                    <m:r>
                      <a:rPr lang="en-US" altLang="zh-CN" sz="2400" b="1" i="1" smtClean="0">
                        <a:latin typeface="Cambria Math"/>
                        <a:ea typeface="Cambria Math"/>
                      </a:rPr>
                      <m:t>𝒊</m:t>
                    </m:r>
                    <m:r>
                      <a:rPr lang="en-US" altLang="zh-CN" sz="2400" b="1" i="1" smtClean="0">
                        <a:latin typeface="Cambria Math"/>
                        <a:ea typeface="Cambria Math"/>
                      </a:rPr>
                      <m:t>=</m:t>
                    </m:r>
                    <m:r>
                      <a:rPr lang="en-US" altLang="zh-CN" sz="2400" b="1" i="1" smtClean="0">
                        <a:latin typeface="Cambria Math"/>
                        <a:ea typeface="Cambria Math"/>
                      </a:rPr>
                      <m:t>𝟏</m:t>
                    </m:r>
                    <m:r>
                      <a:rPr lang="en-US" altLang="zh-CN" sz="2400" b="1" i="1" smtClean="0">
                        <a:latin typeface="Cambria Math"/>
                        <a:ea typeface="Cambria Math"/>
                      </a:rPr>
                      <m:t>,</m:t>
                    </m:r>
                    <m:r>
                      <a:rPr lang="en-US" altLang="zh-CN" sz="2400" b="1" i="1" smtClean="0">
                        <a:latin typeface="Cambria Math"/>
                        <a:ea typeface="Cambria Math"/>
                      </a:rPr>
                      <m:t>𝟐</m:t>
                    </m:r>
                    <m:r>
                      <a:rPr lang="en-US" altLang="zh-CN" sz="2400" b="1" i="1" smtClean="0">
                        <a:latin typeface="Cambria Math"/>
                        <a:ea typeface="Cambria Math"/>
                      </a:rPr>
                      <m:t>,⋯,</m:t>
                    </m:r>
                    <m:r>
                      <a:rPr lang="en-US" altLang="zh-CN" sz="2400" b="1" i="1" smtClean="0">
                        <a:latin typeface="Cambria Math"/>
                        <a:ea typeface="Cambria Math"/>
                      </a:rPr>
                      <m:t>𝒎</m:t>
                    </m:r>
                    <m:r>
                      <a:rPr lang="en-US" altLang="zh-CN" sz="2400" b="1" i="1" smtClean="0">
                        <a:latin typeface="Cambria Math"/>
                        <a:ea typeface="Cambria Math"/>
                      </a:rPr>
                      <m:t>,</m:t>
                    </m:r>
                    <m:sSub>
                      <m:sSubPr>
                        <m:ctrlPr>
                          <a:rPr lang="en-US" altLang="zh-CN" sz="2400" b="1" i="1" smtClean="0">
                            <a:latin typeface="Cambria Math" panose="02040503050406030204" pitchFamily="18" charset="0"/>
                            <a:ea typeface="Cambria Math"/>
                          </a:rPr>
                        </m:ctrlPr>
                      </m:sSubPr>
                      <m:e>
                        <m:r>
                          <a:rPr lang="en-US" altLang="zh-CN" sz="2400" b="1" i="1" smtClean="0">
                            <a:latin typeface="Cambria Math"/>
                            <a:ea typeface="Cambria Math"/>
                          </a:rPr>
                          <m:t>𝒉</m:t>
                        </m:r>
                      </m:e>
                      <m:sub>
                        <m:r>
                          <a:rPr lang="en-US" altLang="zh-CN" sz="2400" b="1" i="1" smtClean="0">
                            <a:latin typeface="Cambria Math"/>
                            <a:ea typeface="Cambria Math"/>
                          </a:rPr>
                          <m:t>𝒋</m:t>
                        </m:r>
                      </m:sub>
                    </m:sSub>
                    <m:d>
                      <m:dPr>
                        <m:ctrlPr>
                          <a:rPr lang="en-US" altLang="zh-CN" sz="2400" b="1" i="1" smtClean="0">
                            <a:latin typeface="Cambria Math" panose="02040503050406030204" pitchFamily="18" charset="0"/>
                            <a:ea typeface="Cambria Math"/>
                          </a:rPr>
                        </m:ctrlPr>
                      </m:dPr>
                      <m:e>
                        <m:r>
                          <a:rPr lang="en-US" altLang="zh-CN" sz="2400" b="1" i="1" smtClean="0">
                            <a:latin typeface="Cambria Math"/>
                            <a:ea typeface="Cambria Math"/>
                          </a:rPr>
                          <m:t>𝒙</m:t>
                        </m:r>
                      </m:e>
                    </m:d>
                    <m:r>
                      <a:rPr lang="en-US" altLang="zh-CN" sz="2400" b="1" i="1" smtClean="0">
                        <a:latin typeface="Cambria Math"/>
                        <a:ea typeface="Cambria Math"/>
                      </a:rPr>
                      <m:t>=</m:t>
                    </m:r>
                    <m:r>
                      <a:rPr lang="en-US" altLang="zh-CN" sz="2400" b="1" i="1" smtClean="0">
                        <a:latin typeface="Cambria Math"/>
                        <a:ea typeface="Cambria Math"/>
                      </a:rPr>
                      <m:t>𝟎</m:t>
                    </m:r>
                    <m:r>
                      <a:rPr lang="en-US" altLang="zh-CN" sz="2400" b="1" i="1" smtClean="0">
                        <a:latin typeface="Cambria Math"/>
                        <a:ea typeface="Cambria Math"/>
                      </a:rPr>
                      <m:t>,</m:t>
                    </m:r>
                    <m:r>
                      <a:rPr lang="en-US" altLang="zh-CN" sz="2400" b="1" i="1" smtClean="0">
                        <a:latin typeface="Cambria Math"/>
                        <a:ea typeface="Cambria Math"/>
                      </a:rPr>
                      <m:t>𝒋</m:t>
                    </m:r>
                    <m:r>
                      <a:rPr lang="en-US" altLang="zh-CN" sz="2400" b="1" i="1" smtClean="0">
                        <a:latin typeface="Cambria Math"/>
                        <a:ea typeface="Cambria Math"/>
                      </a:rPr>
                      <m:t>=</m:t>
                    </m:r>
                    <m:r>
                      <a:rPr lang="en-US" altLang="zh-CN" sz="2400" b="1" i="1" smtClean="0">
                        <a:latin typeface="Cambria Math"/>
                        <a:ea typeface="Cambria Math"/>
                      </a:rPr>
                      <m:t>𝟏</m:t>
                    </m:r>
                    <m:r>
                      <a:rPr lang="en-US" altLang="zh-CN" sz="2400" b="1" i="1" smtClean="0">
                        <a:latin typeface="Cambria Math"/>
                        <a:ea typeface="Cambria Math"/>
                      </a:rPr>
                      <m:t>,</m:t>
                    </m:r>
                    <m:r>
                      <a:rPr lang="en-US" altLang="zh-CN" sz="2400" b="1" i="1" smtClean="0">
                        <a:latin typeface="Cambria Math"/>
                        <a:ea typeface="Cambria Math"/>
                      </a:rPr>
                      <m:t>𝟐</m:t>
                    </m:r>
                    <m:r>
                      <a:rPr lang="en-US" altLang="zh-CN" sz="2400" b="1" i="1" smtClean="0">
                        <a:latin typeface="Cambria Math"/>
                        <a:ea typeface="Cambria Math"/>
                      </a:rPr>
                      <m:t>,⋯,</m:t>
                    </m:r>
                    <m:r>
                      <a:rPr lang="en-US" altLang="zh-CN" sz="2400" b="1" i="1" smtClean="0">
                        <a:latin typeface="Cambria Math"/>
                        <a:ea typeface="Cambria Math"/>
                      </a:rPr>
                      <m:t>𝒍</m:t>
                    </m:r>
                    <m:r>
                      <a:rPr lang="en-US" altLang="zh-CN" sz="2400" b="1" i="1" smtClean="0">
                        <a:latin typeface="Cambria Math"/>
                        <a:ea typeface="Cambria Math"/>
                      </a:rPr>
                      <m:t>}</m:t>
                    </m:r>
                  </m:oMath>
                </a14:m>
                <a:r>
                  <a:rPr lang="en-US" altLang="zh-CN" sz="2400" dirty="0"/>
                  <a:t>,</a:t>
                </a:r>
                <a:r>
                  <a:rPr lang="zh-CN" altLang="en-US" sz="2400" dirty="0"/>
                  <a:t>称</a:t>
                </a:r>
                <a14:m>
                  <m:oMath xmlns:m="http://schemas.openxmlformats.org/officeDocument/2006/math">
                    <m:r>
                      <a:rPr lang="en-US" altLang="zh-CN" sz="2400" i="1" dirty="0" smtClean="0">
                        <a:latin typeface="Cambria Math"/>
                        <a:ea typeface="Cambria Math"/>
                      </a:rPr>
                      <m:t>ℵ</m:t>
                    </m:r>
                  </m:oMath>
                </a14:m>
                <a:r>
                  <a:rPr lang="zh-CN" altLang="en-US" sz="2400" dirty="0"/>
                  <a:t>为可行域</a:t>
                </a:r>
                <a:r>
                  <a:rPr lang="en-US" altLang="zh-CN" sz="2400" dirty="0"/>
                  <a:t>(Feasible Region),</a:t>
                </a:r>
                <a:r>
                  <a:rPr lang="zh-CN" altLang="en-US" sz="2400" dirty="0"/>
                  <a:t>此时，模型可简记为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a:rPr>
                        <m:t>𝒎𝒊𝒏</m:t>
                      </m:r>
                      <m:r>
                        <a:rPr lang="en-US" altLang="zh-CN" sz="2400" b="1" i="1" smtClean="0">
                          <a:latin typeface="Cambria Math"/>
                        </a:rPr>
                        <m:t> </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r>
                        <a:rPr lang="en-US" altLang="zh-CN" sz="2400" b="1" i="1" smtClean="0">
                          <a:latin typeface="Cambria Math"/>
                        </a:rPr>
                        <m:t>, </m:t>
                      </m:r>
                      <m:r>
                        <a:rPr lang="en-US" altLang="zh-CN" sz="2400" b="1" i="1" smtClean="0">
                          <a:latin typeface="Cambria Math"/>
                        </a:rPr>
                        <m:t>𝒙</m:t>
                      </m:r>
                      <m:r>
                        <a:rPr lang="en-US" altLang="zh-CN" sz="2400" b="1" i="1" smtClean="0">
                          <a:latin typeface="Cambria Math"/>
                        </a:rPr>
                        <m:t>∈ℵ</m:t>
                      </m:r>
                    </m:oMath>
                  </m:oMathPara>
                </a14:m>
                <a:endParaRPr lang="en-US" altLang="zh-CN" sz="2400" dirty="0"/>
              </a:p>
              <a:p>
                <a:r>
                  <a:rPr lang="zh-CN" altLang="en-US" sz="2400" dirty="0"/>
                  <a:t>如果可行域</a:t>
                </a:r>
                <a14:m>
                  <m:oMath xmlns:m="http://schemas.openxmlformats.org/officeDocument/2006/math">
                    <m:r>
                      <a:rPr lang="en-US" altLang="zh-CN" sz="2400" i="1" smtClean="0">
                        <a:latin typeface="Cambria Math"/>
                        <a:ea typeface="Cambria Math"/>
                      </a:rPr>
                      <m:t>ℵ</m:t>
                    </m:r>
                    <m:r>
                      <a:rPr lang="en-US" altLang="zh-CN" sz="2400" b="1" i="1" smtClean="0">
                        <a:latin typeface="Cambria Math"/>
                        <a:ea typeface="Cambria Math"/>
                      </a:rPr>
                      <m:t>=</m:t>
                    </m:r>
                    <m:sSup>
                      <m:sSupPr>
                        <m:ctrlPr>
                          <a:rPr lang="en-US" altLang="zh-CN" sz="2400" b="1" i="1" smtClean="0">
                            <a:latin typeface="Cambria Math" panose="02040503050406030204" pitchFamily="18" charset="0"/>
                            <a:ea typeface="Cambria Math"/>
                          </a:rPr>
                        </m:ctrlPr>
                      </m:sSupPr>
                      <m:e>
                        <m:r>
                          <a:rPr lang="en-US" altLang="zh-CN" sz="2400" b="1" i="1" smtClean="0">
                            <a:latin typeface="Cambria Math"/>
                            <a:ea typeface="Cambria Math"/>
                          </a:rPr>
                          <m:t>𝑹</m:t>
                        </m:r>
                      </m:e>
                      <m:sup>
                        <m:r>
                          <a:rPr lang="en-US" altLang="zh-CN" sz="2400" b="1" i="1" smtClean="0">
                            <a:latin typeface="Cambria Math"/>
                            <a:ea typeface="Cambria Math"/>
                          </a:rPr>
                          <m:t>𝒏</m:t>
                        </m:r>
                      </m:sup>
                    </m:sSup>
                  </m:oMath>
                </a14:m>
                <a:r>
                  <a:rPr lang="en-US" altLang="zh-CN" sz="2400" dirty="0"/>
                  <a:t>,</a:t>
                </a:r>
                <a:r>
                  <a:rPr lang="zh-CN" altLang="en-US" sz="2400" dirty="0"/>
                  <a:t>则称为无约束问题，否则称为有约束问题</a:t>
                </a:r>
                <a:endParaRPr lang="en-US" altLang="zh-CN" sz="2400" dirty="0"/>
              </a:p>
              <a:p>
                <a:pPr marL="0" indent="0" algn="ctr">
                  <a:buNone/>
                </a:pPr>
                <a14:m>
                  <m:oMath xmlns:m="http://schemas.openxmlformats.org/officeDocument/2006/math">
                    <m:r>
                      <a:rPr lang="en-US" altLang="zh-CN" sz="2400" b="1" i="1" smtClean="0">
                        <a:latin typeface="Cambria Math"/>
                      </a:rPr>
                      <m:t>𝒎𝒊𝒏</m:t>
                    </m:r>
                    <m:r>
                      <a:rPr lang="en-US" altLang="zh-CN" sz="2400" b="1" i="1" smtClean="0">
                        <a:latin typeface="Cambria Math"/>
                      </a:rPr>
                      <m:t> </m:t>
                    </m:r>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oMath>
                </a14:m>
                <a:r>
                  <a:rPr lang="zh-CN" altLang="en-US" sz="2400" dirty="0"/>
                  <a:t>或者</a:t>
                </a:r>
                <a14:m>
                  <m:oMath xmlns:m="http://schemas.openxmlformats.org/officeDocument/2006/math">
                    <m:r>
                      <a:rPr lang="en-US" altLang="zh-CN" sz="2400" b="1" i="1" smtClean="0">
                        <a:latin typeface="Cambria Math"/>
                      </a:rPr>
                      <m:t>𝒎𝒊</m:t>
                    </m:r>
                    <m:sSub>
                      <m:sSubPr>
                        <m:ctrlPr>
                          <a:rPr lang="en-US" altLang="zh-CN" sz="2400" b="1" i="1" smtClean="0">
                            <a:latin typeface="Cambria Math" panose="02040503050406030204" pitchFamily="18" charset="0"/>
                          </a:rPr>
                        </m:ctrlPr>
                      </m:sSubPr>
                      <m:e>
                        <m:r>
                          <a:rPr lang="en-US" altLang="zh-CN" sz="2400" b="1" i="1" smtClean="0">
                            <a:latin typeface="Cambria Math"/>
                          </a:rPr>
                          <m:t>𝒏</m:t>
                        </m:r>
                      </m:e>
                      <m:sub>
                        <m:r>
                          <a:rPr lang="en-US" altLang="zh-CN" sz="2400" b="1" i="1" smtClean="0">
                            <a:latin typeface="Cambria Math"/>
                          </a:rPr>
                          <m:t>𝒙</m:t>
                        </m:r>
                        <m:r>
                          <a:rPr lang="en-US" altLang="zh-CN" sz="2400" b="1" i="1" smtClean="0">
                            <a:latin typeface="Cambria Math"/>
                          </a:rPr>
                          <m:t>∈</m:t>
                        </m:r>
                        <m:sSup>
                          <m:sSupPr>
                            <m:ctrlPr>
                              <a:rPr lang="en-US" altLang="zh-CN" sz="2400" b="1" i="1" smtClean="0">
                                <a:latin typeface="Cambria Math" panose="02040503050406030204" pitchFamily="18" charset="0"/>
                              </a:rPr>
                            </m:ctrlPr>
                          </m:sSupPr>
                          <m:e>
                            <m:r>
                              <a:rPr lang="en-US" altLang="zh-CN" sz="2400" b="1" i="1" smtClean="0">
                                <a:latin typeface="Cambria Math"/>
                              </a:rPr>
                              <m:t>𝑹</m:t>
                            </m:r>
                          </m:e>
                          <m:sup>
                            <m:r>
                              <a:rPr lang="en-US" altLang="zh-CN" sz="2400" b="1" i="1" smtClean="0">
                                <a:latin typeface="Cambria Math"/>
                              </a:rPr>
                              <m:t>𝒏</m:t>
                            </m:r>
                          </m:sup>
                        </m:sSup>
                      </m:sub>
                    </m:sSub>
                    <m:r>
                      <a:rPr lang="en-US" altLang="zh-CN" sz="2400" b="1" i="1" smtClean="0">
                        <a:latin typeface="Cambria Math"/>
                      </a:rPr>
                      <m:t>𝒇</m:t>
                    </m:r>
                    <m:d>
                      <m:dPr>
                        <m:ctrlPr>
                          <a:rPr lang="en-US" altLang="zh-CN" sz="2400" b="1" i="1" smtClean="0">
                            <a:latin typeface="Cambria Math" panose="02040503050406030204" pitchFamily="18" charset="0"/>
                          </a:rPr>
                        </m:ctrlPr>
                      </m:dPr>
                      <m:e>
                        <m:r>
                          <a:rPr lang="en-US" altLang="zh-CN" sz="2400" b="1" i="1" smtClean="0">
                            <a:latin typeface="Cambria Math"/>
                          </a:rPr>
                          <m:t>𝒙</m:t>
                        </m:r>
                      </m:e>
                    </m:d>
                  </m:oMath>
                </a14:m>
                <a:endParaRPr lang="en-US" altLang="zh-CN" sz="2400" b="1" dirty="0"/>
              </a:p>
              <a:p>
                <a:r>
                  <a:rPr lang="zh-CN" altLang="en-US" sz="2400" dirty="0"/>
                  <a:t>回忆微积分中的拉格朗日乘子法，当时只有等式约束，凡是这种将等式约束化为无约束极值问题来求解的，都称为经典极值问题</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6" t="-1193" b="-108"/>
                </a:stretch>
              </a:blipFill>
            </p:spPr>
            <p:txBody>
              <a:bodyPr/>
              <a:lstStyle/>
              <a:p>
                <a:r>
                  <a:rPr lang="zh-CN" altLang="en-US">
                    <a:noFill/>
                  </a:rPr>
                  <a:t> </a:t>
                </a:r>
              </a:p>
            </p:txBody>
          </p:sp>
        </mc:Fallback>
      </mc:AlternateContent>
    </p:spTree>
    <p:custDataLst>
      <p:tags r:id="rId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9|3.2|30.3|3.9|2.7|3.1|2.5"/>
</p:tagLst>
</file>

<file path=ppt/tags/tag10.xml><?xml version="1.0" encoding="utf-8"?>
<p:tagLst xmlns:a="http://schemas.openxmlformats.org/drawingml/2006/main" xmlns:r="http://schemas.openxmlformats.org/officeDocument/2006/relationships" xmlns:p="http://schemas.openxmlformats.org/presentationml/2006/main">
  <p:tag name="TIMING" val="|0.7|33.5|65.7|2.4"/>
</p:tagLst>
</file>

<file path=ppt/tags/tag11.xml><?xml version="1.0" encoding="utf-8"?>
<p:tagLst xmlns:a="http://schemas.openxmlformats.org/drawingml/2006/main" xmlns:r="http://schemas.openxmlformats.org/officeDocument/2006/relationships" xmlns:p="http://schemas.openxmlformats.org/presentationml/2006/main">
  <p:tag name="TIMING" val="|42.2|0.7"/>
</p:tagLst>
</file>

<file path=ppt/tags/tag12.xml><?xml version="1.0" encoding="utf-8"?>
<p:tagLst xmlns:a="http://schemas.openxmlformats.org/drawingml/2006/main" xmlns:r="http://schemas.openxmlformats.org/officeDocument/2006/relationships" xmlns:p="http://schemas.openxmlformats.org/presentationml/2006/main">
  <p:tag name="TIMING" val="|0.7|17.8|86.6|6.8|54.7|4.4|45.4"/>
</p:tagLst>
</file>

<file path=ppt/tags/tag13.xml><?xml version="1.0" encoding="utf-8"?>
<p:tagLst xmlns:a="http://schemas.openxmlformats.org/drawingml/2006/main" xmlns:r="http://schemas.openxmlformats.org/officeDocument/2006/relationships" xmlns:p="http://schemas.openxmlformats.org/presentationml/2006/main">
  <p:tag name="TIMING" val="|0.4|6.7|5.6|23.9|60.8|16|15.9|113.1"/>
</p:tagLst>
</file>

<file path=ppt/tags/tag14.xml><?xml version="1.0" encoding="utf-8"?>
<p:tagLst xmlns:a="http://schemas.openxmlformats.org/drawingml/2006/main" xmlns:r="http://schemas.openxmlformats.org/officeDocument/2006/relationships" xmlns:p="http://schemas.openxmlformats.org/presentationml/2006/main">
  <p:tag name="TIMING" val="|0.8|69.4|10.4"/>
</p:tagLst>
</file>

<file path=ppt/tags/tag15.xml><?xml version="1.0" encoding="utf-8"?>
<p:tagLst xmlns:a="http://schemas.openxmlformats.org/drawingml/2006/main" xmlns:r="http://schemas.openxmlformats.org/officeDocument/2006/relationships" xmlns:p="http://schemas.openxmlformats.org/presentationml/2006/main">
  <p:tag name="TIMING" val="|0.1|3.8|47.7|45.2|22.2|2.4|6.3|17.5|37.7"/>
</p:tagLst>
</file>

<file path=ppt/tags/tag16.xml><?xml version="1.0" encoding="utf-8"?>
<p:tagLst xmlns:a="http://schemas.openxmlformats.org/drawingml/2006/main" xmlns:r="http://schemas.openxmlformats.org/officeDocument/2006/relationships" xmlns:p="http://schemas.openxmlformats.org/presentationml/2006/main">
  <p:tag name="TIMING" val="|0.8|2.9|5.2|5.8|11.3|21.6"/>
</p:tagLst>
</file>

<file path=ppt/tags/tag17.xml><?xml version="1.0" encoding="utf-8"?>
<p:tagLst xmlns:a="http://schemas.openxmlformats.org/drawingml/2006/main" xmlns:r="http://schemas.openxmlformats.org/officeDocument/2006/relationships" xmlns:p="http://schemas.openxmlformats.org/presentationml/2006/main">
  <p:tag name="TIMING" val="|0.9|26.3|29.7"/>
</p:tagLst>
</file>

<file path=ppt/tags/tag18.xml><?xml version="1.0" encoding="utf-8"?>
<p:tagLst xmlns:a="http://schemas.openxmlformats.org/drawingml/2006/main" xmlns:r="http://schemas.openxmlformats.org/officeDocument/2006/relationships" xmlns:p="http://schemas.openxmlformats.org/presentationml/2006/main">
  <p:tag name="TIMING" val="|0.3|104.4|48.2"/>
</p:tagLst>
</file>

<file path=ppt/tags/tag19.xml><?xml version="1.0" encoding="utf-8"?>
<p:tagLst xmlns:a="http://schemas.openxmlformats.org/drawingml/2006/main" xmlns:r="http://schemas.openxmlformats.org/officeDocument/2006/relationships" xmlns:p="http://schemas.openxmlformats.org/presentationml/2006/main">
  <p:tag name="TIMING" val="|0.5|36|41.3"/>
</p:tagLst>
</file>

<file path=ppt/tags/tag2.xml><?xml version="1.0" encoding="utf-8"?>
<p:tagLst xmlns:a="http://schemas.openxmlformats.org/drawingml/2006/main" xmlns:r="http://schemas.openxmlformats.org/officeDocument/2006/relationships" xmlns:p="http://schemas.openxmlformats.org/presentationml/2006/main">
  <p:tag name="TIMING" val="|0.4|20|16|29.3|2"/>
</p:tagLst>
</file>

<file path=ppt/tags/tag20.xml><?xml version="1.0" encoding="utf-8"?>
<p:tagLst xmlns:a="http://schemas.openxmlformats.org/drawingml/2006/main" xmlns:r="http://schemas.openxmlformats.org/officeDocument/2006/relationships" xmlns:p="http://schemas.openxmlformats.org/presentationml/2006/main">
  <p:tag name="TIMING" val="|0.1|0.6|1.1|1.6"/>
</p:tagLst>
</file>

<file path=ppt/tags/tag21.xml><?xml version="1.0" encoding="utf-8"?>
<p:tagLst xmlns:a="http://schemas.openxmlformats.org/drawingml/2006/main" xmlns:r="http://schemas.openxmlformats.org/officeDocument/2006/relationships" xmlns:p="http://schemas.openxmlformats.org/presentationml/2006/main">
  <p:tag name="TIMING" val="|0.5|4.9|7.5|14.4|14.7"/>
</p:tagLst>
</file>

<file path=ppt/tags/tag22.xml><?xml version="1.0" encoding="utf-8"?>
<p:tagLst xmlns:a="http://schemas.openxmlformats.org/drawingml/2006/main" xmlns:r="http://schemas.openxmlformats.org/officeDocument/2006/relationships" xmlns:p="http://schemas.openxmlformats.org/presentationml/2006/main">
  <p:tag name="TIMING" val="|0.3|212|13"/>
</p:tagLst>
</file>

<file path=ppt/tags/tag23.xml><?xml version="1.0" encoding="utf-8"?>
<p:tagLst xmlns:a="http://schemas.openxmlformats.org/drawingml/2006/main" xmlns:r="http://schemas.openxmlformats.org/officeDocument/2006/relationships" xmlns:p="http://schemas.openxmlformats.org/presentationml/2006/main">
  <p:tag name="TIMING" val="|0.6|12.3|5.9|8.7|22"/>
</p:tagLst>
</file>

<file path=ppt/tags/tag24.xml><?xml version="1.0" encoding="utf-8"?>
<p:tagLst xmlns:a="http://schemas.openxmlformats.org/drawingml/2006/main" xmlns:r="http://schemas.openxmlformats.org/officeDocument/2006/relationships" xmlns:p="http://schemas.openxmlformats.org/presentationml/2006/main">
  <p:tag name="TIMING" val="|0.1|73.8|35.6|58.6"/>
</p:tagLst>
</file>

<file path=ppt/tags/tag25.xml><?xml version="1.0" encoding="utf-8"?>
<p:tagLst xmlns:a="http://schemas.openxmlformats.org/drawingml/2006/main" xmlns:r="http://schemas.openxmlformats.org/officeDocument/2006/relationships" xmlns:p="http://schemas.openxmlformats.org/presentationml/2006/main">
  <p:tag name="TIMING" val="|2.1|2.5|126.7|64.5"/>
</p:tagLst>
</file>

<file path=ppt/tags/tag26.xml><?xml version="1.0" encoding="utf-8"?>
<p:tagLst xmlns:a="http://schemas.openxmlformats.org/drawingml/2006/main" xmlns:r="http://schemas.openxmlformats.org/officeDocument/2006/relationships" xmlns:p="http://schemas.openxmlformats.org/presentationml/2006/main">
  <p:tag name="TIMING" val="|1.2|19.8|14.4|4|19"/>
</p:tagLst>
</file>

<file path=ppt/tags/tag3.xml><?xml version="1.0" encoding="utf-8"?>
<p:tagLst xmlns:a="http://schemas.openxmlformats.org/drawingml/2006/main" xmlns:r="http://schemas.openxmlformats.org/officeDocument/2006/relationships" xmlns:p="http://schemas.openxmlformats.org/presentationml/2006/main">
  <p:tag name="TIMING" val="|0.4|1|23.2|33.4|1.8|20.3|9.4"/>
</p:tagLst>
</file>

<file path=ppt/tags/tag4.xml><?xml version="1.0" encoding="utf-8"?>
<p:tagLst xmlns:a="http://schemas.openxmlformats.org/drawingml/2006/main" xmlns:r="http://schemas.openxmlformats.org/officeDocument/2006/relationships" xmlns:p="http://schemas.openxmlformats.org/presentationml/2006/main">
  <p:tag name="TIMING" val="|0.8|0.8|0.9"/>
</p:tagLst>
</file>

<file path=ppt/tags/tag5.xml><?xml version="1.0" encoding="utf-8"?>
<p:tagLst xmlns:a="http://schemas.openxmlformats.org/drawingml/2006/main" xmlns:r="http://schemas.openxmlformats.org/officeDocument/2006/relationships" xmlns:p="http://schemas.openxmlformats.org/presentationml/2006/main">
  <p:tag name="TIMING" val="|0|10.5|1.6|14.4|14.8|26.5|4|24"/>
</p:tagLst>
</file>

<file path=ppt/tags/tag6.xml><?xml version="1.0" encoding="utf-8"?>
<p:tagLst xmlns:a="http://schemas.openxmlformats.org/drawingml/2006/main" xmlns:r="http://schemas.openxmlformats.org/officeDocument/2006/relationships" xmlns:p="http://schemas.openxmlformats.org/presentationml/2006/main">
  <p:tag name="TIMING" val="|0.2|4|29.8|3.6|28|18.5"/>
</p:tagLst>
</file>

<file path=ppt/tags/tag7.xml><?xml version="1.0" encoding="utf-8"?>
<p:tagLst xmlns:a="http://schemas.openxmlformats.org/drawingml/2006/main" xmlns:r="http://schemas.openxmlformats.org/officeDocument/2006/relationships" xmlns:p="http://schemas.openxmlformats.org/presentationml/2006/main">
  <p:tag name="TIMING" val="|0.9|1|18.9"/>
</p:tagLst>
</file>

<file path=ppt/tags/tag8.xml><?xml version="1.0" encoding="utf-8"?>
<p:tagLst xmlns:a="http://schemas.openxmlformats.org/drawingml/2006/main" xmlns:r="http://schemas.openxmlformats.org/officeDocument/2006/relationships" xmlns:p="http://schemas.openxmlformats.org/presentationml/2006/main">
  <p:tag name="TIMING" val="|0.4|4.7|14.7|17.4|33.3|6.3|14.5|5.6"/>
</p:tagLst>
</file>

<file path=ppt/tags/tag9.xml><?xml version="1.0" encoding="utf-8"?>
<p:tagLst xmlns:a="http://schemas.openxmlformats.org/drawingml/2006/main" xmlns:r="http://schemas.openxmlformats.org/officeDocument/2006/relationships" xmlns:p="http://schemas.openxmlformats.org/presentationml/2006/main">
  <p:tag name="TIMING" val="|5.1|1|19.6|2.5|59.5"/>
</p:tagLst>
</file>

<file path=ppt/theme/theme1.xml><?xml version="1.0" encoding="utf-8"?>
<a:theme xmlns:a="http://schemas.openxmlformats.org/drawingml/2006/main" name="Motorola">
  <a:themeElements>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otorola">
  <a:themeElements>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fontScheme name="1_Motorola">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Motoro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otoro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otoro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otoro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otoro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otoro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otoro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Motorola 8">
        <a:dk1>
          <a:srgbClr val="000000"/>
        </a:dk1>
        <a:lt1>
          <a:srgbClr val="FFFFFF"/>
        </a:lt1>
        <a:dk2>
          <a:srgbClr val="003366"/>
        </a:dk2>
        <a:lt2>
          <a:srgbClr val="808080"/>
        </a:lt2>
        <a:accent1>
          <a:srgbClr val="006600"/>
        </a:accent1>
        <a:accent2>
          <a:srgbClr val="FF0000"/>
        </a:accent2>
        <a:accent3>
          <a:srgbClr val="FFFFFF"/>
        </a:accent3>
        <a:accent4>
          <a:srgbClr val="000000"/>
        </a:accent4>
        <a:accent5>
          <a:srgbClr val="AAB8AA"/>
        </a:accent5>
        <a:accent6>
          <a:srgbClr val="E70000"/>
        </a:accent6>
        <a:hlink>
          <a:srgbClr val="FFCC00"/>
        </a:hlink>
        <a:folHlink>
          <a:srgbClr val="3366CC"/>
        </a:folHlink>
      </a:clrScheme>
      <a:clrMap bg1="lt1" tx1="dk1" bg2="lt2" tx2="dk2" accent1="accent1" accent2="accent2" accent3="accent3" accent4="accent4" accent5="accent5" accent6="accent6" hlink="hlink" folHlink="folHlink"/>
    </a:extraClrScheme>
    <a:extraClrScheme>
      <a:clrScheme name="1_Motorola 9">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CC6600"/>
        </a:hlink>
        <a:folHlink>
          <a:srgbClr val="EAEAEA"/>
        </a:folHlink>
      </a:clrScheme>
      <a:clrMap bg1="lt1" tx1="dk1" bg2="lt2" tx2="dk2" accent1="accent1" accent2="accent2" accent3="accent3" accent4="accent4" accent5="accent5" accent6="accent6" hlink="hlink" folHlink="folHlink"/>
    </a:extraClrScheme>
    <a:extraClrScheme>
      <a:clrScheme name="1_Motorola 10">
        <a:dk1>
          <a:srgbClr val="000000"/>
        </a:dk1>
        <a:lt1>
          <a:srgbClr val="FFFFFF"/>
        </a:lt1>
        <a:dk2>
          <a:srgbClr val="000000"/>
        </a:dk2>
        <a:lt2>
          <a:srgbClr val="333333"/>
        </a:lt2>
        <a:accent1>
          <a:srgbClr val="DDDDDD"/>
        </a:accent1>
        <a:accent2>
          <a:srgbClr val="800000"/>
        </a:accent2>
        <a:accent3>
          <a:srgbClr val="FFFFFF"/>
        </a:accent3>
        <a:accent4>
          <a:srgbClr val="000000"/>
        </a:accent4>
        <a:accent5>
          <a:srgbClr val="EBEBEB"/>
        </a:accent5>
        <a:accent6>
          <a:srgbClr val="7300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3740</TotalTime>
  <Words>11359</Words>
  <Application>Microsoft Office PowerPoint</Application>
  <PresentationFormat>自定义</PresentationFormat>
  <Paragraphs>689</Paragraphs>
  <Slides>83</Slides>
  <Notes>0</Notes>
  <HiddenSlides>0</HiddenSlides>
  <MMClips>0</MMClips>
  <ScaleCrop>false</ScaleCrop>
  <HeadingPairs>
    <vt:vector size="8" baseType="variant">
      <vt:variant>
        <vt:lpstr>已用的字体</vt:lpstr>
      </vt:variant>
      <vt:variant>
        <vt:i4>10</vt:i4>
      </vt:variant>
      <vt:variant>
        <vt:lpstr>主题</vt:lpstr>
      </vt:variant>
      <vt:variant>
        <vt:i4>4</vt:i4>
      </vt:variant>
      <vt:variant>
        <vt:lpstr>嵌入 OLE 服务器</vt:lpstr>
      </vt:variant>
      <vt:variant>
        <vt:i4>1</vt:i4>
      </vt:variant>
      <vt:variant>
        <vt:lpstr>幻灯片标题</vt:lpstr>
      </vt:variant>
      <vt:variant>
        <vt:i4>83</vt:i4>
      </vt:variant>
    </vt:vector>
  </HeadingPairs>
  <TitlesOfParts>
    <vt:vector size="98" baseType="lpstr">
      <vt:lpstr>-apple-system</vt:lpstr>
      <vt:lpstr>隶书</vt:lpstr>
      <vt:lpstr>宋体</vt:lpstr>
      <vt:lpstr>Arial</vt:lpstr>
      <vt:lpstr>Bookman Old Style</vt:lpstr>
      <vt:lpstr>Cambria Math</vt:lpstr>
      <vt:lpstr>Symbol</vt:lpstr>
      <vt:lpstr>Tahoma</vt:lpstr>
      <vt:lpstr>Times New Roman</vt:lpstr>
      <vt:lpstr>Wingdings</vt:lpstr>
      <vt:lpstr>Motorola</vt:lpstr>
      <vt:lpstr>自定义设计方案</vt:lpstr>
      <vt:lpstr>1_Motorola</vt:lpstr>
      <vt:lpstr>1_自定义设计方案</vt:lpstr>
      <vt:lpstr>Equation.3</vt:lpstr>
      <vt:lpstr>组合优化与凸优化 第3章 非线性规划(Nonlinear)的数学模型</vt:lpstr>
      <vt:lpstr>第3章 非线性规划(Nonlinear programming)</vt:lpstr>
      <vt:lpstr>第3章 非线性规划-数学模型</vt:lpstr>
      <vt:lpstr>第3章 非线性规划-数学模型</vt:lpstr>
      <vt:lpstr>第3章 非线性规划-数学模型</vt:lpstr>
      <vt:lpstr>第3章 非线性规划-数学模型</vt:lpstr>
      <vt:lpstr>第3章 非线性规划-数学模型</vt:lpstr>
      <vt:lpstr>第3章 非线性规划-数学模型</vt:lpstr>
      <vt:lpstr>第3章 非线性规划-一般数学模型</vt:lpstr>
      <vt:lpstr>第3章 非线性规划-一般数学模型</vt:lpstr>
      <vt:lpstr>第3章 非线性规划(Nonlinear programming)</vt:lpstr>
      <vt:lpstr>第3章 非线性规划-直观理解</vt:lpstr>
      <vt:lpstr>第3章 非线性规划-图解</vt:lpstr>
      <vt:lpstr>第3章 非线性规划-直观理解</vt:lpstr>
      <vt:lpstr>第3章 非线性规划-直观理解</vt:lpstr>
      <vt:lpstr>第3章 非线性规划-直观理解</vt:lpstr>
      <vt:lpstr>第3章 非线性规划(Nonlinear programming)</vt:lpstr>
      <vt:lpstr>第3章 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非线性规划(Nonlinear programming)</vt:lpstr>
      <vt:lpstr>第3章非线性规划-无约束问题的最优性条件</vt:lpstr>
      <vt:lpstr>第3章非线性规划-无约束问题的最优性条件</vt:lpstr>
      <vt:lpstr>第3章 非线性规划-无约束问题的最优性条件</vt:lpstr>
      <vt:lpstr>第3章 非线性规划-无约束问题的最优性条件</vt:lpstr>
      <vt:lpstr>第3章 非线性规划-无约束问题的最优性条件</vt:lpstr>
      <vt:lpstr>第3章 非线性规划(Nonlinear programming)</vt:lpstr>
      <vt:lpstr>第3章 非线性规划-无约束问题的最优性条件</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非线性规划-基本思路</vt:lpstr>
      <vt:lpstr>第3章 非线性规划-总体概括</vt:lpstr>
      <vt:lpstr>第3章 非线性规划-总体概括</vt:lpstr>
      <vt:lpstr>第3章 非线性规划-总体概括</vt:lpstr>
      <vt:lpstr>第3章 非线性规划-总体概括</vt:lpstr>
      <vt:lpstr>第3章 非线性规划-总体概括</vt:lpstr>
      <vt:lpstr>第3章 非线性规划-总体概括</vt:lpstr>
      <vt:lpstr>第3章 非线性规划-总体概括</vt:lpstr>
      <vt:lpstr>第3章 非线性规划-最优性约束条件</vt:lpstr>
      <vt:lpstr>第3章 非线性规划-最优性约束条件</vt:lpstr>
      <vt:lpstr>第3章 非线性规划-最优性约束条件</vt:lpstr>
      <vt:lpstr>第3章 非线性规划-最优性约束条件</vt:lpstr>
      <vt:lpstr>第3章 非线性规划数学模型-总结</vt:lpstr>
      <vt:lpstr>第3章 非线性规划-附注几个基本概念</vt:lpstr>
      <vt:lpstr>第3章 非线性规划-附注几个基本概念</vt:lpstr>
      <vt:lpstr>第3章非线性规划-附注几个基本概念</vt:lpstr>
      <vt:lpstr>第3章非线性规划-附注几个基本概念</vt:lpstr>
      <vt:lpstr>第3章 非线性规划-附注几个基本概念</vt:lpstr>
      <vt:lpstr>第3章 非线性规划-附注几个基本概念(2)</vt:lpstr>
      <vt:lpstr>第3章 非线性规划-附注几个基本概念(3)</vt:lpstr>
      <vt:lpstr>强凸函数</vt:lpstr>
      <vt:lpstr>优化算法总览</vt:lpstr>
      <vt:lpstr>优化算法总览</vt:lpstr>
      <vt:lpstr>优化算法总览</vt:lpstr>
      <vt:lpstr>优化算法总览</vt:lpstr>
      <vt:lpstr>优化算法总览</vt:lpstr>
      <vt:lpstr>优化算法总览</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组合优化与凸优化-第三章</dc:title>
  <dc:subject>Introduction</dc:subject>
  <dc:creator>刘绍辉</dc:creator>
  <cp:lastModifiedBy>绍辉 刘</cp:lastModifiedBy>
  <cp:revision>2123</cp:revision>
  <cp:lastPrinted>2015-05-13T01:51:00Z</cp:lastPrinted>
  <dcterms:created xsi:type="dcterms:W3CDTF">2001-03-12T06:47:00Z</dcterms:created>
  <dcterms:modified xsi:type="dcterms:W3CDTF">2024-03-25T23:44:24Z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